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6" r:id="rId5"/>
  </p:sldMasterIdLst>
  <p:notesMasterIdLst>
    <p:notesMasterId r:id="rId28"/>
  </p:notesMasterIdLst>
  <p:handoutMasterIdLst>
    <p:handoutMasterId r:id="rId29"/>
  </p:handoutMasterIdLst>
  <p:sldIdLst>
    <p:sldId id="345" r:id="rId6"/>
    <p:sldId id="283" r:id="rId7"/>
    <p:sldId id="349" r:id="rId8"/>
    <p:sldId id="333" r:id="rId9"/>
    <p:sldId id="267" r:id="rId10"/>
    <p:sldId id="325" r:id="rId11"/>
    <p:sldId id="340" r:id="rId12"/>
    <p:sldId id="339" r:id="rId13"/>
    <p:sldId id="323" r:id="rId14"/>
    <p:sldId id="324" r:id="rId15"/>
    <p:sldId id="328" r:id="rId16"/>
    <p:sldId id="331" r:id="rId17"/>
    <p:sldId id="338" r:id="rId18"/>
    <p:sldId id="341" r:id="rId19"/>
    <p:sldId id="346" r:id="rId20"/>
    <p:sldId id="350" r:id="rId21"/>
    <p:sldId id="273" r:id="rId22"/>
    <p:sldId id="284" r:id="rId23"/>
    <p:sldId id="305" r:id="rId24"/>
    <p:sldId id="304" r:id="rId25"/>
    <p:sldId id="291" r:id="rId26"/>
    <p:sldId id="306" r:id="rId27"/>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65" autoAdjust="0"/>
    <p:restoredTop sz="83429" autoAdjust="0"/>
  </p:normalViewPr>
  <p:slideViewPr>
    <p:cSldViewPr snapToGrid="0" snapToObjects="1">
      <p:cViewPr varScale="1">
        <p:scale>
          <a:sx n="72" d="100"/>
          <a:sy n="72" d="100"/>
        </p:scale>
        <p:origin x="1642" y="62"/>
      </p:cViewPr>
      <p:guideLst>
        <p:guide orient="horz" pos="2160"/>
        <p:guide pos="2880"/>
      </p:guideLst>
    </p:cSldViewPr>
  </p:slideViewPr>
  <p:outlineViewPr>
    <p:cViewPr>
      <p:scale>
        <a:sx n="33" d="100"/>
        <a:sy n="33" d="100"/>
      </p:scale>
      <p:origin x="0" y="122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66526A2B-F103-3146-9086-0700A415FF9F}" type="datetimeFigureOut">
              <a:rPr lang="en-US" smtClean="0"/>
              <a:t>3/7/2018</a:t>
            </a:fld>
            <a:endParaRPr lang="en-US"/>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2808AC5B-4C1D-D742-B32B-E651F8AD00DD}" type="slidenum">
              <a:rPr lang="en-US" smtClean="0"/>
              <a:t>‹nr.›</a:t>
            </a:fld>
            <a:endParaRPr lang="en-US"/>
          </a:p>
        </p:txBody>
      </p:sp>
    </p:spTree>
    <p:extLst>
      <p:ext uri="{BB962C8B-B14F-4D97-AF65-F5344CB8AC3E}">
        <p14:creationId xmlns:p14="http://schemas.microsoft.com/office/powerpoint/2010/main" val="3526335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F715F6C2-4778-754A-BE03-48BA74265B92}" type="datetimeFigureOut">
              <a:rPr lang="en-US" smtClean="0"/>
              <a:t>3/7/2018</a:t>
            </a:fld>
            <a:endParaRPr 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4F46B8D1-763F-FD4E-9106-157A95C9BF35}" type="slidenum">
              <a:rPr lang="en-US" smtClean="0"/>
              <a:t>‹nr.›</a:t>
            </a:fld>
            <a:endParaRPr lang="en-US"/>
          </a:p>
        </p:txBody>
      </p:sp>
    </p:spTree>
    <p:extLst>
      <p:ext uri="{BB962C8B-B14F-4D97-AF65-F5344CB8AC3E}">
        <p14:creationId xmlns:p14="http://schemas.microsoft.com/office/powerpoint/2010/main" val="27485766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Bronnen: </a:t>
            </a:r>
            <a:r>
              <a:rPr lang="nl-NL" b="1" dirty="0"/>
              <a:t>eigen </a:t>
            </a:r>
            <a:r>
              <a:rPr lang="nl-NL" b="1" baseline="0" dirty="0"/>
              <a:t>ervaringen, EMA </a:t>
            </a:r>
            <a:r>
              <a:rPr lang="nl-NL" b="1" baseline="0" dirty="0" err="1"/>
              <a:t>incl</a:t>
            </a:r>
            <a:r>
              <a:rPr lang="nl-NL" b="1" baseline="0" dirty="0"/>
              <a:t> 1st </a:t>
            </a:r>
            <a:r>
              <a:rPr lang="nl-NL" b="1" baseline="0" dirty="0" err="1"/>
              <a:t>year</a:t>
            </a:r>
            <a:r>
              <a:rPr lang="nl-NL" b="1" baseline="0" dirty="0"/>
              <a:t> report, </a:t>
            </a:r>
            <a:r>
              <a:rPr lang="nl-NL" b="1" baseline="0" dirty="0" err="1"/>
              <a:t>annual</a:t>
            </a:r>
            <a:r>
              <a:rPr lang="nl-NL" b="1" baseline="0" dirty="0"/>
              <a:t> </a:t>
            </a:r>
            <a:r>
              <a:rPr lang="nl-NL" b="1" baseline="0" dirty="0" err="1"/>
              <a:t>Topra</a:t>
            </a:r>
            <a:r>
              <a:rPr lang="nl-NL" b="1" baseline="0" dirty="0"/>
              <a:t> </a:t>
            </a:r>
            <a:r>
              <a:rPr lang="nl-NL" b="1" baseline="0" dirty="0" err="1"/>
              <a:t>mtng</a:t>
            </a:r>
            <a:endParaRPr lang="nl-NL" b="1" dirty="0"/>
          </a:p>
        </p:txBody>
      </p:sp>
      <p:sp>
        <p:nvSpPr>
          <p:cNvPr id="4" name="Slide Number Placeholder 3"/>
          <p:cNvSpPr>
            <a:spLocks noGrp="1"/>
          </p:cNvSpPr>
          <p:nvPr>
            <p:ph type="sldNum" sz="quarter" idx="10"/>
          </p:nvPr>
        </p:nvSpPr>
        <p:spPr/>
        <p:txBody>
          <a:bodyPr/>
          <a:lstStyle/>
          <a:p>
            <a:fld id="{4F46B8D1-763F-FD4E-9106-157A95C9BF35}" type="slidenum">
              <a:rPr lang="en-US" smtClean="0"/>
              <a:t>2</a:t>
            </a:fld>
            <a:endParaRPr lang="en-US"/>
          </a:p>
        </p:txBody>
      </p:sp>
    </p:spTree>
    <p:extLst>
      <p:ext uri="{BB962C8B-B14F-4D97-AF65-F5344CB8AC3E}">
        <p14:creationId xmlns:p14="http://schemas.microsoft.com/office/powerpoint/2010/main" val="30612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 Japan: </a:t>
            </a:r>
            <a:r>
              <a:rPr lang="nl-NL" b="1" dirty="0" err="1"/>
              <a:t>Sakigake</a:t>
            </a:r>
            <a:r>
              <a:rPr lang="nl-NL" b="1" dirty="0"/>
              <a:t> (2015), US: </a:t>
            </a:r>
            <a:r>
              <a:rPr lang="nl-NL" b="1" dirty="0" err="1"/>
              <a:t>Breakthrough</a:t>
            </a:r>
            <a:r>
              <a:rPr lang="nl-NL" b="1" dirty="0"/>
              <a:t> </a:t>
            </a:r>
            <a:r>
              <a:rPr lang="nl-NL" b="1" dirty="0" err="1"/>
              <a:t>designation</a:t>
            </a:r>
            <a:r>
              <a:rPr lang="nl-NL" b="1" dirty="0"/>
              <a:t> (2012),</a:t>
            </a:r>
            <a:r>
              <a:rPr lang="nl-NL" b="1" baseline="0" dirty="0"/>
              <a:t> Prime (2016)</a:t>
            </a:r>
          </a:p>
          <a:p>
            <a:pPr marL="171450" indent="-171450">
              <a:buFontTx/>
              <a:buChar char="-"/>
            </a:pPr>
            <a:r>
              <a:rPr lang="en-US" baseline="0" dirty="0"/>
              <a:t>Breakthrough designation: </a:t>
            </a:r>
            <a:r>
              <a:rPr lang="en-US" dirty="0"/>
              <a:t>quicker, less formal interactions take place </a:t>
            </a:r>
          </a:p>
          <a:p>
            <a:endParaRPr lang="en-US" dirty="0"/>
          </a:p>
          <a:p>
            <a:endParaRPr lang="nl-NL" dirty="0"/>
          </a:p>
        </p:txBody>
      </p:sp>
      <p:sp>
        <p:nvSpPr>
          <p:cNvPr id="4" name="Slide Number Placeholder 3"/>
          <p:cNvSpPr>
            <a:spLocks noGrp="1"/>
          </p:cNvSpPr>
          <p:nvPr>
            <p:ph type="sldNum" sz="quarter" idx="10"/>
          </p:nvPr>
        </p:nvSpPr>
        <p:spPr/>
        <p:txBody>
          <a:bodyPr/>
          <a:lstStyle/>
          <a:p>
            <a:fld id="{4F46B8D1-763F-FD4E-9106-157A95C9BF35}" type="slidenum">
              <a:rPr lang="en-US" smtClean="0"/>
              <a:t>12</a:t>
            </a:fld>
            <a:endParaRPr lang="en-US"/>
          </a:p>
        </p:txBody>
      </p:sp>
    </p:spTree>
    <p:extLst>
      <p:ext uri="{BB962C8B-B14F-4D97-AF65-F5344CB8AC3E}">
        <p14:creationId xmlns:p14="http://schemas.microsoft.com/office/powerpoint/2010/main" val="204895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The Agency </a:t>
            </a:r>
            <a:r>
              <a:rPr lang="en-US" b="1" dirty="0"/>
              <a:t>took note of the suggestion </a:t>
            </a:r>
            <a:r>
              <a:rPr lang="en-US" dirty="0"/>
              <a:t>to include a subheading in the justification template for the applicant to highlight particular characteristics of the development that warrant further support through PRIME. </a:t>
            </a:r>
          </a:p>
          <a:p>
            <a:pPr marL="171450" indent="-171450">
              <a:buFontTx/>
              <a:buChar char="-"/>
            </a:pPr>
            <a:r>
              <a:rPr lang="en-US" b="1" dirty="0"/>
              <a:t>Shortening SA </a:t>
            </a:r>
            <a:r>
              <a:rPr lang="en-US" dirty="0"/>
              <a:t>by shortening pre-submission timing or processes) </a:t>
            </a:r>
          </a:p>
          <a:p>
            <a:endParaRPr lang="en-US" dirty="0"/>
          </a:p>
          <a:p>
            <a:endParaRPr lang="nl-NL" dirty="0"/>
          </a:p>
        </p:txBody>
      </p:sp>
      <p:sp>
        <p:nvSpPr>
          <p:cNvPr id="4" name="Slide Number Placeholder 3"/>
          <p:cNvSpPr>
            <a:spLocks noGrp="1"/>
          </p:cNvSpPr>
          <p:nvPr>
            <p:ph type="sldNum" sz="quarter" idx="10"/>
          </p:nvPr>
        </p:nvSpPr>
        <p:spPr/>
        <p:txBody>
          <a:bodyPr/>
          <a:lstStyle/>
          <a:p>
            <a:fld id="{4F46B8D1-763F-FD4E-9106-157A95C9BF35}" type="slidenum">
              <a:rPr lang="en-US" smtClean="0"/>
              <a:t>13</a:t>
            </a:fld>
            <a:endParaRPr lang="en-US"/>
          </a:p>
        </p:txBody>
      </p:sp>
    </p:spTree>
    <p:extLst>
      <p:ext uri="{BB962C8B-B14F-4D97-AF65-F5344CB8AC3E}">
        <p14:creationId xmlns:p14="http://schemas.microsoft.com/office/powerpoint/2010/main" val="204895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Envelope</a:t>
            </a:r>
            <a:r>
              <a:rPr lang="nl-NL" baseline="0" dirty="0"/>
              <a:t> </a:t>
            </a:r>
          </a:p>
          <a:p>
            <a:r>
              <a:rPr lang="nl-NL" baseline="0" dirty="0" err="1"/>
              <a:t>not</a:t>
            </a:r>
            <a:r>
              <a:rPr lang="nl-NL" baseline="0" dirty="0"/>
              <a:t> </a:t>
            </a:r>
            <a:r>
              <a:rPr lang="nl-NL" baseline="0" dirty="0" err="1"/>
              <a:t>only</a:t>
            </a:r>
            <a:r>
              <a:rPr lang="nl-NL" baseline="0" dirty="0"/>
              <a:t> impact on PRIME, but overall awareness of </a:t>
            </a:r>
            <a:r>
              <a:rPr lang="nl-NL" baseline="0" dirty="0" err="1"/>
              <a:t>earlier</a:t>
            </a:r>
            <a:r>
              <a:rPr lang="nl-NL" baseline="0" dirty="0"/>
              <a:t> </a:t>
            </a:r>
            <a:r>
              <a:rPr lang="nl-NL" baseline="0" dirty="0" err="1"/>
              <a:t>interaction</a:t>
            </a:r>
            <a:r>
              <a:rPr lang="nl-NL" baseline="0" dirty="0"/>
              <a:t> </a:t>
            </a:r>
            <a:r>
              <a:rPr lang="nl-NL" baseline="0" dirty="0" err="1"/>
              <a:t>and</a:t>
            </a:r>
            <a:r>
              <a:rPr lang="nl-NL" baseline="0" dirty="0"/>
              <a:t> </a:t>
            </a:r>
            <a:r>
              <a:rPr lang="nl-NL" baseline="0" dirty="0" err="1"/>
              <a:t>adjustment</a:t>
            </a:r>
            <a:r>
              <a:rPr lang="nl-NL" baseline="0" dirty="0"/>
              <a:t> of </a:t>
            </a:r>
            <a:r>
              <a:rPr lang="nl-NL" baseline="0" dirty="0" err="1"/>
              <a:t>organisations</a:t>
            </a:r>
            <a:r>
              <a:rPr lang="nl-NL" baseline="0" dirty="0"/>
              <a:t> </a:t>
            </a:r>
            <a:r>
              <a:rPr lang="nl-NL" baseline="0" dirty="0" err="1"/>
              <a:t>towards</a:t>
            </a:r>
            <a:r>
              <a:rPr lang="nl-NL" baseline="0" dirty="0"/>
              <a:t> </a:t>
            </a:r>
            <a:r>
              <a:rPr lang="nl-NL" baseline="0" dirty="0" err="1"/>
              <a:t>early</a:t>
            </a:r>
            <a:r>
              <a:rPr lang="nl-NL" baseline="0" dirty="0"/>
              <a:t> stakeholder input</a:t>
            </a:r>
            <a:endParaRPr lang="nl-NL" dirty="0"/>
          </a:p>
        </p:txBody>
      </p:sp>
      <p:sp>
        <p:nvSpPr>
          <p:cNvPr id="4" name="Slide Number Placeholder 3"/>
          <p:cNvSpPr>
            <a:spLocks noGrp="1"/>
          </p:cNvSpPr>
          <p:nvPr>
            <p:ph type="sldNum" sz="quarter" idx="10"/>
          </p:nvPr>
        </p:nvSpPr>
        <p:spPr/>
        <p:txBody>
          <a:bodyPr/>
          <a:lstStyle/>
          <a:p>
            <a:fld id="{4F46B8D1-763F-FD4E-9106-157A95C9BF35}" type="slidenum">
              <a:rPr lang="en-US" smtClean="0"/>
              <a:t>14</a:t>
            </a:fld>
            <a:endParaRPr lang="en-US"/>
          </a:p>
        </p:txBody>
      </p:sp>
    </p:spTree>
    <p:extLst>
      <p:ext uri="{BB962C8B-B14F-4D97-AF65-F5344CB8AC3E}">
        <p14:creationId xmlns:p14="http://schemas.microsoft.com/office/powerpoint/2010/main" val="3097791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4F46B8D1-763F-FD4E-9106-157A95C9BF35}" type="slidenum">
              <a:rPr lang="en-US" smtClean="0"/>
              <a:t>16</a:t>
            </a:fld>
            <a:endParaRPr lang="en-US"/>
          </a:p>
        </p:txBody>
      </p:sp>
    </p:spTree>
    <p:extLst>
      <p:ext uri="{BB962C8B-B14F-4D97-AF65-F5344CB8AC3E}">
        <p14:creationId xmlns:p14="http://schemas.microsoft.com/office/powerpoint/2010/main" val="259699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46B8D1-763F-FD4E-9106-157A95C9BF35}" type="slidenum">
              <a:rPr lang="en-US" smtClean="0"/>
              <a:t>17</a:t>
            </a:fld>
            <a:endParaRPr lang="en-US"/>
          </a:p>
        </p:txBody>
      </p:sp>
    </p:spTree>
    <p:extLst>
      <p:ext uri="{BB962C8B-B14F-4D97-AF65-F5344CB8AC3E}">
        <p14:creationId xmlns:p14="http://schemas.microsoft.com/office/powerpoint/2010/main" val="387626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4F46B8D1-763F-FD4E-9106-157A95C9BF35}" type="slidenum">
              <a:rPr lang="en-US" smtClean="0"/>
              <a:t>18</a:t>
            </a:fld>
            <a:endParaRPr lang="en-US"/>
          </a:p>
        </p:txBody>
      </p:sp>
    </p:spTree>
    <p:extLst>
      <p:ext uri="{BB962C8B-B14F-4D97-AF65-F5344CB8AC3E}">
        <p14:creationId xmlns:p14="http://schemas.microsoft.com/office/powerpoint/2010/main" val="250485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4F46B8D1-763F-FD4E-9106-157A95C9BF35}" type="slidenum">
              <a:rPr lang="en-US" smtClean="0"/>
              <a:t>19</a:t>
            </a:fld>
            <a:endParaRPr lang="en-US"/>
          </a:p>
        </p:txBody>
      </p:sp>
    </p:spTree>
    <p:extLst>
      <p:ext uri="{BB962C8B-B14F-4D97-AF65-F5344CB8AC3E}">
        <p14:creationId xmlns:p14="http://schemas.microsoft.com/office/powerpoint/2010/main" val="3822950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4F46B8D1-763F-FD4E-9106-157A95C9BF35}" type="slidenum">
              <a:rPr lang="en-US" smtClean="0"/>
              <a:t>20</a:t>
            </a:fld>
            <a:endParaRPr lang="en-US"/>
          </a:p>
        </p:txBody>
      </p:sp>
    </p:spTree>
    <p:extLst>
      <p:ext uri="{BB962C8B-B14F-4D97-AF65-F5344CB8AC3E}">
        <p14:creationId xmlns:p14="http://schemas.microsoft.com/office/powerpoint/2010/main" val="378976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4F46B8D1-763F-FD4E-9106-157A95C9BF35}" type="slidenum">
              <a:rPr lang="en-US" smtClean="0"/>
              <a:t>3</a:t>
            </a:fld>
            <a:endParaRPr lang="en-US"/>
          </a:p>
        </p:txBody>
      </p:sp>
    </p:spTree>
    <p:extLst>
      <p:ext uri="{BB962C8B-B14F-4D97-AF65-F5344CB8AC3E}">
        <p14:creationId xmlns:p14="http://schemas.microsoft.com/office/powerpoint/2010/main" val="273242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Speeding up </a:t>
            </a:r>
            <a:r>
              <a:rPr lang="nl-NL" dirty="0" err="1"/>
              <a:t>evaluation</a:t>
            </a:r>
            <a:r>
              <a:rPr lang="nl-NL" dirty="0"/>
              <a:t> –</a:t>
            </a:r>
            <a:r>
              <a:rPr lang="nl-NL" baseline="0" dirty="0"/>
              <a:t> </a:t>
            </a:r>
            <a:r>
              <a:rPr lang="nl-NL" baseline="0" dirty="0" err="1"/>
              <a:t>accelerated</a:t>
            </a:r>
            <a:r>
              <a:rPr lang="nl-NL" baseline="0" dirty="0"/>
              <a:t> assessment, </a:t>
            </a:r>
            <a:r>
              <a:rPr lang="nl-NL" baseline="0" dirty="0" err="1"/>
              <a:t>if</a:t>
            </a:r>
            <a:r>
              <a:rPr lang="nl-NL" baseline="0" dirty="0"/>
              <a:t> </a:t>
            </a:r>
            <a:r>
              <a:rPr lang="nl-NL" baseline="0" dirty="0" err="1"/>
              <a:t>not</a:t>
            </a:r>
            <a:r>
              <a:rPr lang="nl-NL" baseline="0" dirty="0"/>
              <a:t> </a:t>
            </a:r>
            <a:r>
              <a:rPr lang="nl-NL" baseline="0" dirty="0" err="1"/>
              <a:t>less</a:t>
            </a:r>
            <a:r>
              <a:rPr lang="nl-NL" baseline="0" dirty="0"/>
              <a:t> </a:t>
            </a:r>
            <a:r>
              <a:rPr lang="nl-NL" baseline="0" dirty="0" err="1"/>
              <a:t>Qs</a:t>
            </a:r>
            <a:r>
              <a:rPr lang="nl-NL" baseline="0" dirty="0"/>
              <a:t> </a:t>
            </a:r>
            <a:r>
              <a:rPr lang="nl-NL" baseline="0" dirty="0" err="1"/>
              <a:t>less</a:t>
            </a:r>
            <a:r>
              <a:rPr lang="nl-NL" baseline="0" dirty="0"/>
              <a:t> time </a:t>
            </a:r>
            <a:r>
              <a:rPr lang="nl-NL" baseline="0" dirty="0" err="1"/>
              <a:t>to</a:t>
            </a:r>
            <a:r>
              <a:rPr lang="nl-NL" baseline="0" dirty="0"/>
              <a:t> </a:t>
            </a:r>
            <a:r>
              <a:rPr lang="nl-NL" baseline="0" dirty="0" err="1"/>
              <a:t>respond</a:t>
            </a:r>
            <a:endParaRPr lang="nl-NL" dirty="0"/>
          </a:p>
        </p:txBody>
      </p:sp>
      <p:sp>
        <p:nvSpPr>
          <p:cNvPr id="4" name="Slide Number Placeholder 3"/>
          <p:cNvSpPr>
            <a:spLocks noGrp="1"/>
          </p:cNvSpPr>
          <p:nvPr>
            <p:ph type="sldNum" sz="quarter" idx="10"/>
          </p:nvPr>
        </p:nvSpPr>
        <p:spPr/>
        <p:txBody>
          <a:bodyPr/>
          <a:lstStyle/>
          <a:p>
            <a:fld id="{4F46B8D1-763F-FD4E-9106-157A95C9BF35}" type="slidenum">
              <a:rPr lang="en-US" smtClean="0"/>
              <a:t>4</a:t>
            </a:fld>
            <a:endParaRPr lang="en-US"/>
          </a:p>
        </p:txBody>
      </p:sp>
    </p:spTree>
    <p:extLst>
      <p:ext uri="{BB962C8B-B14F-4D97-AF65-F5344CB8AC3E}">
        <p14:creationId xmlns:p14="http://schemas.microsoft.com/office/powerpoint/2010/main" val="273242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4F46B8D1-763F-FD4E-9106-157A95C9BF35}" type="slidenum">
              <a:rPr lang="en-US" smtClean="0"/>
              <a:t>5</a:t>
            </a:fld>
            <a:endParaRPr lang="en-US"/>
          </a:p>
        </p:txBody>
      </p:sp>
    </p:spTree>
    <p:extLst>
      <p:ext uri="{BB962C8B-B14F-4D97-AF65-F5344CB8AC3E}">
        <p14:creationId xmlns:p14="http://schemas.microsoft.com/office/powerpoint/2010/main" val="49786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No Rapporteur </a:t>
            </a:r>
            <a:r>
              <a:rPr lang="nl-NL" dirty="0" err="1"/>
              <a:t>for</a:t>
            </a:r>
            <a:r>
              <a:rPr lang="nl-NL" dirty="0"/>
              <a:t> SME, </a:t>
            </a:r>
            <a:r>
              <a:rPr lang="nl-NL" dirty="0" err="1"/>
              <a:t>mainly</a:t>
            </a:r>
            <a:r>
              <a:rPr lang="nl-NL" dirty="0"/>
              <a:t> at EMA level (ie </a:t>
            </a:r>
            <a:r>
              <a:rPr lang="nl-NL" dirty="0" err="1"/>
              <a:t>also</a:t>
            </a:r>
            <a:r>
              <a:rPr lang="nl-NL" dirty="0"/>
              <a:t> no</a:t>
            </a:r>
            <a:r>
              <a:rPr lang="nl-NL" baseline="0" dirty="0"/>
              <a:t> kick-off </a:t>
            </a:r>
            <a:r>
              <a:rPr lang="nl-NL" baseline="0" dirty="0" err="1"/>
              <a:t>mtng</a:t>
            </a:r>
            <a:r>
              <a:rPr lang="nl-NL" baseline="0" dirty="0"/>
              <a:t>) – lead </a:t>
            </a:r>
            <a:r>
              <a:rPr lang="nl-NL" baseline="0" dirty="0" err="1"/>
              <a:t>from</a:t>
            </a:r>
            <a:r>
              <a:rPr lang="nl-NL" baseline="0" dirty="0"/>
              <a:t> </a:t>
            </a:r>
            <a:r>
              <a:rPr lang="nl-NL" baseline="0" dirty="0" err="1"/>
              <a:t>Proof</a:t>
            </a:r>
            <a:r>
              <a:rPr lang="nl-NL" baseline="0" dirty="0"/>
              <a:t> of </a:t>
            </a:r>
            <a:r>
              <a:rPr lang="nl-NL" baseline="0" dirty="0" err="1"/>
              <a:t>principle</a:t>
            </a:r>
            <a:r>
              <a:rPr lang="nl-NL" baseline="0" dirty="0"/>
              <a:t> </a:t>
            </a:r>
            <a:r>
              <a:rPr lang="nl-NL" baseline="0" dirty="0" err="1"/>
              <a:t>to</a:t>
            </a:r>
            <a:r>
              <a:rPr lang="nl-NL" baseline="0" dirty="0"/>
              <a:t> </a:t>
            </a:r>
            <a:r>
              <a:rPr lang="nl-NL" baseline="0" dirty="0" err="1"/>
              <a:t>Proof</a:t>
            </a:r>
            <a:r>
              <a:rPr lang="nl-NL" baseline="0" dirty="0"/>
              <a:t> of concept</a:t>
            </a:r>
            <a:endParaRPr lang="nl-NL" dirty="0"/>
          </a:p>
        </p:txBody>
      </p:sp>
      <p:sp>
        <p:nvSpPr>
          <p:cNvPr id="4" name="Slide Number Placeholder 3"/>
          <p:cNvSpPr>
            <a:spLocks noGrp="1"/>
          </p:cNvSpPr>
          <p:nvPr>
            <p:ph type="sldNum" sz="quarter" idx="10"/>
          </p:nvPr>
        </p:nvSpPr>
        <p:spPr/>
        <p:txBody>
          <a:bodyPr/>
          <a:lstStyle/>
          <a:p>
            <a:fld id="{4F46B8D1-763F-FD4E-9106-157A95C9BF35}" type="slidenum">
              <a:rPr lang="en-US" smtClean="0"/>
              <a:t>6</a:t>
            </a:fld>
            <a:endParaRPr lang="en-US"/>
          </a:p>
        </p:txBody>
      </p:sp>
    </p:spTree>
    <p:extLst>
      <p:ext uri="{BB962C8B-B14F-4D97-AF65-F5344CB8AC3E}">
        <p14:creationId xmlns:p14="http://schemas.microsoft.com/office/powerpoint/2010/main" val="3171354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000" lvl="1">
              <a:spcBef>
                <a:spcPts val="400"/>
              </a:spcBef>
              <a:buClr>
                <a:srgbClr val="EE7300"/>
              </a:buClr>
              <a:buFont typeface="Arial" panose="020B0604020202020204" pitchFamily="34" charset="0"/>
              <a:buChar char="•"/>
            </a:pPr>
            <a:r>
              <a:rPr lang="en-US" dirty="0"/>
              <a:t>guidance and process around eligibility are considered clear and understandable – more insights to ensure probability of success needed</a:t>
            </a:r>
          </a:p>
        </p:txBody>
      </p:sp>
      <p:sp>
        <p:nvSpPr>
          <p:cNvPr id="4" name="Slide Number Placeholder 3"/>
          <p:cNvSpPr>
            <a:spLocks noGrp="1"/>
          </p:cNvSpPr>
          <p:nvPr>
            <p:ph type="sldNum" sz="quarter" idx="10"/>
          </p:nvPr>
        </p:nvSpPr>
        <p:spPr/>
        <p:txBody>
          <a:bodyPr/>
          <a:lstStyle/>
          <a:p>
            <a:fld id="{4F46B8D1-763F-FD4E-9106-157A95C9BF35}" type="slidenum">
              <a:rPr lang="en-US" smtClean="0"/>
              <a:t>7</a:t>
            </a:fld>
            <a:endParaRPr lang="en-US"/>
          </a:p>
        </p:txBody>
      </p:sp>
    </p:spTree>
    <p:extLst>
      <p:ext uri="{BB962C8B-B14F-4D97-AF65-F5344CB8AC3E}">
        <p14:creationId xmlns:p14="http://schemas.microsoft.com/office/powerpoint/2010/main" val="39868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Out of scope – </a:t>
            </a:r>
            <a:r>
              <a:rPr lang="nl-NL" dirty="0" err="1"/>
              <a:t>not</a:t>
            </a:r>
            <a:r>
              <a:rPr lang="nl-NL" dirty="0"/>
              <a:t> </a:t>
            </a:r>
            <a:r>
              <a:rPr lang="nl-NL" dirty="0" err="1"/>
              <a:t>assessed</a:t>
            </a:r>
            <a:r>
              <a:rPr lang="nl-NL" dirty="0"/>
              <a:t> </a:t>
            </a:r>
            <a:r>
              <a:rPr lang="nl-NL" dirty="0" err="1"/>
              <a:t>by</a:t>
            </a:r>
            <a:r>
              <a:rPr lang="nl-NL" baseline="0" dirty="0"/>
              <a:t> </a:t>
            </a:r>
            <a:r>
              <a:rPr lang="nl-NL" dirty="0"/>
              <a:t>EMA</a:t>
            </a:r>
          </a:p>
        </p:txBody>
      </p:sp>
      <p:sp>
        <p:nvSpPr>
          <p:cNvPr id="4" name="Slide Number Placeholder 3"/>
          <p:cNvSpPr>
            <a:spLocks noGrp="1"/>
          </p:cNvSpPr>
          <p:nvPr>
            <p:ph type="sldNum" sz="quarter" idx="10"/>
          </p:nvPr>
        </p:nvSpPr>
        <p:spPr/>
        <p:txBody>
          <a:bodyPr/>
          <a:lstStyle/>
          <a:p>
            <a:fld id="{4F46B8D1-763F-FD4E-9106-157A95C9BF35}" type="slidenum">
              <a:rPr lang="en-US" smtClean="0"/>
              <a:t>9</a:t>
            </a:fld>
            <a:endParaRPr lang="en-US"/>
          </a:p>
        </p:txBody>
      </p:sp>
    </p:spTree>
    <p:extLst>
      <p:ext uri="{BB962C8B-B14F-4D97-AF65-F5344CB8AC3E}">
        <p14:creationId xmlns:p14="http://schemas.microsoft.com/office/powerpoint/2010/main" val="209829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Possibility for a </a:t>
            </a:r>
            <a:r>
              <a:rPr lang="en-US" b="1" dirty="0"/>
              <a:t>teleconference</a:t>
            </a:r>
            <a:r>
              <a:rPr lang="en-US" dirty="0"/>
              <a:t> in case of rejection to provide more details and clarity around the reasons for rejection. </a:t>
            </a:r>
          </a:p>
          <a:p>
            <a:endParaRPr lang="en-US"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altLang="en-US" dirty="0"/>
              <a:t>through a clinically meaningful improvement of efficacy, such as having an impact on the prevention, onset and duration of the condition, or improving the morbidity or mortality associated with the disease</a:t>
            </a:r>
          </a:p>
          <a:p>
            <a:endParaRPr lang="nl-NL" dirty="0"/>
          </a:p>
        </p:txBody>
      </p:sp>
      <p:sp>
        <p:nvSpPr>
          <p:cNvPr id="4" name="Slide Number Placeholder 3"/>
          <p:cNvSpPr>
            <a:spLocks noGrp="1"/>
          </p:cNvSpPr>
          <p:nvPr>
            <p:ph type="sldNum" sz="quarter" idx="10"/>
          </p:nvPr>
        </p:nvSpPr>
        <p:spPr/>
        <p:txBody>
          <a:bodyPr/>
          <a:lstStyle/>
          <a:p>
            <a:fld id="{4F46B8D1-763F-FD4E-9106-157A95C9BF35}" type="slidenum">
              <a:rPr lang="en-US" smtClean="0"/>
              <a:t>10</a:t>
            </a:fld>
            <a:endParaRPr lang="en-US"/>
          </a:p>
        </p:txBody>
      </p:sp>
    </p:spTree>
    <p:extLst>
      <p:ext uri="{BB962C8B-B14F-4D97-AF65-F5344CB8AC3E}">
        <p14:creationId xmlns:p14="http://schemas.microsoft.com/office/powerpoint/2010/main" val="2179110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4F46B8D1-763F-FD4E-9106-157A95C9BF35}" type="slidenum">
              <a:rPr lang="en-US" smtClean="0"/>
              <a:t>11</a:t>
            </a:fld>
            <a:endParaRPr lang="en-US"/>
          </a:p>
        </p:txBody>
      </p:sp>
    </p:spTree>
    <p:extLst>
      <p:ext uri="{BB962C8B-B14F-4D97-AF65-F5344CB8AC3E}">
        <p14:creationId xmlns:p14="http://schemas.microsoft.com/office/powerpoint/2010/main" val="45040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52282" y="364249"/>
            <a:ext cx="3721596" cy="925395"/>
          </a:xfrm>
        </p:spPr>
        <p:txBody>
          <a:bodyPr anchor="t" anchorCtr="0">
            <a:normAutofit/>
          </a:bodyPr>
          <a:lstStyle>
            <a:lvl1pPr algn="r">
              <a:defRPr sz="2000"/>
            </a:lvl1pPr>
          </a:lstStyle>
          <a:p>
            <a:r>
              <a:rPr lang="en-US" sz="2000" dirty="0">
                <a:latin typeface="Verdana" panose="020B0604030504040204" pitchFamily="34" charset="0"/>
                <a:ea typeface="Verdana" panose="020B0604030504040204" pitchFamily="34" charset="0"/>
                <a:cs typeface="Verdana" panose="020B0604030504040204" pitchFamily="34" charset="0"/>
              </a:rPr>
              <a:t>  </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747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6800"/>
          </a:xfrm>
        </p:spPr>
        <p:txBody>
          <a:bodyPr>
            <a:normAutofit/>
          </a:bodyPr>
          <a:lstStyle>
            <a:lvl1pPr>
              <a:defRPr sz="3200">
                <a:latin typeface="Verdana"/>
              </a:defRPr>
            </a:lvl1pPr>
          </a:lstStyle>
          <a:p>
            <a:endParaRPr lang="en-US" dirty="0"/>
          </a:p>
        </p:txBody>
      </p:sp>
      <p:sp>
        <p:nvSpPr>
          <p:cNvPr id="5" name="Footer Placeholder 4"/>
          <p:cNvSpPr>
            <a:spLocks noGrp="1"/>
          </p:cNvSpPr>
          <p:nvPr>
            <p:ph type="ftr" sz="quarter" idx="11"/>
          </p:nvPr>
        </p:nvSpPr>
        <p:spPr>
          <a:xfrm>
            <a:off x="3124200" y="6326815"/>
            <a:ext cx="2895600" cy="288000"/>
          </a:xfrm>
        </p:spPr>
        <p:txBody>
          <a:bodyPr/>
          <a:lstStyle>
            <a:lvl1pPr>
              <a:defRPr sz="1000">
                <a:latin typeface="Verdana"/>
                <a:cs typeface="Verdana"/>
              </a:defRPr>
            </a:lvl1pPr>
          </a:lstStyle>
          <a:p>
            <a:r>
              <a:rPr lang="en-US"/>
              <a:t>Confidential </a:t>
            </a:r>
            <a:endParaRPr lang="en-US" dirty="0"/>
          </a:p>
        </p:txBody>
      </p:sp>
      <p:sp>
        <p:nvSpPr>
          <p:cNvPr id="6" name="Slide Number Placeholder 5"/>
          <p:cNvSpPr>
            <a:spLocks noGrp="1"/>
          </p:cNvSpPr>
          <p:nvPr>
            <p:ph type="sldNum" sz="quarter" idx="12"/>
          </p:nvPr>
        </p:nvSpPr>
        <p:spPr>
          <a:xfrm>
            <a:off x="6553200" y="6326815"/>
            <a:ext cx="2133600" cy="288000"/>
          </a:xfrm>
        </p:spPr>
        <p:txBody>
          <a:bodyPr rIns="0"/>
          <a:lstStyle>
            <a:lvl1pPr>
              <a:defRPr sz="1000">
                <a:latin typeface="Verdana"/>
              </a:defRPr>
            </a:lvl1pPr>
          </a:lstStyle>
          <a:p>
            <a:fld id="{8B363314-023E-D84B-AA7B-7E4189090E3D}" type="slidenum">
              <a:rPr lang="en-US" smtClean="0"/>
              <a:pPr/>
              <a:t>‹nr.›</a:t>
            </a:fld>
            <a:endParaRPr lang="en-US" dirty="0"/>
          </a:p>
        </p:txBody>
      </p:sp>
      <p:pic>
        <p:nvPicPr>
          <p:cNvPr id="7" name="Afbeelding 6"/>
          <p:cNvPicPr>
            <a:picLocks noChangeAspect="1"/>
          </p:cNvPicPr>
          <p:nvPr userDrawn="1"/>
        </p:nvPicPr>
        <p:blipFill>
          <a:blip r:embed="rId2"/>
          <a:stretch>
            <a:fillRect/>
          </a:stretch>
        </p:blipFill>
        <p:spPr>
          <a:xfrm>
            <a:off x="447015" y="1283189"/>
            <a:ext cx="8229600" cy="183697"/>
          </a:xfrm>
          <a:prstGeom prst="rect">
            <a:avLst/>
          </a:prstGeom>
        </p:spPr>
      </p:pic>
      <p:pic>
        <p:nvPicPr>
          <p:cNvPr id="9" name="Afbeelding 2"/>
          <p:cNvPicPr>
            <a:picLocks noChangeAspect="1"/>
          </p:cNvPicPr>
          <p:nvPr userDrawn="1"/>
        </p:nvPicPr>
        <p:blipFill>
          <a:blip r:embed="rId3"/>
          <a:stretch>
            <a:fillRect/>
          </a:stretch>
        </p:blipFill>
        <p:spPr>
          <a:xfrm>
            <a:off x="-165031" y="5929954"/>
            <a:ext cx="2095500" cy="952500"/>
          </a:xfrm>
          <a:prstGeom prst="rect">
            <a:avLst/>
          </a:prstGeom>
        </p:spPr>
      </p:pic>
    </p:spTree>
    <p:extLst>
      <p:ext uri="{BB962C8B-B14F-4D97-AF65-F5344CB8AC3E}">
        <p14:creationId xmlns:p14="http://schemas.microsoft.com/office/powerpoint/2010/main" val="365810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ntent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74000"/>
            <a:ext cx="4038600" cy="4453200"/>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4000"/>
            <a:ext cx="4038600" cy="4453200"/>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Afbeelding 6"/>
          <p:cNvPicPr>
            <a:picLocks noChangeAspect="1"/>
          </p:cNvPicPr>
          <p:nvPr userDrawn="1"/>
        </p:nvPicPr>
        <p:blipFill>
          <a:blip r:embed="rId2"/>
          <a:stretch>
            <a:fillRect/>
          </a:stretch>
        </p:blipFill>
        <p:spPr>
          <a:xfrm>
            <a:off x="447015" y="1283189"/>
            <a:ext cx="8229600" cy="183697"/>
          </a:xfrm>
          <a:prstGeom prst="rect">
            <a:avLst/>
          </a:prstGeom>
        </p:spPr>
      </p:pic>
      <p:sp>
        <p:nvSpPr>
          <p:cNvPr id="9" name="Title 1"/>
          <p:cNvSpPr>
            <a:spLocks noGrp="1"/>
          </p:cNvSpPr>
          <p:nvPr>
            <p:ph type="title"/>
          </p:nvPr>
        </p:nvSpPr>
        <p:spPr>
          <a:xfrm>
            <a:off x="457200" y="274638"/>
            <a:ext cx="8229600" cy="1036800"/>
          </a:xfrm>
        </p:spPr>
        <p:txBody>
          <a:bodyPr>
            <a:normAutofit/>
          </a:bodyPr>
          <a:lstStyle>
            <a:lvl1pPr>
              <a:defRPr sz="3200">
                <a:latin typeface="Verdana"/>
              </a:defRPr>
            </a:lvl1pPr>
          </a:lstStyle>
          <a:p>
            <a:endParaRPr lang="en-US" dirty="0"/>
          </a:p>
        </p:txBody>
      </p:sp>
      <p:pic>
        <p:nvPicPr>
          <p:cNvPr id="10" name="Afbeelding 2"/>
          <p:cNvPicPr>
            <a:picLocks noChangeAspect="1"/>
          </p:cNvPicPr>
          <p:nvPr userDrawn="1"/>
        </p:nvPicPr>
        <p:blipFill>
          <a:blip r:embed="rId3"/>
          <a:stretch>
            <a:fillRect/>
          </a:stretch>
        </p:blipFill>
        <p:spPr>
          <a:xfrm>
            <a:off x="-165031" y="5929954"/>
            <a:ext cx="2095500" cy="952500"/>
          </a:xfrm>
          <a:prstGeom prst="rect">
            <a:avLst/>
          </a:prstGeom>
        </p:spPr>
      </p:pic>
      <p:sp>
        <p:nvSpPr>
          <p:cNvPr id="11" name="Footer Placeholder 4"/>
          <p:cNvSpPr>
            <a:spLocks noGrp="1"/>
          </p:cNvSpPr>
          <p:nvPr>
            <p:ph type="ftr" sz="quarter" idx="11"/>
          </p:nvPr>
        </p:nvSpPr>
        <p:spPr>
          <a:xfrm>
            <a:off x="3124200" y="6326815"/>
            <a:ext cx="2895600" cy="288000"/>
          </a:xfrm>
        </p:spPr>
        <p:txBody>
          <a:bodyPr/>
          <a:lstStyle>
            <a:lvl1pPr>
              <a:defRPr sz="1000">
                <a:latin typeface="Verdana"/>
                <a:cs typeface="Verdana"/>
              </a:defRPr>
            </a:lvl1pPr>
          </a:lstStyle>
          <a:p>
            <a:r>
              <a:rPr lang="en-US"/>
              <a:t>Confidential </a:t>
            </a:r>
            <a:endParaRPr lang="en-US" dirty="0"/>
          </a:p>
        </p:txBody>
      </p:sp>
      <p:sp>
        <p:nvSpPr>
          <p:cNvPr id="12" name="Slide Number Placeholder 5"/>
          <p:cNvSpPr>
            <a:spLocks noGrp="1"/>
          </p:cNvSpPr>
          <p:nvPr>
            <p:ph type="sldNum" sz="quarter" idx="12"/>
          </p:nvPr>
        </p:nvSpPr>
        <p:spPr>
          <a:xfrm>
            <a:off x="6553200" y="6326815"/>
            <a:ext cx="2133600" cy="288000"/>
          </a:xfrm>
        </p:spPr>
        <p:txBody>
          <a:bodyPr rIns="0"/>
          <a:lstStyle>
            <a:lvl1pPr>
              <a:defRPr sz="1000">
                <a:latin typeface="Verdana"/>
              </a:defRPr>
            </a:lvl1pPr>
          </a:lstStyle>
          <a:p>
            <a:fld id="{8B363314-023E-D84B-AA7B-7E4189090E3D}" type="slidenum">
              <a:rPr lang="en-US" smtClean="0"/>
              <a:pPr/>
              <a:t>‹nr.›</a:t>
            </a:fld>
            <a:endParaRPr lang="en-US" dirty="0"/>
          </a:p>
        </p:txBody>
      </p:sp>
    </p:spTree>
    <p:extLst>
      <p:ext uri="{BB962C8B-B14F-4D97-AF65-F5344CB8AC3E}">
        <p14:creationId xmlns:p14="http://schemas.microsoft.com/office/powerpoint/2010/main" val="268117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Picture">
    <p:spTree>
      <p:nvGrpSpPr>
        <p:cNvPr id="1" name=""/>
        <p:cNvGrpSpPr/>
        <p:nvPr/>
      </p:nvGrpSpPr>
      <p:grpSpPr>
        <a:xfrm>
          <a:off x="0" y="0"/>
          <a:ext cx="0" cy="0"/>
          <a:chOff x="0" y="0"/>
          <a:chExt cx="0" cy="0"/>
        </a:xfrm>
      </p:grpSpPr>
      <p:pic>
        <p:nvPicPr>
          <p:cNvPr id="9" name="Afbeelding 2"/>
          <p:cNvPicPr>
            <a:picLocks noChangeAspect="1"/>
          </p:cNvPicPr>
          <p:nvPr userDrawn="1"/>
        </p:nvPicPr>
        <p:blipFill>
          <a:blip r:embed="rId2"/>
          <a:stretch>
            <a:fillRect/>
          </a:stretch>
        </p:blipFill>
        <p:spPr>
          <a:xfrm>
            <a:off x="-165031" y="5929954"/>
            <a:ext cx="2095500" cy="952500"/>
          </a:xfrm>
          <a:prstGeom prst="rect">
            <a:avLst/>
          </a:prstGeom>
        </p:spPr>
      </p:pic>
      <p:sp>
        <p:nvSpPr>
          <p:cNvPr id="11" name="Footer Placeholder 4"/>
          <p:cNvSpPr>
            <a:spLocks noGrp="1"/>
          </p:cNvSpPr>
          <p:nvPr>
            <p:ph type="ftr" sz="quarter" idx="11"/>
          </p:nvPr>
        </p:nvSpPr>
        <p:spPr>
          <a:xfrm>
            <a:off x="3124200" y="6326815"/>
            <a:ext cx="2895600" cy="288000"/>
          </a:xfrm>
        </p:spPr>
        <p:txBody>
          <a:bodyPr/>
          <a:lstStyle>
            <a:lvl1pPr>
              <a:defRPr sz="1000">
                <a:latin typeface="Verdana"/>
                <a:cs typeface="Verdana"/>
              </a:defRPr>
            </a:lvl1pPr>
          </a:lstStyle>
          <a:p>
            <a:r>
              <a:rPr lang="en-US"/>
              <a:t>Confidential </a:t>
            </a:r>
            <a:endParaRPr lang="en-US" dirty="0"/>
          </a:p>
        </p:txBody>
      </p:sp>
      <p:sp>
        <p:nvSpPr>
          <p:cNvPr id="12" name="Slide Number Placeholder 5"/>
          <p:cNvSpPr>
            <a:spLocks noGrp="1"/>
          </p:cNvSpPr>
          <p:nvPr>
            <p:ph type="sldNum" sz="quarter" idx="12"/>
          </p:nvPr>
        </p:nvSpPr>
        <p:spPr>
          <a:xfrm>
            <a:off x="6553200" y="6326815"/>
            <a:ext cx="2133600" cy="288000"/>
          </a:xfrm>
        </p:spPr>
        <p:txBody>
          <a:bodyPr rIns="0"/>
          <a:lstStyle>
            <a:lvl1pPr>
              <a:defRPr sz="1000">
                <a:latin typeface="Verdana"/>
              </a:defRPr>
            </a:lvl1pPr>
          </a:lstStyle>
          <a:p>
            <a:fld id="{8B363314-023E-D84B-AA7B-7E4189090E3D}" type="slidenum">
              <a:rPr lang="en-US" smtClean="0"/>
              <a:pPr/>
              <a:t>‹nr.›</a:t>
            </a:fld>
            <a:endParaRPr lang="en-US" dirty="0"/>
          </a:p>
        </p:txBody>
      </p:sp>
    </p:spTree>
    <p:extLst>
      <p:ext uri="{BB962C8B-B14F-4D97-AF65-F5344CB8AC3E}">
        <p14:creationId xmlns:p14="http://schemas.microsoft.com/office/powerpoint/2010/main" val="394577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Picture+Heading">
    <p:spTree>
      <p:nvGrpSpPr>
        <p:cNvPr id="1" name=""/>
        <p:cNvGrpSpPr/>
        <p:nvPr/>
      </p:nvGrpSpPr>
      <p:grpSpPr>
        <a:xfrm>
          <a:off x="0" y="0"/>
          <a:ext cx="0" cy="0"/>
          <a:chOff x="0" y="0"/>
          <a:chExt cx="0" cy="0"/>
        </a:xfrm>
      </p:grpSpPr>
      <p:pic>
        <p:nvPicPr>
          <p:cNvPr id="9" name="Afbeelding 2"/>
          <p:cNvPicPr>
            <a:picLocks noChangeAspect="1"/>
          </p:cNvPicPr>
          <p:nvPr userDrawn="1"/>
        </p:nvPicPr>
        <p:blipFill>
          <a:blip r:embed="rId2"/>
          <a:stretch>
            <a:fillRect/>
          </a:stretch>
        </p:blipFill>
        <p:spPr>
          <a:xfrm>
            <a:off x="-165031" y="5929954"/>
            <a:ext cx="2095500" cy="952500"/>
          </a:xfrm>
          <a:prstGeom prst="rect">
            <a:avLst/>
          </a:prstGeom>
        </p:spPr>
      </p:pic>
      <p:sp>
        <p:nvSpPr>
          <p:cNvPr id="11" name="Footer Placeholder 4"/>
          <p:cNvSpPr>
            <a:spLocks noGrp="1"/>
          </p:cNvSpPr>
          <p:nvPr>
            <p:ph type="ftr" sz="quarter" idx="11"/>
          </p:nvPr>
        </p:nvSpPr>
        <p:spPr>
          <a:xfrm>
            <a:off x="3124200" y="6326815"/>
            <a:ext cx="2895600" cy="288000"/>
          </a:xfrm>
        </p:spPr>
        <p:txBody>
          <a:bodyPr/>
          <a:lstStyle>
            <a:lvl1pPr>
              <a:defRPr sz="1000">
                <a:latin typeface="Verdana"/>
                <a:cs typeface="Verdana"/>
              </a:defRPr>
            </a:lvl1pPr>
          </a:lstStyle>
          <a:p>
            <a:r>
              <a:rPr lang="en-US"/>
              <a:t>Confidential </a:t>
            </a:r>
            <a:endParaRPr lang="en-US" dirty="0"/>
          </a:p>
        </p:txBody>
      </p:sp>
      <p:sp>
        <p:nvSpPr>
          <p:cNvPr id="12" name="Slide Number Placeholder 5"/>
          <p:cNvSpPr>
            <a:spLocks noGrp="1"/>
          </p:cNvSpPr>
          <p:nvPr>
            <p:ph type="sldNum" sz="quarter" idx="12"/>
          </p:nvPr>
        </p:nvSpPr>
        <p:spPr>
          <a:xfrm>
            <a:off x="6553200" y="6326815"/>
            <a:ext cx="2133600" cy="288000"/>
          </a:xfrm>
        </p:spPr>
        <p:txBody>
          <a:bodyPr rIns="0"/>
          <a:lstStyle>
            <a:lvl1pPr>
              <a:defRPr sz="1000">
                <a:latin typeface="Verdana"/>
              </a:defRPr>
            </a:lvl1pPr>
          </a:lstStyle>
          <a:p>
            <a:fld id="{8B363314-023E-D84B-AA7B-7E4189090E3D}" type="slidenum">
              <a:rPr lang="en-US" smtClean="0"/>
              <a:pPr/>
              <a:t>‹nr.›</a:t>
            </a:fld>
            <a:endParaRPr lang="en-US" dirty="0"/>
          </a:p>
        </p:txBody>
      </p:sp>
      <p:sp>
        <p:nvSpPr>
          <p:cNvPr id="7" name="Title 1"/>
          <p:cNvSpPr>
            <a:spLocks noGrp="1"/>
          </p:cNvSpPr>
          <p:nvPr>
            <p:ph type="title"/>
          </p:nvPr>
        </p:nvSpPr>
        <p:spPr>
          <a:xfrm>
            <a:off x="914400" y="273600"/>
            <a:ext cx="7772400" cy="1036800"/>
          </a:xfrm>
        </p:spPr>
        <p:txBody>
          <a:bodyPr>
            <a:normAutofit/>
          </a:bodyPr>
          <a:lstStyle>
            <a:lvl1pPr algn="l">
              <a:defRPr sz="3200">
                <a:solidFill>
                  <a:schemeClr val="bg1"/>
                </a:solidFill>
                <a:latin typeface="Verdana"/>
              </a:defRPr>
            </a:lvl1pPr>
          </a:lstStyle>
          <a:p>
            <a:endParaRPr lang="en-US" dirty="0"/>
          </a:p>
        </p:txBody>
      </p:sp>
    </p:spTree>
    <p:extLst>
      <p:ext uri="{BB962C8B-B14F-4D97-AF65-F5344CB8AC3E}">
        <p14:creationId xmlns:p14="http://schemas.microsoft.com/office/powerpoint/2010/main" val="71309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losure">
    <p:spTree>
      <p:nvGrpSpPr>
        <p:cNvPr id="1" name=""/>
        <p:cNvGrpSpPr/>
        <p:nvPr/>
      </p:nvGrpSpPr>
      <p:grpSpPr>
        <a:xfrm>
          <a:off x="0" y="0"/>
          <a:ext cx="0" cy="0"/>
          <a:chOff x="0" y="0"/>
          <a:chExt cx="0" cy="0"/>
        </a:xfrm>
      </p:grpSpPr>
      <p:pic>
        <p:nvPicPr>
          <p:cNvPr id="7" name="Afbeelding 1"/>
          <p:cNvPicPr>
            <a:picLocks noChangeAspect="1"/>
          </p:cNvPicPr>
          <p:nvPr userDrawn="1"/>
        </p:nvPicPr>
        <p:blipFill>
          <a:blip r:embed="rId2"/>
          <a:stretch>
            <a:fillRect/>
          </a:stretch>
        </p:blipFill>
        <p:spPr>
          <a:xfrm>
            <a:off x="26736" y="0"/>
            <a:ext cx="9127098" cy="6858000"/>
          </a:xfrm>
          <a:prstGeom prst="rect">
            <a:avLst/>
          </a:prstGeom>
        </p:spPr>
      </p:pic>
      <p:pic>
        <p:nvPicPr>
          <p:cNvPr id="9" name="Afbeelding 2"/>
          <p:cNvPicPr>
            <a:picLocks noChangeAspect="1"/>
          </p:cNvPicPr>
          <p:nvPr userDrawn="1"/>
        </p:nvPicPr>
        <p:blipFill>
          <a:blip r:embed="rId3"/>
          <a:stretch>
            <a:fillRect/>
          </a:stretch>
        </p:blipFill>
        <p:spPr>
          <a:xfrm>
            <a:off x="-165031" y="5929954"/>
            <a:ext cx="2095500" cy="952500"/>
          </a:xfrm>
          <a:prstGeom prst="rect">
            <a:avLst/>
          </a:prstGeom>
        </p:spPr>
      </p:pic>
      <p:sp>
        <p:nvSpPr>
          <p:cNvPr id="11" name="Footer Placeholder 4"/>
          <p:cNvSpPr>
            <a:spLocks noGrp="1"/>
          </p:cNvSpPr>
          <p:nvPr>
            <p:ph type="ftr" sz="quarter" idx="11"/>
          </p:nvPr>
        </p:nvSpPr>
        <p:spPr>
          <a:xfrm>
            <a:off x="3124200" y="6326815"/>
            <a:ext cx="2895600" cy="288000"/>
          </a:xfrm>
        </p:spPr>
        <p:txBody>
          <a:bodyPr/>
          <a:lstStyle>
            <a:lvl1pPr>
              <a:defRPr sz="1000">
                <a:latin typeface="Verdana"/>
                <a:cs typeface="Verdana"/>
              </a:defRPr>
            </a:lvl1pPr>
          </a:lstStyle>
          <a:p>
            <a:r>
              <a:rPr lang="en-US"/>
              <a:t>Confidential </a:t>
            </a:r>
            <a:endParaRPr lang="en-US" dirty="0"/>
          </a:p>
        </p:txBody>
      </p:sp>
      <p:sp>
        <p:nvSpPr>
          <p:cNvPr id="12" name="Slide Number Placeholder 5"/>
          <p:cNvSpPr>
            <a:spLocks noGrp="1"/>
          </p:cNvSpPr>
          <p:nvPr>
            <p:ph type="sldNum" sz="quarter" idx="12"/>
          </p:nvPr>
        </p:nvSpPr>
        <p:spPr>
          <a:xfrm>
            <a:off x="6553200" y="6326815"/>
            <a:ext cx="2133600" cy="288000"/>
          </a:xfrm>
        </p:spPr>
        <p:txBody>
          <a:bodyPr rIns="0"/>
          <a:lstStyle>
            <a:lvl1pPr>
              <a:defRPr sz="1000">
                <a:latin typeface="Verdana"/>
              </a:defRPr>
            </a:lvl1pPr>
          </a:lstStyle>
          <a:p>
            <a:fld id="{8B363314-023E-D84B-AA7B-7E4189090E3D}" type="slidenum">
              <a:rPr lang="en-US" smtClean="0"/>
              <a:pPr/>
              <a:t>‹nr.›</a:t>
            </a:fld>
            <a:endParaRPr lang="en-US" dirty="0"/>
          </a:p>
        </p:txBody>
      </p:sp>
      <p:pic>
        <p:nvPicPr>
          <p:cNvPr id="10" name="Afbeelding 6"/>
          <p:cNvPicPr>
            <a:picLocks noChangeAspect="1"/>
          </p:cNvPicPr>
          <p:nvPr userDrawn="1"/>
        </p:nvPicPr>
        <p:blipFill>
          <a:blip r:embed="rId4"/>
          <a:stretch>
            <a:fillRect/>
          </a:stretch>
        </p:blipFill>
        <p:spPr>
          <a:xfrm>
            <a:off x="0" y="0"/>
            <a:ext cx="9144000" cy="6044589"/>
          </a:xfrm>
          <a:prstGeom prst="rect">
            <a:avLst/>
          </a:prstGeom>
        </p:spPr>
      </p:pic>
      <p:sp>
        <p:nvSpPr>
          <p:cNvPr id="13" name="Text Placeholder 14"/>
          <p:cNvSpPr>
            <a:spLocks noGrp="1"/>
          </p:cNvSpPr>
          <p:nvPr>
            <p:ph type="body" sz="quarter" idx="14"/>
          </p:nvPr>
        </p:nvSpPr>
        <p:spPr>
          <a:xfrm>
            <a:off x="914400" y="1793308"/>
            <a:ext cx="7326000" cy="2457973"/>
          </a:xfrm>
        </p:spPr>
        <p:txBody>
          <a:bodyPr anchor="ctr" anchorCtr="0">
            <a:normAutofit/>
          </a:bodyPr>
          <a:lstStyle>
            <a:lvl1pPr marL="0" indent="0" algn="ctr">
              <a:buFontTx/>
              <a:buNone/>
              <a:defRPr sz="3200">
                <a:solidFill>
                  <a:schemeClr val="bg1"/>
                </a:solidFill>
              </a:defRPr>
            </a:lvl1pPr>
          </a:lstStyle>
          <a:p>
            <a:pPr lvl="0"/>
            <a:endParaRPr lang="en-US" dirty="0"/>
          </a:p>
        </p:txBody>
      </p:sp>
    </p:spTree>
    <p:extLst>
      <p:ext uri="{BB962C8B-B14F-4D97-AF65-F5344CB8AC3E}">
        <p14:creationId xmlns:p14="http://schemas.microsoft.com/office/powerpoint/2010/main" val="405828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3"/>
            <a:ext cx="2057400" cy="365125"/>
          </a:xfrm>
          <a:prstGeom prst="rect">
            <a:avLst/>
          </a:prstGeom>
        </p:spPr>
        <p:txBody>
          <a:bodyPr/>
          <a:lstStyle/>
          <a:p>
            <a:endParaRPr lang="nl-NL"/>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t>Confidential </a:t>
            </a:r>
            <a:endParaRPr lang="nl-NL"/>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34B2B373-22F4-474B-B60C-25BFF969B7EE}" type="slidenum">
              <a:rPr lang="nl-NL" smtClean="0"/>
              <a:t>‹nr.›</a:t>
            </a:fld>
            <a:endParaRPr lang="nl-NL"/>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619" y="1381347"/>
            <a:ext cx="8552381" cy="43809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093" y="258070"/>
            <a:ext cx="3282077" cy="776641"/>
          </a:xfrm>
          <a:prstGeom prst="rect">
            <a:avLst/>
          </a:prstGeom>
        </p:spPr>
      </p:pic>
      <p:sp>
        <p:nvSpPr>
          <p:cNvPr id="15" name="Text Placeholder 7"/>
          <p:cNvSpPr>
            <a:spLocks noGrp="1"/>
          </p:cNvSpPr>
          <p:nvPr>
            <p:ph type="body" sz="quarter" idx="13"/>
          </p:nvPr>
        </p:nvSpPr>
        <p:spPr>
          <a:xfrm>
            <a:off x="5617031" y="258764"/>
            <a:ext cx="3294742" cy="321809"/>
          </a:xfrm>
          <a:prstGeom prst="rect">
            <a:avLst/>
          </a:prstGeom>
        </p:spPr>
        <p:txBody>
          <a:bodyPr/>
          <a:lstStyle/>
          <a:p>
            <a:pPr lvl="0"/>
            <a:endParaRPr lang="nl-NL" dirty="0"/>
          </a:p>
        </p:txBody>
      </p:sp>
      <p:sp>
        <p:nvSpPr>
          <p:cNvPr id="16" name="Text Placeholder 7"/>
          <p:cNvSpPr>
            <a:spLocks noGrp="1"/>
          </p:cNvSpPr>
          <p:nvPr>
            <p:ph type="body" sz="quarter" idx="14"/>
          </p:nvPr>
        </p:nvSpPr>
        <p:spPr>
          <a:xfrm>
            <a:off x="5617031" y="600958"/>
            <a:ext cx="3294742" cy="321809"/>
          </a:xfrm>
          <a:prstGeom prst="rect">
            <a:avLst/>
          </a:prstGeom>
        </p:spPr>
        <p:txBody>
          <a:bodyPr/>
          <a:lstStyle>
            <a:lvl1pPr>
              <a:defRPr>
                <a:solidFill>
                  <a:schemeClr val="bg1">
                    <a:lumMod val="75000"/>
                  </a:schemeClr>
                </a:solidFill>
              </a:defRPr>
            </a:lvl1pPr>
          </a:lstStyle>
          <a:p>
            <a:pPr lvl="0"/>
            <a:endParaRPr lang="nl-NL" dirty="0"/>
          </a:p>
        </p:txBody>
      </p:sp>
      <p:sp>
        <p:nvSpPr>
          <p:cNvPr id="8" name="Text Placeholder 7"/>
          <p:cNvSpPr>
            <a:spLocks noGrp="1"/>
          </p:cNvSpPr>
          <p:nvPr>
            <p:ph type="body" sz="quarter" idx="15"/>
          </p:nvPr>
        </p:nvSpPr>
        <p:spPr>
          <a:xfrm>
            <a:off x="1537912" y="2655838"/>
            <a:ext cx="7077075" cy="2266950"/>
          </a:xfrm>
          <a:prstGeom prst="rect">
            <a:avLst/>
          </a:prstGeom>
        </p:spPr>
        <p:txBody>
          <a:bodyPr/>
          <a:lstStyle>
            <a:lvl1pPr>
              <a:defRPr b="0">
                <a:solidFill>
                  <a:schemeClr val="tx1"/>
                </a:solidFill>
                <a:latin typeface="Raleway" panose="020B0503030101060003" pitchFamily="34" charset="0"/>
              </a:defRPr>
            </a:lvl1pPr>
            <a:lvl2pPr>
              <a:defRPr>
                <a:solidFill>
                  <a:schemeClr val="tx1"/>
                </a:solidFill>
                <a:latin typeface="Raleway" panose="020B0503030101060003" pitchFamily="34" charset="0"/>
              </a:defRPr>
            </a:lvl2pPr>
            <a:lvl3pPr>
              <a:defRPr>
                <a:solidFill>
                  <a:schemeClr val="tx1"/>
                </a:solidFill>
                <a:latin typeface="Raleway" panose="020B0503030101060003" pitchFamily="34" charset="0"/>
              </a:defRPr>
            </a:lvl3pPr>
            <a:lvl4pPr>
              <a:defRPr>
                <a:solidFill>
                  <a:schemeClr val="tx1"/>
                </a:solidFill>
                <a:latin typeface="Raleway" panose="020B0503030101060003" pitchFamily="34" charset="0"/>
              </a:defRPr>
            </a:lvl4pPr>
            <a:lvl5pPr>
              <a:defRPr>
                <a:solidFill>
                  <a:schemeClr val="tx1"/>
                </a:solidFill>
                <a:latin typeface="Raleway" panose="020B0503030101060003" pitchFamily="34" charset="0"/>
              </a:defRPr>
            </a:lvl5pPr>
          </a:lstStyle>
          <a:p>
            <a:pPr lvl="0"/>
            <a:endParaRPr lang="nl-NL" dirty="0"/>
          </a:p>
        </p:txBody>
      </p:sp>
    </p:spTree>
    <p:extLst>
      <p:ext uri="{BB962C8B-B14F-4D97-AF65-F5344CB8AC3E}">
        <p14:creationId xmlns:p14="http://schemas.microsoft.com/office/powerpoint/2010/main" val="14696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CONTACT</a:t>
            </a:r>
            <a:endParaRPr lang="nl-NL" dirty="0"/>
          </a:p>
        </p:txBody>
      </p:sp>
    </p:spTree>
    <p:extLst>
      <p:ext uri="{BB962C8B-B14F-4D97-AF65-F5344CB8AC3E}">
        <p14:creationId xmlns:p14="http://schemas.microsoft.com/office/powerpoint/2010/main" val="2565541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ts val="0"/>
              </a:spcBef>
              <a:spcAft>
                <a:spcPts val="0"/>
              </a:spcAft>
              <a:tabLst/>
              <a:defRPr/>
            </a:pPr>
            <a:endParaRPr kumimoji="0" lang="en-US" sz="3200" b="0" i="0" u="none" strike="noStrike" kern="1200" cap="none" spc="0" normalizeH="0" baseline="0" noProof="0" dirty="0">
              <a:ln>
                <a:noFill/>
              </a:ln>
              <a:solidFill>
                <a:srgbClr val="59595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63314-023E-D84B-AA7B-7E4189090E3D}" type="slidenum">
              <a:rPr lang="en-US" smtClean="0"/>
              <a:t>‹nr.›</a:t>
            </a:fld>
            <a:endParaRPr lang="en-US"/>
          </a:p>
        </p:txBody>
      </p:sp>
      <p:sp>
        <p:nvSpPr>
          <p:cNvPr id="7" name="Tijdelijke aanduiding voor tekst 2"/>
          <p:cNvSpPr>
            <a:spLocks noGrp="1"/>
          </p:cNvSpPr>
          <p:nvPr>
            <p:ph type="body" idx="1"/>
          </p:nvPr>
        </p:nvSpPr>
        <p:spPr>
          <a:xfrm>
            <a:off x="457200" y="1674000"/>
            <a:ext cx="8229600" cy="44532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63160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3" r:id="rId5"/>
    <p:sldLayoutId id="2147483662" r:id="rId6"/>
    <p:sldLayoutId id="2147483664" r:id="rId7"/>
  </p:sldLayoutIdLst>
  <p:hf hdr="0" ftr="0" dt="0"/>
  <p:txStyles>
    <p:titleStyle>
      <a:lvl1pPr marL="0" marR="0" indent="0" algn="ctr" defTabSz="457200" rtl="0" eaLnBrk="1" fontAlgn="auto" latinLnBrk="0" hangingPunct="1">
        <a:lnSpc>
          <a:spcPct val="100000"/>
        </a:lnSpc>
        <a:spcBef>
          <a:spcPts val="0"/>
        </a:spcBef>
        <a:spcAft>
          <a:spcPts val="0"/>
        </a:spcAft>
        <a:buClrTx/>
        <a:buSzTx/>
        <a:buFontTx/>
        <a:buNone/>
        <a:tabLst/>
        <a:defRPr sz="4400" kern="1200">
          <a:solidFill>
            <a:schemeClr val="tx1"/>
          </a:solidFill>
          <a:latin typeface="+mj-lt"/>
          <a:ea typeface="+mj-ea"/>
          <a:cs typeface="+mj-cs"/>
        </a:defRPr>
      </a:lvl1pPr>
    </p:titleStyle>
    <p:bodyStyle>
      <a:lvl1pPr marL="288000" indent="-288000" algn="l" defTabSz="457200" rtl="0" eaLnBrk="1" latinLnBrk="0" hangingPunct="1">
        <a:spcBef>
          <a:spcPts val="400"/>
        </a:spcBef>
        <a:buClr>
          <a:srgbClr val="EE7300"/>
        </a:buClr>
        <a:buFont typeface="Arial" panose="020B0604020202020204" pitchFamily="34" charset="0"/>
        <a:buChar char="•"/>
        <a:defRPr sz="2000" b="0" i="0" kern="1200">
          <a:solidFill>
            <a:schemeClr val="tx1"/>
          </a:solidFill>
          <a:latin typeface="Verdana"/>
          <a:ea typeface="+mn-ea"/>
          <a:cs typeface="+mn-cs"/>
        </a:defRPr>
      </a:lvl1pPr>
      <a:lvl2pPr marL="576000" indent="-288000" algn="l" defTabSz="457200" rtl="0" eaLnBrk="1" latinLnBrk="0" hangingPunct="1">
        <a:spcBef>
          <a:spcPct val="20000"/>
        </a:spcBef>
        <a:buClr>
          <a:schemeClr val="tx2"/>
        </a:buClr>
        <a:buFont typeface="Arial"/>
        <a:buChar char="–"/>
        <a:defRPr sz="2000" b="0" i="0" kern="1200">
          <a:solidFill>
            <a:schemeClr val="tx1"/>
          </a:solidFill>
          <a:latin typeface="Verdana"/>
          <a:ea typeface="+mn-ea"/>
          <a:cs typeface="+mn-cs"/>
        </a:defRPr>
      </a:lvl2pPr>
      <a:lvl3pPr marL="864000" indent="-288000" algn="l" defTabSz="457200" rtl="0" eaLnBrk="1" latinLnBrk="0" hangingPunct="1">
        <a:spcBef>
          <a:spcPct val="20000"/>
        </a:spcBef>
        <a:buClr>
          <a:schemeClr val="tx2"/>
        </a:buClr>
        <a:buFont typeface="Lucida Grande"/>
        <a:buChar char="-"/>
        <a:defRPr sz="2000" b="0" i="0" kern="1200">
          <a:solidFill>
            <a:schemeClr val="tx1"/>
          </a:solidFill>
          <a:latin typeface="Verdana"/>
          <a:ea typeface="+mn-ea"/>
          <a:cs typeface="+mn-cs"/>
        </a:defRPr>
      </a:lvl3pPr>
      <a:lvl4pPr marL="1152000" indent="-288000" algn="l" defTabSz="457200" rtl="0" eaLnBrk="1" latinLnBrk="0" hangingPunct="1">
        <a:spcBef>
          <a:spcPct val="20000"/>
        </a:spcBef>
        <a:buClr>
          <a:schemeClr val="tx2"/>
        </a:buClr>
        <a:buFont typeface="Arial"/>
        <a:buChar char="–"/>
        <a:defRPr sz="2000" b="0" i="0" kern="1200">
          <a:solidFill>
            <a:schemeClr val="tx1"/>
          </a:solidFill>
          <a:latin typeface="Verdana"/>
          <a:ea typeface="+mn-ea"/>
          <a:cs typeface="+mn-cs"/>
        </a:defRPr>
      </a:lvl4pPr>
      <a:lvl5pPr marL="1440000" indent="-288000" algn="l" defTabSz="457200" rtl="0" eaLnBrk="1" latinLnBrk="0" hangingPunct="1">
        <a:spcBef>
          <a:spcPct val="20000"/>
        </a:spcBef>
        <a:buClr>
          <a:schemeClr val="tx2"/>
        </a:buClr>
        <a:buFont typeface="Lucida Grande"/>
        <a:buChar char="-"/>
        <a:defRPr sz="2000" b="0" i="0" kern="1200">
          <a:solidFill>
            <a:schemeClr val="tx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975792"/>
          </a:xfrm>
          <a:prstGeom prst="rect">
            <a:avLst/>
          </a:prstGeom>
        </p:spPr>
        <p:txBody>
          <a:bodyPr vert="horz" lIns="91440" tIns="45720" rIns="91440" bIns="45720" rtlCol="0" anchor="ctr">
            <a:normAutofit/>
          </a:bodyPr>
          <a:lstStyle/>
          <a:p>
            <a:r>
              <a:rPr lang="en-US" dirty="0"/>
              <a:t>CONTACT</a:t>
            </a:r>
            <a:endParaRPr lang="nl-NL" dirty="0"/>
          </a:p>
        </p:txBody>
      </p:sp>
      <p:sp>
        <p:nvSpPr>
          <p:cNvPr id="10" name="Rectangle 9"/>
          <p:cNvSpPr/>
          <p:nvPr userDrawn="1"/>
        </p:nvSpPr>
        <p:spPr>
          <a:xfrm>
            <a:off x="628650" y="1370455"/>
            <a:ext cx="7886700" cy="179387"/>
          </a:xfrm>
          <a:prstGeom prst="rect">
            <a:avLst/>
          </a:prstGeom>
          <a:solidFill>
            <a:srgbClr val="EE7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1" y="6356351"/>
            <a:ext cx="907542" cy="214752"/>
          </a:xfrm>
          <a:prstGeom prst="rect">
            <a:avLst/>
          </a:prstGeom>
        </p:spPr>
      </p:pic>
      <p:pic>
        <p:nvPicPr>
          <p:cNvPr id="8" name="Picture Placeholder 5"/>
          <p:cNvPicPr>
            <a:picLocks noChangeAspect="1"/>
          </p:cNvPicPr>
          <p:nvPr userDrawn="1"/>
        </p:nvPicPr>
        <p:blipFill>
          <a:blip r:embed="rId4">
            <a:extLst>
              <a:ext uri="{BEBA8EAE-BF5A-486C-A8C5-ECC9F3942E4B}">
                <a14:imgProps xmlns:a14="http://schemas.microsoft.com/office/drawing/2010/main">
                  <a14:imgLayer r:embed="rId5">
                    <a14:imgEffect>
                      <a14:backgroundRemoval t="727" b="96512" l="0" r="91700"/>
                    </a14:imgEffect>
                  </a14:imgLayer>
                </a14:imgProps>
              </a:ext>
            </a:extLst>
          </a:blip>
          <a:stretch>
            <a:fillRect/>
          </a:stretch>
        </p:blipFill>
        <p:spPr>
          <a:xfrm>
            <a:off x="1" y="2011140"/>
            <a:ext cx="6272784" cy="4315675"/>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24681" y="3146042"/>
            <a:ext cx="2117413" cy="501046"/>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87878" r="-941" b="33868"/>
          <a:stretch/>
        </p:blipFill>
        <p:spPr>
          <a:xfrm>
            <a:off x="2751458" y="4455797"/>
            <a:ext cx="276621" cy="331353"/>
          </a:xfrm>
          <a:prstGeom prst="rect">
            <a:avLst/>
          </a:prstGeom>
        </p:spPr>
      </p:pic>
    </p:spTree>
    <p:extLst>
      <p:ext uri="{BB962C8B-B14F-4D97-AF65-F5344CB8AC3E}">
        <p14:creationId xmlns:p14="http://schemas.microsoft.com/office/powerpoint/2010/main" val="3237421904"/>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ctr" defTabSz="914400" rtl="0" eaLnBrk="1" latinLnBrk="0" hangingPunct="1">
        <a:lnSpc>
          <a:spcPct val="90000"/>
        </a:lnSpc>
        <a:spcBef>
          <a:spcPct val="0"/>
        </a:spcBef>
        <a:buNone/>
        <a:defRPr sz="3200" kern="1200">
          <a:solidFill>
            <a:srgbClr val="595959"/>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Clr>
          <a:srgbClr val="ED7300"/>
        </a:buClr>
        <a:buFont typeface="Arial" panose="020B0604020202020204" pitchFamily="34" charset="0"/>
        <a:buChar char="•"/>
        <a:defRPr sz="2200"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i66eCz0-HWAhVEaVAKHRtuCBEQjRwIBw&amp;url=https://commons.wikimedia.org/wiki/File:Orange_x.svg&amp;psig=AOvVaw2oMSqeA1DKQYaOOnPW_i7u&amp;ust=150757355530919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jKu8OFkd_WAhVPbFAKHZiQDAUQjRwIBw&amp;url=https://pixabay.com/en/photos/stopwatch/&amp;psig=AOvVaw3ObE2D_dS9ZqPUjiclCniv&amp;ust=150748704197246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xyM_gpeTWAhVCKlAKHXW0AAsQjRwIBw&amp;url=http://www.iconsdb.com/orange-icons/check-mark-8-icon.html&amp;psig=AOvVaw0aboHEWi6M5JpEbNh3aiPm&amp;ust=150766441100622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OvoTl0eHWAhVPK1AKHR22DesQjRwIBw&amp;url=http://www.thebluediamondgallery.com/wooden-tile/b/benefit.html&amp;psig=AOvVaw1Cp6m3-ptJOpg3BBlwU9I-&amp;ust=150757312461584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j9q8Hb0uHWAhXHUlAKHd5lAOsQjRwIBw&amp;url=https://pixabay.com/es/photos/tick/&amp;psig=AOvVaw2l-6D7yQTOYzQUkVaJBU5D&amp;ust=150757338760221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005649" y="2969737"/>
            <a:ext cx="7077075" cy="2266950"/>
          </a:xfrm>
        </p:spPr>
        <p:txBody>
          <a:bodyPr>
            <a:normAutofit fontScale="92500" lnSpcReduction="1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Liesbeth Hof</a:t>
            </a:r>
          </a:p>
          <a:p>
            <a:pPr marL="0" indent="0">
              <a:buNone/>
            </a:pPr>
            <a:r>
              <a:rPr lang="nl-NL" dirty="0"/>
              <a:t>Managing &amp; Senior Consultant</a:t>
            </a:r>
          </a:p>
          <a:p>
            <a:pPr marL="0" indent="0">
              <a:buNone/>
            </a:pPr>
            <a:r>
              <a:rPr lang="nl-NL" dirty="0"/>
              <a:t>10 </a:t>
            </a:r>
            <a:r>
              <a:rPr lang="nl-NL" dirty="0" err="1"/>
              <a:t>October</a:t>
            </a:r>
            <a:r>
              <a:rPr lang="nl-NL" dirty="0"/>
              <a:t> 2017 </a:t>
            </a:r>
          </a:p>
          <a:p>
            <a:pPr marL="0" indent="0">
              <a:buNone/>
            </a:pPr>
            <a:endParaRPr lang="nl-NL" dirty="0"/>
          </a:p>
        </p:txBody>
      </p:sp>
      <p:sp>
        <p:nvSpPr>
          <p:cNvPr id="5" name="TextBox 4"/>
          <p:cNvSpPr txBox="1"/>
          <p:nvPr/>
        </p:nvSpPr>
        <p:spPr>
          <a:xfrm>
            <a:off x="1624084" y="2647666"/>
            <a:ext cx="6769289" cy="1046440"/>
          </a:xfrm>
          <a:prstGeom prst="rect">
            <a:avLst/>
          </a:prstGeom>
          <a:noFill/>
        </p:spPr>
        <p:txBody>
          <a:bodyPr wrap="square" rtlCol="0">
            <a:spAutoFit/>
          </a:bodyPr>
          <a:lstStyle/>
          <a:p>
            <a:r>
              <a:rPr lang="nl-NL" sz="4400" b="1" dirty="0">
                <a:solidFill>
                  <a:schemeClr val="tx2"/>
                </a:solidFill>
              </a:rPr>
              <a:t>PRIME</a:t>
            </a:r>
            <a:r>
              <a:rPr lang="nl-NL" sz="4400" dirty="0">
                <a:solidFill>
                  <a:schemeClr val="tx2"/>
                </a:solidFill>
              </a:rPr>
              <a:t> PRIORITY MEDICINES</a:t>
            </a:r>
          </a:p>
          <a:p>
            <a:endParaRPr lang="nl-NL" dirty="0"/>
          </a:p>
        </p:txBody>
      </p:sp>
      <p:sp>
        <p:nvSpPr>
          <p:cNvPr id="2" name="Slide Number Placeholder 1"/>
          <p:cNvSpPr>
            <a:spLocks noGrp="1"/>
          </p:cNvSpPr>
          <p:nvPr>
            <p:ph type="sldNum" sz="quarter" idx="12"/>
          </p:nvPr>
        </p:nvSpPr>
        <p:spPr/>
        <p:txBody>
          <a:bodyPr/>
          <a:lstStyle/>
          <a:p>
            <a:fld id="{34B2B373-22F4-474B-B60C-25BFF969B7EE}" type="slidenum">
              <a:rPr lang="nl-NL" smtClean="0"/>
              <a:t>1</a:t>
            </a:fld>
            <a:endParaRPr lang="nl-NL"/>
          </a:p>
        </p:txBody>
      </p:sp>
    </p:spTree>
    <p:extLst>
      <p:ext uri="{BB962C8B-B14F-4D97-AF65-F5344CB8AC3E}">
        <p14:creationId xmlns:p14="http://schemas.microsoft.com/office/powerpoint/2010/main" val="2689862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EMA </a:t>
            </a:r>
            <a:r>
              <a:rPr lang="nl-NL" dirty="0" err="1"/>
              <a:t>reasons</a:t>
            </a:r>
            <a:r>
              <a:rPr lang="nl-NL" dirty="0"/>
              <a:t> </a:t>
            </a:r>
            <a:r>
              <a:rPr lang="nl-NL" dirty="0" err="1"/>
              <a:t>for</a:t>
            </a:r>
            <a:r>
              <a:rPr lang="nl-NL" dirty="0"/>
              <a:t> </a:t>
            </a:r>
            <a:r>
              <a:rPr lang="nl-NL" dirty="0" err="1"/>
              <a:t>denial</a:t>
            </a:r>
            <a:r>
              <a:rPr lang="nl-NL" dirty="0"/>
              <a:t> of PRIME status</a:t>
            </a:r>
          </a:p>
        </p:txBody>
      </p:sp>
      <p:sp>
        <p:nvSpPr>
          <p:cNvPr id="3" name="Content Placeholder 2"/>
          <p:cNvSpPr>
            <a:spLocks noGrp="1"/>
          </p:cNvSpPr>
          <p:nvPr>
            <p:ph idx="4294967295"/>
          </p:nvPr>
        </p:nvSpPr>
        <p:spPr>
          <a:xfrm>
            <a:off x="457200" y="1656000"/>
            <a:ext cx="8229600" cy="4453200"/>
          </a:xfrm>
        </p:spPr>
        <p:txBody>
          <a:bodyPr>
            <a:noAutofit/>
          </a:bodyPr>
          <a:lstStyle/>
          <a:p>
            <a:r>
              <a:rPr lang="en-US" altLang="en-US" dirty="0"/>
              <a:t>~80 % of PRIME applications denied PRIME status by EMA</a:t>
            </a:r>
          </a:p>
          <a:p>
            <a:r>
              <a:rPr lang="en-US" altLang="en-US" dirty="0"/>
              <a:t>EMA provided the following reasons:</a:t>
            </a:r>
          </a:p>
          <a:p>
            <a:pPr lvl="1"/>
            <a:r>
              <a:rPr lang="en-US" altLang="en-US" dirty="0">
                <a:solidFill>
                  <a:schemeClr val="tx2"/>
                </a:solidFill>
              </a:rPr>
              <a:t>failing</a:t>
            </a:r>
            <a:r>
              <a:rPr lang="en-US" altLang="en-US" dirty="0"/>
              <a:t> to provide enough evidence to support claim of </a:t>
            </a:r>
            <a:r>
              <a:rPr lang="en-US" altLang="en-US" dirty="0">
                <a:solidFill>
                  <a:schemeClr val="tx2"/>
                </a:solidFill>
              </a:rPr>
              <a:t>major therapeutic advantage </a:t>
            </a:r>
            <a:r>
              <a:rPr lang="en-US" altLang="en-US" dirty="0"/>
              <a:t>over existing treatments</a:t>
            </a:r>
          </a:p>
          <a:p>
            <a:pPr lvl="1"/>
            <a:r>
              <a:rPr lang="en-US" altLang="en-US" dirty="0"/>
              <a:t>in </a:t>
            </a:r>
            <a:r>
              <a:rPr lang="en-US" altLang="en-US" dirty="0">
                <a:solidFill>
                  <a:schemeClr val="tx2"/>
                </a:solidFill>
              </a:rPr>
              <a:t>late stages </a:t>
            </a:r>
            <a:r>
              <a:rPr lang="en-US" altLang="en-US" dirty="0"/>
              <a:t>of development and for which the benefit of development support through </a:t>
            </a:r>
            <a:r>
              <a:rPr lang="en-US" altLang="en-US" dirty="0">
                <a:solidFill>
                  <a:schemeClr val="tx2"/>
                </a:solidFill>
              </a:rPr>
              <a:t>PRIME was considered limited </a:t>
            </a:r>
          </a:p>
          <a:p>
            <a:pPr lvl="1"/>
            <a:r>
              <a:rPr lang="en-US" altLang="en-US" dirty="0">
                <a:solidFill>
                  <a:schemeClr val="tx2"/>
                </a:solidFill>
              </a:rPr>
              <a:t>too early </a:t>
            </a:r>
            <a:r>
              <a:rPr lang="en-US" altLang="en-US" dirty="0">
                <a:solidFill>
                  <a:srgbClr val="595959"/>
                </a:solidFill>
              </a:rPr>
              <a:t>in development (no clinical data; SME) or out of scope as only SMEs and academic sponsors can apply in early stages of development (non-SME)</a:t>
            </a:r>
          </a:p>
          <a:p>
            <a:pPr lvl="1"/>
            <a:r>
              <a:rPr lang="en-US" altLang="en-US" dirty="0">
                <a:solidFill>
                  <a:srgbClr val="595959"/>
                </a:solidFill>
              </a:rPr>
              <a:t>unreliable data to substantiate </a:t>
            </a:r>
            <a:r>
              <a:rPr lang="en-US" altLang="en-US" dirty="0" err="1">
                <a:solidFill>
                  <a:srgbClr val="595959"/>
                </a:solidFill>
              </a:rPr>
              <a:t>PoC</a:t>
            </a:r>
            <a:r>
              <a:rPr lang="en-US" altLang="en-US" dirty="0">
                <a:solidFill>
                  <a:srgbClr val="595959"/>
                </a:solidFill>
              </a:rPr>
              <a:t> e.g. due to trial design issues, inconsistency in results</a:t>
            </a:r>
          </a:p>
        </p:txBody>
      </p:sp>
      <p:pic>
        <p:nvPicPr>
          <p:cNvPr id="7170" name="Picture 2" descr="Gerelateerde afbeel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9983" y="5952130"/>
            <a:ext cx="762569" cy="7625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B363314-023E-D84B-AA7B-7E4189090E3D}" type="slidenum">
              <a:rPr lang="en-US" smtClean="0"/>
              <a:pPr/>
              <a:t>10</a:t>
            </a:fld>
            <a:endParaRPr lang="en-US" dirty="0"/>
          </a:p>
        </p:txBody>
      </p:sp>
    </p:spTree>
    <p:extLst>
      <p:ext uri="{BB962C8B-B14F-4D97-AF65-F5344CB8AC3E}">
        <p14:creationId xmlns:p14="http://schemas.microsoft.com/office/powerpoint/2010/main" val="420042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fbeeldingsresultaat voor clock woth arro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637" y="-52314"/>
            <a:ext cx="3370997" cy="14993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l"/>
            <a:br>
              <a:rPr lang="nl-NL" dirty="0"/>
            </a:br>
            <a:r>
              <a:rPr lang="nl-NL" dirty="0" err="1"/>
              <a:t>Challenging</a:t>
            </a:r>
            <a:r>
              <a:rPr lang="nl-NL" dirty="0"/>
              <a:t> timing </a:t>
            </a:r>
            <a:r>
              <a:rPr lang="en-US" dirty="0"/>
              <a:t> </a:t>
            </a:r>
            <a:br>
              <a:rPr lang="en-US" dirty="0"/>
            </a:br>
            <a:endParaRPr lang="nl-NL" dirty="0"/>
          </a:p>
        </p:txBody>
      </p:sp>
      <p:sp>
        <p:nvSpPr>
          <p:cNvPr id="6" name="TextBox 5"/>
          <p:cNvSpPr txBox="1"/>
          <p:nvPr/>
        </p:nvSpPr>
        <p:spPr>
          <a:xfrm>
            <a:off x="1419367" y="6369630"/>
            <a:ext cx="7574508" cy="307777"/>
          </a:xfrm>
          <a:prstGeom prst="rect">
            <a:avLst/>
          </a:prstGeom>
          <a:noFill/>
        </p:spPr>
        <p:txBody>
          <a:bodyPr wrap="square" rtlCol="0">
            <a:spAutoFit/>
          </a:bodyPr>
          <a:lstStyle/>
          <a:p>
            <a:r>
              <a:rPr lang="en-US" sz="1400" dirty="0"/>
              <a:t>*Surveys of EU Trade Associations member companies in Apr ‘16 and May ‘17</a:t>
            </a:r>
            <a:endParaRPr lang="nl-NL" sz="1400" dirty="0"/>
          </a:p>
        </p:txBody>
      </p:sp>
      <p:sp>
        <p:nvSpPr>
          <p:cNvPr id="7" name="Rectangle 6"/>
          <p:cNvSpPr/>
          <p:nvPr/>
        </p:nvSpPr>
        <p:spPr>
          <a:xfrm>
            <a:off x="552736" y="1486599"/>
            <a:ext cx="8468434" cy="5262979"/>
          </a:xfrm>
          <a:prstGeom prst="rect">
            <a:avLst/>
          </a:prstGeom>
        </p:spPr>
        <p:txBody>
          <a:bodyPr wrap="square">
            <a:spAutoFit/>
          </a:bodyPr>
          <a:lstStyle/>
          <a:p>
            <a:pPr marL="285750" indent="-285750">
              <a:buClr>
                <a:schemeClr val="tx2"/>
              </a:buClr>
              <a:buFont typeface="Arial" panose="020B0604020202020204" pitchFamily="34" charset="0"/>
              <a:buChar char="•"/>
            </a:pPr>
            <a:r>
              <a:rPr lang="en-US" sz="2400" dirty="0"/>
              <a:t>Narrow opportunity window between sufficient </a:t>
            </a:r>
            <a:r>
              <a:rPr lang="en-US" sz="2400" dirty="0" err="1"/>
              <a:t>PoC</a:t>
            </a:r>
            <a:r>
              <a:rPr lang="en-US" sz="2400" dirty="0"/>
              <a:t> data and too much regulatory advice already received, particularly for medicines with non-standard development plan</a:t>
            </a:r>
          </a:p>
          <a:p>
            <a:pPr marL="285750" indent="-285750">
              <a:buClr>
                <a:schemeClr val="tx2"/>
              </a:buClr>
              <a:buFont typeface="Arial" panose="020B0604020202020204" pitchFamily="34" charset="0"/>
              <a:buChar char="•"/>
            </a:pPr>
            <a:endParaRPr lang="en-US" sz="2400" dirty="0"/>
          </a:p>
          <a:p>
            <a:pPr marL="285750" indent="-285750">
              <a:buClr>
                <a:schemeClr val="tx2"/>
              </a:buClr>
              <a:buFont typeface="Arial" panose="020B0604020202020204" pitchFamily="34" charset="0"/>
              <a:buChar char="•"/>
            </a:pPr>
            <a:endParaRPr lang="en-US" sz="2400" dirty="0"/>
          </a:p>
          <a:p>
            <a:pPr marL="285750" indent="-285750">
              <a:buClr>
                <a:schemeClr val="tx2"/>
              </a:buClr>
              <a:buFont typeface="Arial" panose="020B0604020202020204" pitchFamily="34" charset="0"/>
              <a:buChar char="•"/>
            </a:pPr>
            <a:endParaRPr lang="en-US" sz="2400" dirty="0"/>
          </a:p>
          <a:p>
            <a:pPr marL="285750" indent="-285750">
              <a:buClr>
                <a:schemeClr val="tx2"/>
              </a:buClr>
              <a:buFont typeface="Arial" panose="020B0604020202020204" pitchFamily="34" charset="0"/>
              <a:buChar char="•"/>
            </a:pPr>
            <a:endParaRPr lang="en-US" sz="2400" dirty="0"/>
          </a:p>
          <a:p>
            <a:pPr marL="285750" indent="-285750">
              <a:buClr>
                <a:schemeClr val="tx2"/>
              </a:buClr>
              <a:buFont typeface="Arial" panose="020B0604020202020204" pitchFamily="34" charset="0"/>
              <a:buChar char="•"/>
            </a:pPr>
            <a:endParaRPr lang="en-US" sz="2400" dirty="0"/>
          </a:p>
          <a:p>
            <a:pPr>
              <a:buClr>
                <a:schemeClr val="tx2"/>
              </a:buClr>
            </a:pPr>
            <a:endParaRPr lang="en-US" sz="2400" dirty="0"/>
          </a:p>
          <a:p>
            <a:pPr marL="285750" indent="-285750">
              <a:buClr>
                <a:schemeClr val="tx2"/>
              </a:buClr>
              <a:buFont typeface="Arial" panose="020B0604020202020204" pitchFamily="34" charset="0"/>
              <a:buChar char="•"/>
            </a:pPr>
            <a:r>
              <a:rPr lang="en-US" sz="2400" dirty="0"/>
              <a:t>Experience: flexibility in the development stage of accepted medicines (up to Phase III) </a:t>
            </a:r>
            <a:r>
              <a:rPr lang="en-US" sz="2400" dirty="0">
                <a:sym typeface="Wingdings" panose="05000000000000000000" pitchFamily="2" charset="2"/>
              </a:rPr>
              <a:t> </a:t>
            </a:r>
            <a:r>
              <a:rPr lang="en-US" sz="2400" dirty="0"/>
              <a:t>depends on the added value PRIME can bring – e.g. multiple committees’ involvement, enrichment of product development </a:t>
            </a:r>
          </a:p>
          <a:p>
            <a:pPr marL="285750" indent="-285750">
              <a:buClr>
                <a:schemeClr val="tx2"/>
              </a:buClr>
              <a:buFont typeface="Arial" panose="020B0604020202020204" pitchFamily="34" charset="0"/>
              <a:buChar char="•"/>
            </a:pPr>
            <a:endParaRPr lang="en-US" sz="2400" dirty="0"/>
          </a:p>
        </p:txBody>
      </p:sp>
      <p:sp>
        <p:nvSpPr>
          <p:cNvPr id="8" name="Rounded Rectangular Callout 7"/>
          <p:cNvSpPr/>
          <p:nvPr/>
        </p:nvSpPr>
        <p:spPr>
          <a:xfrm>
            <a:off x="552736" y="2689663"/>
            <a:ext cx="8134064" cy="1568435"/>
          </a:xfrm>
          <a:prstGeom prst="wedgeRoundRectCallout">
            <a:avLst>
              <a:gd name="adj1" fmla="val -47007"/>
              <a:gd name="adj2" fmla="val 69679"/>
              <a:gd name="adj3" fmla="val 16667"/>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lumMod val="75000"/>
                  </a:schemeClr>
                </a:solidFill>
                <a:cs typeface="Arial" panose="020B0604020202020204" pitchFamily="34" charset="0"/>
              </a:rPr>
              <a:t>The CHMP rationale was clear</a:t>
            </a:r>
            <a:r>
              <a:rPr lang="en-US" b="1" dirty="0">
                <a:solidFill>
                  <a:schemeClr val="tx2">
                    <a:lumMod val="75000"/>
                  </a:schemeClr>
                </a:solidFill>
                <a:cs typeface="Arial" panose="020B0604020202020204" pitchFamily="34" charset="0"/>
              </a:rPr>
              <a:t> </a:t>
            </a:r>
            <a:r>
              <a:rPr lang="en-US" dirty="0">
                <a:solidFill>
                  <a:schemeClr val="tx2">
                    <a:lumMod val="75000"/>
                  </a:schemeClr>
                </a:solidFill>
                <a:cs typeface="Arial" panose="020B0604020202020204" pitchFamily="34" charset="0"/>
              </a:rPr>
              <a:t>however, at the time of 1st rejection the company followed advice from the decision letter and provided more data with the 2nd application, so it was a disappointment to get rejected because the product is too far advanced in development. The CHMP should be aware that oncology products (similar to rare diseases products) usually follow an accelerated development * </a:t>
            </a:r>
            <a:endParaRPr lang="nl-NL" dirty="0">
              <a:solidFill>
                <a:schemeClr val="tx2">
                  <a:lumMod val="75000"/>
                </a:schemeClr>
              </a:solidFill>
              <a:cs typeface="Arial" panose="020B0604020202020204" pitchFamily="34" charset="0"/>
            </a:endParaRPr>
          </a:p>
        </p:txBody>
      </p:sp>
      <p:sp>
        <p:nvSpPr>
          <p:cNvPr id="3" name="Slide Number Placeholder 2"/>
          <p:cNvSpPr>
            <a:spLocks noGrp="1"/>
          </p:cNvSpPr>
          <p:nvPr>
            <p:ph type="sldNum" sz="quarter" idx="12"/>
          </p:nvPr>
        </p:nvSpPr>
        <p:spPr/>
        <p:txBody>
          <a:bodyPr/>
          <a:lstStyle/>
          <a:p>
            <a:fld id="{8B363314-023E-D84B-AA7B-7E4189090E3D}" type="slidenum">
              <a:rPr lang="en-US" smtClean="0"/>
              <a:pPr/>
              <a:t>11</a:t>
            </a:fld>
            <a:endParaRPr lang="en-US" dirty="0"/>
          </a:p>
        </p:txBody>
      </p:sp>
    </p:spTree>
    <p:extLst>
      <p:ext uri="{BB962C8B-B14F-4D97-AF65-F5344CB8AC3E}">
        <p14:creationId xmlns:p14="http://schemas.microsoft.com/office/powerpoint/2010/main" val="21838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 calcmode="lin" valueType="num">
                                      <p:cBhvr additive="base">
                                        <p:cTn id="1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l-NL" dirty="0" err="1"/>
              <a:t>What</a:t>
            </a:r>
            <a:r>
              <a:rPr lang="nl-NL" dirty="0"/>
              <a:t> </a:t>
            </a:r>
            <a:r>
              <a:rPr lang="nl-NL" dirty="0" err="1"/>
              <a:t>to</a:t>
            </a:r>
            <a:r>
              <a:rPr lang="nl-NL" dirty="0"/>
              <a:t> </a:t>
            </a:r>
            <a:r>
              <a:rPr lang="nl-NL" dirty="0" err="1"/>
              <a:t>consider</a:t>
            </a:r>
            <a:r>
              <a:rPr lang="nl-NL" dirty="0"/>
              <a:t> </a:t>
            </a:r>
            <a:r>
              <a:rPr lang="nl-NL" dirty="0" err="1"/>
              <a:t>when</a:t>
            </a:r>
            <a:r>
              <a:rPr lang="nl-NL" dirty="0"/>
              <a:t> </a:t>
            </a:r>
            <a:r>
              <a:rPr lang="nl-NL" dirty="0" err="1"/>
              <a:t>applying</a:t>
            </a:r>
            <a:r>
              <a:rPr lang="nl-NL" dirty="0"/>
              <a:t>…..</a:t>
            </a:r>
            <a:br>
              <a:rPr lang="nl-NL" dirty="0"/>
            </a:br>
            <a:r>
              <a:rPr lang="nl-NL" i="1" dirty="0" err="1">
                <a:solidFill>
                  <a:schemeClr val="bg1">
                    <a:lumMod val="65000"/>
                  </a:schemeClr>
                </a:solidFill>
              </a:rPr>
              <a:t>Internally</a:t>
            </a:r>
            <a:endParaRPr lang="nl-NL" dirty="0">
              <a:solidFill>
                <a:schemeClr val="bg1">
                  <a:lumMod val="65000"/>
                </a:schemeClr>
              </a:solidFill>
            </a:endParaRPr>
          </a:p>
        </p:txBody>
      </p:sp>
      <p:sp>
        <p:nvSpPr>
          <p:cNvPr id="3" name="Content Placeholder 2"/>
          <p:cNvSpPr>
            <a:spLocks noGrp="1"/>
          </p:cNvSpPr>
          <p:nvPr>
            <p:ph idx="4294967295"/>
          </p:nvPr>
        </p:nvSpPr>
        <p:spPr>
          <a:xfrm>
            <a:off x="457200" y="1656000"/>
            <a:ext cx="8229600" cy="4453200"/>
          </a:xfrm>
        </p:spPr>
        <p:txBody>
          <a:bodyPr>
            <a:normAutofit/>
          </a:bodyPr>
          <a:lstStyle/>
          <a:p>
            <a:r>
              <a:rPr lang="nl-NL" dirty="0"/>
              <a:t>PRIME </a:t>
            </a:r>
            <a:r>
              <a:rPr lang="nl-NL" dirty="0" err="1"/>
              <a:t>scheme</a:t>
            </a:r>
            <a:r>
              <a:rPr lang="nl-NL" dirty="0"/>
              <a:t> </a:t>
            </a:r>
            <a:r>
              <a:rPr lang="nl-NL" dirty="0" err="1"/>
              <a:t>can</a:t>
            </a:r>
            <a:r>
              <a:rPr lang="nl-NL" dirty="0"/>
              <a:t> </a:t>
            </a:r>
            <a:r>
              <a:rPr lang="nl-NL" dirty="0" err="1"/>
              <a:t>be</a:t>
            </a:r>
            <a:r>
              <a:rPr lang="nl-NL" dirty="0"/>
              <a:t> resource intensive</a:t>
            </a:r>
          </a:p>
          <a:p>
            <a:pPr lvl="1"/>
            <a:r>
              <a:rPr lang="nl-NL" dirty="0" err="1"/>
              <a:t>global</a:t>
            </a:r>
            <a:r>
              <a:rPr lang="nl-NL" dirty="0"/>
              <a:t> environment, </a:t>
            </a:r>
            <a:r>
              <a:rPr lang="nl-NL" dirty="0" err="1"/>
              <a:t>similar</a:t>
            </a:r>
            <a:r>
              <a:rPr lang="nl-NL" dirty="0"/>
              <a:t> </a:t>
            </a:r>
            <a:r>
              <a:rPr lang="nl-NL" dirty="0" err="1"/>
              <a:t>schemes</a:t>
            </a:r>
            <a:r>
              <a:rPr lang="nl-NL" dirty="0"/>
              <a:t> in </a:t>
            </a:r>
            <a:r>
              <a:rPr lang="nl-NL" dirty="0" err="1"/>
              <a:t>other</a:t>
            </a:r>
            <a:r>
              <a:rPr lang="nl-NL" dirty="0"/>
              <a:t> </a:t>
            </a:r>
            <a:r>
              <a:rPr lang="nl-NL" dirty="0" err="1"/>
              <a:t>jurisdictions</a:t>
            </a:r>
            <a:r>
              <a:rPr lang="nl-NL" dirty="0"/>
              <a:t> </a:t>
            </a:r>
            <a:r>
              <a:rPr lang="nl-NL" dirty="0" err="1"/>
              <a:t>ongoing</a:t>
            </a:r>
            <a:r>
              <a:rPr lang="nl-NL" dirty="0"/>
              <a:t> (US, Japan) </a:t>
            </a:r>
          </a:p>
          <a:p>
            <a:pPr lvl="1"/>
            <a:r>
              <a:rPr lang="nl-NL" dirty="0"/>
              <a:t>smaller companies </a:t>
            </a:r>
          </a:p>
          <a:p>
            <a:r>
              <a:rPr lang="nl-NL" dirty="0"/>
              <a:t>change in </a:t>
            </a:r>
            <a:r>
              <a:rPr lang="nl-NL" dirty="0" err="1"/>
              <a:t>working</a:t>
            </a:r>
            <a:r>
              <a:rPr lang="nl-NL" dirty="0"/>
              <a:t> </a:t>
            </a:r>
            <a:r>
              <a:rPr lang="nl-NL" dirty="0" err="1"/>
              <a:t>internally</a:t>
            </a:r>
            <a:r>
              <a:rPr lang="nl-NL" dirty="0"/>
              <a:t> </a:t>
            </a:r>
            <a:r>
              <a:rPr lang="nl-NL" dirty="0" err="1"/>
              <a:t>due</a:t>
            </a:r>
            <a:r>
              <a:rPr lang="nl-NL" dirty="0"/>
              <a:t> </a:t>
            </a:r>
            <a:r>
              <a:rPr lang="nl-NL" dirty="0" err="1"/>
              <a:t>to</a:t>
            </a:r>
            <a:r>
              <a:rPr lang="nl-NL" dirty="0"/>
              <a:t> </a:t>
            </a:r>
            <a:r>
              <a:rPr lang="nl-NL" dirty="0" err="1"/>
              <a:t>advanced</a:t>
            </a:r>
            <a:r>
              <a:rPr lang="nl-NL" dirty="0"/>
              <a:t> input on different </a:t>
            </a:r>
            <a:r>
              <a:rPr lang="nl-NL" dirty="0" err="1"/>
              <a:t>aspects</a:t>
            </a:r>
            <a:r>
              <a:rPr lang="nl-NL" dirty="0"/>
              <a:t> of </a:t>
            </a:r>
            <a:r>
              <a:rPr lang="nl-NL" dirty="0" err="1"/>
              <a:t>the</a:t>
            </a:r>
            <a:r>
              <a:rPr lang="nl-NL" dirty="0"/>
              <a:t> product development </a:t>
            </a:r>
            <a:r>
              <a:rPr lang="nl-NL" dirty="0" err="1"/>
              <a:t>and</a:t>
            </a:r>
            <a:r>
              <a:rPr lang="nl-NL" dirty="0"/>
              <a:t> life </a:t>
            </a:r>
            <a:r>
              <a:rPr lang="nl-NL" dirty="0" err="1"/>
              <a:t>cycle</a:t>
            </a:r>
            <a:endParaRPr lang="nl-NL" dirty="0"/>
          </a:p>
          <a:p>
            <a:pPr lvl="1"/>
            <a:endParaRPr lang="nl-NL" dirty="0"/>
          </a:p>
          <a:p>
            <a:r>
              <a:rPr lang="nl-NL" dirty="0">
                <a:sym typeface="Wingdings" panose="05000000000000000000" pitchFamily="2" charset="2"/>
              </a:rPr>
              <a:t>open </a:t>
            </a:r>
            <a:r>
              <a:rPr lang="nl-NL" dirty="0" err="1">
                <a:sym typeface="Wingdings" panose="05000000000000000000" pitchFamily="2" charset="2"/>
              </a:rPr>
              <a:t>to</a:t>
            </a:r>
            <a:r>
              <a:rPr lang="nl-NL" dirty="0">
                <a:sym typeface="Wingdings" panose="05000000000000000000" pitchFamily="2" charset="2"/>
              </a:rPr>
              <a:t> </a:t>
            </a:r>
            <a:r>
              <a:rPr lang="nl-NL" dirty="0" err="1">
                <a:sym typeface="Wingdings" panose="05000000000000000000" pitchFamily="2" charset="2"/>
              </a:rPr>
              <a:t>discuss</a:t>
            </a:r>
            <a:r>
              <a:rPr lang="nl-NL" dirty="0">
                <a:sym typeface="Wingdings" panose="05000000000000000000" pitchFamily="2" charset="2"/>
              </a:rPr>
              <a:t> </a:t>
            </a:r>
            <a:r>
              <a:rPr lang="nl-NL" dirty="0" err="1">
                <a:sym typeface="Wingdings" panose="05000000000000000000" pitchFamily="2" charset="2"/>
              </a:rPr>
              <a:t>also</a:t>
            </a:r>
            <a:r>
              <a:rPr lang="nl-NL" dirty="0">
                <a:sym typeface="Wingdings" panose="05000000000000000000" pitchFamily="2" charset="2"/>
              </a:rPr>
              <a:t> post-</a:t>
            </a:r>
            <a:r>
              <a:rPr lang="nl-NL" dirty="0" err="1">
                <a:sym typeface="Wingdings" panose="05000000000000000000" pitchFamily="2" charset="2"/>
              </a:rPr>
              <a:t>authorization</a:t>
            </a:r>
            <a:r>
              <a:rPr lang="nl-NL" dirty="0">
                <a:sym typeface="Wingdings" panose="05000000000000000000" pitchFamily="2" charset="2"/>
              </a:rPr>
              <a:t> </a:t>
            </a:r>
            <a:r>
              <a:rPr lang="nl-NL" dirty="0" err="1">
                <a:sym typeface="Wingdings" panose="05000000000000000000" pitchFamily="2" charset="2"/>
              </a:rPr>
              <a:t>plans</a:t>
            </a:r>
            <a:r>
              <a:rPr lang="nl-NL" dirty="0">
                <a:sym typeface="Wingdings" panose="05000000000000000000" pitchFamily="2" charset="2"/>
              </a:rPr>
              <a:t> e.g. post-marketing surveillance </a:t>
            </a:r>
            <a:r>
              <a:rPr lang="nl-NL" dirty="0"/>
              <a:t> </a:t>
            </a:r>
          </a:p>
          <a:p>
            <a:r>
              <a:rPr lang="en-US" dirty="0"/>
              <a:t>still new and unproven – no insights regarding the criteria for selection or decision-making</a:t>
            </a:r>
          </a:p>
          <a:p>
            <a:pPr marL="0" indent="0">
              <a:buNone/>
            </a:pPr>
            <a:r>
              <a:rPr lang="en-US" dirty="0"/>
              <a:t> </a:t>
            </a:r>
          </a:p>
          <a:p>
            <a:endParaRPr lang="nl-NL" dirty="0"/>
          </a:p>
          <a:p>
            <a:pPr marL="0" indent="0">
              <a:buNone/>
            </a:pPr>
            <a:endParaRPr lang="nl-NL" dirty="0"/>
          </a:p>
        </p:txBody>
      </p:sp>
      <p:sp>
        <p:nvSpPr>
          <p:cNvPr id="4" name="Slide Number Placeholder 3"/>
          <p:cNvSpPr>
            <a:spLocks noGrp="1"/>
          </p:cNvSpPr>
          <p:nvPr>
            <p:ph type="sldNum" sz="quarter" idx="12"/>
          </p:nvPr>
        </p:nvSpPr>
        <p:spPr/>
        <p:txBody>
          <a:bodyPr/>
          <a:lstStyle/>
          <a:p>
            <a:fld id="{8B363314-023E-D84B-AA7B-7E4189090E3D}" type="slidenum">
              <a:rPr lang="en-US" smtClean="0"/>
              <a:pPr/>
              <a:t>12</a:t>
            </a:fld>
            <a:endParaRPr lang="en-US" dirty="0"/>
          </a:p>
        </p:txBody>
      </p:sp>
    </p:spTree>
    <p:extLst>
      <p:ext uri="{BB962C8B-B14F-4D97-AF65-F5344CB8AC3E}">
        <p14:creationId xmlns:p14="http://schemas.microsoft.com/office/powerpoint/2010/main" val="95659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l-NL" dirty="0" err="1"/>
              <a:t>What</a:t>
            </a:r>
            <a:r>
              <a:rPr lang="nl-NL" dirty="0"/>
              <a:t> </a:t>
            </a:r>
            <a:r>
              <a:rPr lang="nl-NL" dirty="0" err="1"/>
              <a:t>to</a:t>
            </a:r>
            <a:r>
              <a:rPr lang="nl-NL" dirty="0"/>
              <a:t> </a:t>
            </a:r>
            <a:r>
              <a:rPr lang="nl-NL" dirty="0" err="1"/>
              <a:t>consider</a:t>
            </a:r>
            <a:r>
              <a:rPr lang="nl-NL" dirty="0"/>
              <a:t> </a:t>
            </a:r>
            <a:r>
              <a:rPr lang="nl-NL" dirty="0" err="1"/>
              <a:t>when</a:t>
            </a:r>
            <a:r>
              <a:rPr lang="nl-NL" dirty="0"/>
              <a:t> </a:t>
            </a:r>
            <a:r>
              <a:rPr lang="nl-NL" dirty="0" err="1"/>
              <a:t>applying</a:t>
            </a:r>
            <a:r>
              <a:rPr lang="nl-NL" dirty="0"/>
              <a:t>…</a:t>
            </a:r>
            <a:br>
              <a:rPr lang="nl-NL" dirty="0"/>
            </a:br>
            <a:r>
              <a:rPr lang="nl-NL" i="1" dirty="0" err="1">
                <a:solidFill>
                  <a:schemeClr val="bg1">
                    <a:lumMod val="65000"/>
                  </a:schemeClr>
                </a:solidFill>
              </a:rPr>
              <a:t>Externally</a:t>
            </a:r>
            <a:endParaRPr lang="nl-NL" dirty="0"/>
          </a:p>
        </p:txBody>
      </p:sp>
      <p:sp>
        <p:nvSpPr>
          <p:cNvPr id="3" name="Content Placeholder 2"/>
          <p:cNvSpPr>
            <a:spLocks noGrp="1"/>
          </p:cNvSpPr>
          <p:nvPr>
            <p:ph idx="4294967295"/>
          </p:nvPr>
        </p:nvSpPr>
        <p:spPr>
          <a:xfrm>
            <a:off x="457200" y="1656000"/>
            <a:ext cx="8229600" cy="4453200"/>
          </a:xfrm>
        </p:spPr>
        <p:txBody>
          <a:bodyPr>
            <a:normAutofit lnSpcReduction="10000"/>
          </a:bodyPr>
          <a:lstStyle/>
          <a:p>
            <a:r>
              <a:rPr lang="nl-NL" dirty="0" err="1"/>
              <a:t>eligibility</a:t>
            </a:r>
            <a:r>
              <a:rPr lang="nl-NL" dirty="0"/>
              <a:t> </a:t>
            </a:r>
            <a:r>
              <a:rPr lang="nl-NL" dirty="0" err="1"/>
              <a:t>request</a:t>
            </a:r>
            <a:r>
              <a:rPr lang="nl-NL" dirty="0"/>
              <a:t> template does </a:t>
            </a:r>
            <a:r>
              <a:rPr lang="nl-NL" dirty="0" err="1"/>
              <a:t>not</a:t>
            </a:r>
            <a:r>
              <a:rPr lang="nl-NL" dirty="0"/>
              <a:t> </a:t>
            </a:r>
            <a:r>
              <a:rPr lang="nl-NL" dirty="0" err="1"/>
              <a:t>provide</a:t>
            </a:r>
            <a:r>
              <a:rPr lang="nl-NL" dirty="0"/>
              <a:t> a </a:t>
            </a:r>
            <a:r>
              <a:rPr lang="nl-NL" dirty="0" err="1"/>
              <a:t>section</a:t>
            </a:r>
            <a:r>
              <a:rPr lang="nl-NL" dirty="0"/>
              <a:t> </a:t>
            </a:r>
            <a:r>
              <a:rPr lang="nl-NL" dirty="0" err="1"/>
              <a:t>to</a:t>
            </a:r>
            <a:r>
              <a:rPr lang="nl-NL" dirty="0"/>
              <a:t> highlight </a:t>
            </a:r>
            <a:r>
              <a:rPr lang="nl-NL" dirty="0" err="1"/>
              <a:t>particular</a:t>
            </a:r>
            <a:r>
              <a:rPr lang="nl-NL" dirty="0"/>
              <a:t> issues w/i </a:t>
            </a:r>
            <a:r>
              <a:rPr lang="nl-NL" dirty="0" err="1"/>
              <a:t>the</a:t>
            </a:r>
            <a:r>
              <a:rPr lang="nl-NL" dirty="0"/>
              <a:t> development plan </a:t>
            </a:r>
            <a:r>
              <a:rPr lang="nl-NL" dirty="0" err="1"/>
              <a:t>to</a:t>
            </a:r>
            <a:r>
              <a:rPr lang="nl-NL" dirty="0"/>
              <a:t> </a:t>
            </a:r>
            <a:r>
              <a:rPr lang="nl-NL" dirty="0" err="1"/>
              <a:t>be</a:t>
            </a:r>
            <a:r>
              <a:rPr lang="nl-NL" dirty="0"/>
              <a:t> </a:t>
            </a:r>
            <a:r>
              <a:rPr lang="nl-NL" dirty="0" err="1"/>
              <a:t>discussed</a:t>
            </a:r>
            <a:endParaRPr lang="nl-NL" dirty="0"/>
          </a:p>
          <a:p>
            <a:r>
              <a:rPr lang="en-US" dirty="0"/>
              <a:t>major/key issues to be addressed as part of scientific advice (SA) requests, meetings can be </a:t>
            </a:r>
            <a:r>
              <a:rPr lang="en-US" dirty="0" err="1"/>
              <a:t>organised</a:t>
            </a:r>
            <a:r>
              <a:rPr lang="en-US" dirty="0"/>
              <a:t> with the Rapporteur and EMA on an ad hoc basis. Still option for national SA, as long as interactions are transparent</a:t>
            </a:r>
          </a:p>
          <a:p>
            <a:r>
              <a:rPr lang="en-US" dirty="0"/>
              <a:t>shorter SA process can be applied on a case by case basis, provided that this does not impair the quality of the advice. </a:t>
            </a:r>
          </a:p>
          <a:p>
            <a:r>
              <a:rPr lang="en-US" dirty="0"/>
              <a:t>co-rapporteur is appointed 6-7 months prior to the marketing </a:t>
            </a:r>
            <a:r>
              <a:rPr lang="en-US" dirty="0" err="1"/>
              <a:t>authorisation</a:t>
            </a:r>
            <a:r>
              <a:rPr lang="en-US" dirty="0"/>
              <a:t> application (MAA) submission </a:t>
            </a:r>
          </a:p>
          <a:p>
            <a:r>
              <a:rPr lang="nl-NL" dirty="0" err="1"/>
              <a:t>use</a:t>
            </a:r>
            <a:r>
              <a:rPr lang="nl-NL" dirty="0"/>
              <a:t> of tools/</a:t>
            </a:r>
            <a:r>
              <a:rPr lang="nl-NL" dirty="0" err="1"/>
              <a:t>schemes</a:t>
            </a:r>
            <a:r>
              <a:rPr lang="nl-NL" dirty="0"/>
              <a:t> is </a:t>
            </a:r>
            <a:r>
              <a:rPr lang="nl-NL" dirty="0" err="1"/>
              <a:t>not</a:t>
            </a:r>
            <a:r>
              <a:rPr lang="nl-NL" dirty="0"/>
              <a:t> </a:t>
            </a:r>
            <a:r>
              <a:rPr lang="nl-NL" dirty="0" err="1"/>
              <a:t>mutually</a:t>
            </a:r>
            <a:r>
              <a:rPr lang="nl-NL" dirty="0"/>
              <a:t> </a:t>
            </a:r>
            <a:r>
              <a:rPr lang="nl-NL" dirty="0" err="1"/>
              <a:t>exclusive</a:t>
            </a:r>
            <a:endParaRPr lang="nl-NL" dirty="0"/>
          </a:p>
          <a:p>
            <a:pPr lvl="1"/>
            <a:r>
              <a:rPr lang="nl-NL" dirty="0"/>
              <a:t>PRIME </a:t>
            </a:r>
            <a:r>
              <a:rPr lang="nl-NL" dirty="0">
                <a:sym typeface="Wingdings" panose="05000000000000000000" pitchFamily="2" charset="2"/>
              </a:rPr>
              <a:t> </a:t>
            </a:r>
            <a:r>
              <a:rPr lang="nl-NL" dirty="0" err="1">
                <a:sym typeface="Wingdings" panose="05000000000000000000" pitchFamily="2" charset="2"/>
              </a:rPr>
              <a:t>compassionate</a:t>
            </a:r>
            <a:r>
              <a:rPr lang="nl-NL" dirty="0">
                <a:sym typeface="Wingdings" panose="05000000000000000000" pitchFamily="2" charset="2"/>
              </a:rPr>
              <a:t> </a:t>
            </a:r>
            <a:r>
              <a:rPr lang="nl-NL" dirty="0" err="1">
                <a:sym typeface="Wingdings" panose="05000000000000000000" pitchFamily="2" charset="2"/>
              </a:rPr>
              <a:t>use</a:t>
            </a:r>
            <a:r>
              <a:rPr lang="nl-NL" dirty="0">
                <a:sym typeface="Wingdings" panose="05000000000000000000" pitchFamily="2" charset="2"/>
              </a:rPr>
              <a:t>  </a:t>
            </a:r>
            <a:r>
              <a:rPr lang="nl-NL" dirty="0" err="1">
                <a:sym typeface="Wingdings" panose="05000000000000000000" pitchFamily="2" charset="2"/>
              </a:rPr>
              <a:t>accelerated</a:t>
            </a:r>
            <a:r>
              <a:rPr lang="nl-NL" dirty="0">
                <a:sym typeface="Wingdings" panose="05000000000000000000" pitchFamily="2" charset="2"/>
              </a:rPr>
              <a:t> assessment  </a:t>
            </a:r>
            <a:r>
              <a:rPr lang="nl-NL" dirty="0" err="1">
                <a:sym typeface="Wingdings" panose="05000000000000000000" pitchFamily="2" charset="2"/>
              </a:rPr>
              <a:t>conditional</a:t>
            </a:r>
            <a:r>
              <a:rPr lang="nl-NL" dirty="0">
                <a:sym typeface="Wingdings" panose="05000000000000000000" pitchFamily="2" charset="2"/>
              </a:rPr>
              <a:t> MA</a:t>
            </a:r>
            <a:r>
              <a:rPr lang="en-US" dirty="0"/>
              <a:t> </a:t>
            </a:r>
            <a:endParaRPr lang="nl-NL" dirty="0"/>
          </a:p>
          <a:p>
            <a:endParaRPr lang="nl-NL" dirty="0"/>
          </a:p>
        </p:txBody>
      </p:sp>
      <p:sp>
        <p:nvSpPr>
          <p:cNvPr id="4" name="Slide Number Placeholder 3"/>
          <p:cNvSpPr>
            <a:spLocks noGrp="1"/>
          </p:cNvSpPr>
          <p:nvPr>
            <p:ph type="sldNum" sz="quarter" idx="12"/>
          </p:nvPr>
        </p:nvSpPr>
        <p:spPr/>
        <p:txBody>
          <a:bodyPr/>
          <a:lstStyle/>
          <a:p>
            <a:fld id="{8B363314-023E-D84B-AA7B-7E4189090E3D}" type="slidenum">
              <a:rPr lang="en-US" smtClean="0"/>
              <a:pPr/>
              <a:t>13</a:t>
            </a:fld>
            <a:endParaRPr lang="en-US" dirty="0"/>
          </a:p>
        </p:txBody>
      </p:sp>
    </p:spTree>
    <p:extLst>
      <p:ext uri="{BB962C8B-B14F-4D97-AF65-F5344CB8AC3E}">
        <p14:creationId xmlns:p14="http://schemas.microsoft.com/office/powerpoint/2010/main" val="33722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23495" y="1705935"/>
            <a:ext cx="7306106" cy="343927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normAutofit fontScale="90000"/>
          </a:bodyPr>
          <a:lstStyle/>
          <a:p>
            <a:r>
              <a:rPr lang="nl-NL" dirty="0"/>
              <a:t>Multi-stakeholder input</a:t>
            </a:r>
            <a:br>
              <a:rPr lang="nl-NL" dirty="0"/>
            </a:br>
            <a:r>
              <a:rPr lang="nl-NL" dirty="0" err="1"/>
              <a:t>within</a:t>
            </a:r>
            <a:r>
              <a:rPr lang="nl-NL" dirty="0"/>
              <a:t> EU </a:t>
            </a:r>
            <a:r>
              <a:rPr lang="nl-NL" dirty="0" err="1"/>
              <a:t>jurisdiction</a:t>
            </a:r>
            <a:endParaRPr lang="nl-NL" dirty="0"/>
          </a:p>
        </p:txBody>
      </p:sp>
      <p:sp>
        <p:nvSpPr>
          <p:cNvPr id="4" name="Rounded Rectangle 3"/>
          <p:cNvSpPr/>
          <p:nvPr/>
        </p:nvSpPr>
        <p:spPr>
          <a:xfrm>
            <a:off x="1449524" y="2743295"/>
            <a:ext cx="1047426" cy="991616"/>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a:t>Patient</a:t>
            </a:r>
            <a:r>
              <a:rPr lang="nl-NL" dirty="0"/>
              <a:t> </a:t>
            </a:r>
            <a:r>
              <a:rPr lang="nl-NL" dirty="0" err="1"/>
              <a:t>Groups</a:t>
            </a:r>
            <a:endParaRPr lang="nl-NL" dirty="0"/>
          </a:p>
        </p:txBody>
      </p:sp>
      <p:sp>
        <p:nvSpPr>
          <p:cNvPr id="5" name="Rounded Rectangle 4"/>
          <p:cNvSpPr/>
          <p:nvPr/>
        </p:nvSpPr>
        <p:spPr>
          <a:xfrm>
            <a:off x="6370678" y="2900242"/>
            <a:ext cx="1047426" cy="99161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HTA </a:t>
            </a:r>
            <a:r>
              <a:rPr lang="nl-NL" dirty="0" err="1"/>
              <a:t>bodies</a:t>
            </a:r>
            <a:endParaRPr lang="nl-NL" dirty="0"/>
          </a:p>
        </p:txBody>
      </p:sp>
      <p:sp>
        <p:nvSpPr>
          <p:cNvPr id="7" name="Rounded Rectangle 6"/>
          <p:cNvSpPr/>
          <p:nvPr/>
        </p:nvSpPr>
        <p:spPr>
          <a:xfrm>
            <a:off x="3840193" y="3555003"/>
            <a:ext cx="1500014" cy="1115044"/>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EMA</a:t>
            </a:r>
          </a:p>
          <a:p>
            <a:pPr algn="ctr"/>
            <a:r>
              <a:rPr lang="nl-NL" dirty="0"/>
              <a:t>+</a:t>
            </a:r>
          </a:p>
          <a:p>
            <a:pPr algn="ctr"/>
            <a:r>
              <a:rPr lang="nl-NL" dirty="0" err="1"/>
              <a:t>Scientific</a:t>
            </a:r>
            <a:r>
              <a:rPr lang="nl-NL" dirty="0"/>
              <a:t> </a:t>
            </a:r>
            <a:r>
              <a:rPr lang="nl-NL" dirty="0" err="1"/>
              <a:t>Committees</a:t>
            </a:r>
            <a:endParaRPr lang="nl-NL" dirty="0"/>
          </a:p>
        </p:txBody>
      </p:sp>
      <p:cxnSp>
        <p:nvCxnSpPr>
          <p:cNvPr id="11" name="Straight Connector 10"/>
          <p:cNvCxnSpPr/>
          <p:nvPr/>
        </p:nvCxnSpPr>
        <p:spPr>
          <a:xfrm>
            <a:off x="938055" y="1700142"/>
            <a:ext cx="3707308" cy="16367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4644787" y="1719583"/>
            <a:ext cx="3557519" cy="1617294"/>
          </a:xfrm>
          <a:prstGeom prst="line">
            <a:avLst/>
          </a:prstGeom>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4057385" y="1868655"/>
            <a:ext cx="1047426" cy="991616"/>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a:t>Industry</a:t>
            </a:r>
            <a:endParaRPr lang="nl-NL" dirty="0"/>
          </a:p>
        </p:txBody>
      </p:sp>
      <p:sp>
        <p:nvSpPr>
          <p:cNvPr id="17" name="Down Arrow 16"/>
          <p:cNvSpPr/>
          <p:nvPr/>
        </p:nvSpPr>
        <p:spPr>
          <a:xfrm>
            <a:off x="1430505" y="5355447"/>
            <a:ext cx="360996" cy="439324"/>
          </a:xfrm>
          <a:prstGeom prst="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Down Arrow 17"/>
          <p:cNvSpPr/>
          <p:nvPr/>
        </p:nvSpPr>
        <p:spPr>
          <a:xfrm>
            <a:off x="4355681" y="5355447"/>
            <a:ext cx="360996" cy="439324"/>
          </a:xfrm>
          <a:prstGeom prst="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Down Arrow 18"/>
          <p:cNvSpPr/>
          <p:nvPr/>
        </p:nvSpPr>
        <p:spPr>
          <a:xfrm>
            <a:off x="6836721" y="5357719"/>
            <a:ext cx="360996" cy="439324"/>
          </a:xfrm>
          <a:prstGeom prst="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xtBox 19"/>
          <p:cNvSpPr txBox="1"/>
          <p:nvPr/>
        </p:nvSpPr>
        <p:spPr>
          <a:xfrm>
            <a:off x="266698" y="5882184"/>
            <a:ext cx="2688609" cy="923330"/>
          </a:xfrm>
          <a:prstGeom prst="rect">
            <a:avLst/>
          </a:prstGeom>
          <a:solidFill>
            <a:schemeClr val="bg1"/>
          </a:solidFill>
        </p:spPr>
        <p:txBody>
          <a:bodyPr wrap="square" rtlCol="0">
            <a:spAutoFit/>
          </a:bodyPr>
          <a:lstStyle/>
          <a:p>
            <a:pPr algn="ctr"/>
            <a:r>
              <a:rPr lang="nl-NL" dirty="0" err="1"/>
              <a:t>Incorporate</a:t>
            </a:r>
            <a:r>
              <a:rPr lang="nl-NL" dirty="0"/>
              <a:t> </a:t>
            </a:r>
            <a:r>
              <a:rPr lang="nl-NL" dirty="0" err="1"/>
              <a:t>patient</a:t>
            </a:r>
            <a:r>
              <a:rPr lang="nl-NL" dirty="0"/>
              <a:t> </a:t>
            </a:r>
            <a:r>
              <a:rPr lang="nl-NL" dirty="0" err="1"/>
              <a:t>perspective</a:t>
            </a:r>
            <a:r>
              <a:rPr lang="nl-NL" dirty="0"/>
              <a:t> in </a:t>
            </a:r>
            <a:r>
              <a:rPr lang="nl-NL" dirty="0" err="1"/>
              <a:t>clinical</a:t>
            </a:r>
            <a:r>
              <a:rPr lang="nl-NL" dirty="0"/>
              <a:t> development</a:t>
            </a:r>
          </a:p>
        </p:txBody>
      </p:sp>
      <p:sp>
        <p:nvSpPr>
          <p:cNvPr id="26" name="TextBox 25"/>
          <p:cNvSpPr txBox="1"/>
          <p:nvPr/>
        </p:nvSpPr>
        <p:spPr>
          <a:xfrm>
            <a:off x="2835678" y="5882351"/>
            <a:ext cx="3398520" cy="646331"/>
          </a:xfrm>
          <a:prstGeom prst="rect">
            <a:avLst/>
          </a:prstGeom>
          <a:solidFill>
            <a:schemeClr val="bg1"/>
          </a:solidFill>
        </p:spPr>
        <p:txBody>
          <a:bodyPr wrap="square" rtlCol="0">
            <a:spAutoFit/>
          </a:bodyPr>
          <a:lstStyle/>
          <a:p>
            <a:pPr algn="ctr"/>
            <a:r>
              <a:rPr lang="nl-NL" dirty="0" err="1"/>
              <a:t>Alignment</a:t>
            </a:r>
            <a:r>
              <a:rPr lang="nl-NL" dirty="0"/>
              <a:t> </a:t>
            </a:r>
            <a:r>
              <a:rPr lang="nl-NL" dirty="0" err="1"/>
              <a:t>with</a:t>
            </a:r>
            <a:r>
              <a:rPr lang="nl-NL" dirty="0"/>
              <a:t> </a:t>
            </a:r>
            <a:r>
              <a:rPr lang="nl-NL" dirty="0" err="1"/>
              <a:t>regulator’s</a:t>
            </a:r>
            <a:r>
              <a:rPr lang="nl-NL" dirty="0"/>
              <a:t> on </a:t>
            </a:r>
            <a:r>
              <a:rPr lang="nl-NL" dirty="0" err="1"/>
              <a:t>requirements</a:t>
            </a:r>
            <a:r>
              <a:rPr lang="nl-NL" dirty="0"/>
              <a:t> </a:t>
            </a:r>
            <a:r>
              <a:rPr lang="nl-NL" dirty="0" err="1"/>
              <a:t>and</a:t>
            </a:r>
            <a:r>
              <a:rPr lang="nl-NL" dirty="0"/>
              <a:t> </a:t>
            </a:r>
            <a:r>
              <a:rPr lang="nl-NL" dirty="0" err="1"/>
              <a:t>pathway</a:t>
            </a:r>
            <a:endParaRPr lang="nl-NL" dirty="0"/>
          </a:p>
        </p:txBody>
      </p:sp>
      <p:sp>
        <p:nvSpPr>
          <p:cNvPr id="27" name="TextBox 26"/>
          <p:cNvSpPr txBox="1"/>
          <p:nvPr/>
        </p:nvSpPr>
        <p:spPr>
          <a:xfrm>
            <a:off x="6018663" y="5874831"/>
            <a:ext cx="2456585" cy="646331"/>
          </a:xfrm>
          <a:prstGeom prst="rect">
            <a:avLst/>
          </a:prstGeom>
          <a:solidFill>
            <a:schemeClr val="bg1"/>
          </a:solidFill>
        </p:spPr>
        <p:txBody>
          <a:bodyPr wrap="square" rtlCol="0">
            <a:spAutoFit/>
          </a:bodyPr>
          <a:lstStyle/>
          <a:p>
            <a:pPr algn="ctr"/>
            <a:r>
              <a:rPr lang="nl-NL" dirty="0" err="1"/>
              <a:t>Alignment</a:t>
            </a:r>
            <a:r>
              <a:rPr lang="nl-NL" dirty="0"/>
              <a:t> </a:t>
            </a:r>
            <a:r>
              <a:rPr lang="nl-NL" dirty="0" err="1"/>
              <a:t>with</a:t>
            </a:r>
            <a:r>
              <a:rPr lang="nl-NL" dirty="0"/>
              <a:t> HTA-</a:t>
            </a:r>
            <a:r>
              <a:rPr lang="nl-NL" dirty="0" err="1"/>
              <a:t>Bs</a:t>
            </a:r>
            <a:r>
              <a:rPr lang="nl-NL" dirty="0"/>
              <a:t> </a:t>
            </a:r>
            <a:r>
              <a:rPr lang="nl-NL" dirty="0" err="1"/>
              <a:t>and</a:t>
            </a:r>
            <a:r>
              <a:rPr lang="nl-NL" dirty="0"/>
              <a:t> </a:t>
            </a:r>
            <a:r>
              <a:rPr lang="nl-NL" dirty="0" err="1"/>
              <a:t>payers</a:t>
            </a:r>
            <a:endParaRPr lang="nl-NL" dirty="0"/>
          </a:p>
        </p:txBody>
      </p:sp>
      <p:sp>
        <p:nvSpPr>
          <p:cNvPr id="3" name="Slide Number Placeholder 2"/>
          <p:cNvSpPr>
            <a:spLocks noGrp="1"/>
          </p:cNvSpPr>
          <p:nvPr>
            <p:ph type="sldNum" sz="quarter" idx="12"/>
          </p:nvPr>
        </p:nvSpPr>
        <p:spPr/>
        <p:txBody>
          <a:bodyPr/>
          <a:lstStyle/>
          <a:p>
            <a:fld id="{8B363314-023E-D84B-AA7B-7E4189090E3D}" type="slidenum">
              <a:rPr lang="en-US" smtClean="0"/>
              <a:pPr/>
              <a:t>14</a:t>
            </a:fld>
            <a:endParaRPr lang="en-US" dirty="0"/>
          </a:p>
        </p:txBody>
      </p:sp>
    </p:spTree>
    <p:extLst>
      <p:ext uri="{BB962C8B-B14F-4D97-AF65-F5344CB8AC3E}">
        <p14:creationId xmlns:p14="http://schemas.microsoft.com/office/powerpoint/2010/main" val="404249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P spid="7" grpId="0" animBg="1"/>
      <p:bldP spid="14" grpId="0" animBg="1"/>
      <p:bldP spid="17" grpId="0" animBg="1"/>
      <p:bldP spid="18" grpId="0" animBg="1"/>
      <p:bldP spid="19" grpId="0" animBg="1"/>
      <p:bldP spid="20"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noProof="0" dirty="0"/>
              <a:t>Thanks for your attention!</a:t>
            </a:r>
          </a:p>
        </p:txBody>
      </p:sp>
      <p:sp>
        <p:nvSpPr>
          <p:cNvPr id="2" name="Slide Number Placeholder 1"/>
          <p:cNvSpPr>
            <a:spLocks noGrp="1"/>
          </p:cNvSpPr>
          <p:nvPr>
            <p:ph type="sldNum" sz="quarter" idx="12"/>
          </p:nvPr>
        </p:nvSpPr>
        <p:spPr/>
        <p:txBody>
          <a:bodyPr/>
          <a:lstStyle/>
          <a:p>
            <a:fld id="{8B363314-023E-D84B-AA7B-7E4189090E3D}" type="slidenum">
              <a:rPr lang="en-US" smtClean="0"/>
              <a:pPr/>
              <a:t>15</a:t>
            </a:fld>
            <a:endParaRPr lang="en-US" dirty="0"/>
          </a:p>
        </p:txBody>
      </p:sp>
    </p:spTree>
    <p:extLst>
      <p:ext uri="{BB962C8B-B14F-4D97-AF65-F5344CB8AC3E}">
        <p14:creationId xmlns:p14="http://schemas.microsoft.com/office/powerpoint/2010/main" val="3448742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EMA procedures in a nutshell…</a:t>
            </a:r>
          </a:p>
        </p:txBody>
      </p:sp>
      <p:graphicFrame>
        <p:nvGraphicFramePr>
          <p:cNvPr id="5" name="Table 4"/>
          <p:cNvGraphicFramePr>
            <a:graphicFrameLocks noGrp="1"/>
          </p:cNvGraphicFramePr>
          <p:nvPr>
            <p:extLst>
              <p:ext uri="{D42A27DB-BD31-4B8C-83A1-F6EECF244321}">
                <p14:modId xmlns:p14="http://schemas.microsoft.com/office/powerpoint/2010/main" val="239218823"/>
              </p:ext>
            </p:extLst>
          </p:nvPr>
        </p:nvGraphicFramePr>
        <p:xfrm>
          <a:off x="409434" y="1587208"/>
          <a:ext cx="8161360" cy="4613658"/>
        </p:xfrm>
        <a:graphic>
          <a:graphicData uri="http://schemas.openxmlformats.org/drawingml/2006/table">
            <a:tbl>
              <a:tblPr firstRow="1" firstCol="1" bandRow="1">
                <a:tableStyleId>{073A0DAA-6AF3-43AB-8588-CEC1D06C72B9}</a:tableStyleId>
              </a:tblPr>
              <a:tblGrid>
                <a:gridCol w="1323832">
                  <a:extLst>
                    <a:ext uri="{9D8B030D-6E8A-4147-A177-3AD203B41FA5}">
                      <a16:colId xmlns:a16="http://schemas.microsoft.com/office/drawing/2014/main" val="20000"/>
                    </a:ext>
                  </a:extLst>
                </a:gridCol>
                <a:gridCol w="3377546">
                  <a:extLst>
                    <a:ext uri="{9D8B030D-6E8A-4147-A177-3AD203B41FA5}">
                      <a16:colId xmlns:a16="http://schemas.microsoft.com/office/drawing/2014/main" val="20001"/>
                    </a:ext>
                  </a:extLst>
                </a:gridCol>
                <a:gridCol w="3459982">
                  <a:extLst>
                    <a:ext uri="{9D8B030D-6E8A-4147-A177-3AD203B41FA5}">
                      <a16:colId xmlns:a16="http://schemas.microsoft.com/office/drawing/2014/main" val="20002"/>
                    </a:ext>
                  </a:extLst>
                </a:gridCol>
              </a:tblGrid>
              <a:tr h="163404">
                <a:tc>
                  <a:txBody>
                    <a:bodyPr/>
                    <a:lstStyle/>
                    <a:p>
                      <a:pPr>
                        <a:lnSpc>
                          <a:spcPct val="115000"/>
                        </a:lnSpc>
                        <a:spcAft>
                          <a:spcPts val="0"/>
                        </a:spcAft>
                      </a:pPr>
                      <a:r>
                        <a:rPr lang="nl-NL" sz="1600" dirty="0">
                          <a:effectLst/>
                        </a:rPr>
                        <a:t> </a:t>
                      </a:r>
                      <a:endParaRPr lang="nl-NL" sz="1600" dirty="0">
                        <a:effectLst/>
                        <a:latin typeface="Calibri"/>
                        <a:ea typeface="Calibri"/>
                        <a:cs typeface="Times New Roman"/>
                      </a:endParaRPr>
                    </a:p>
                  </a:txBody>
                  <a:tcPr marL="58128" marR="58128" marT="0" marB="0">
                    <a:solidFill>
                      <a:schemeClr val="tx2">
                        <a:lumMod val="60000"/>
                        <a:lumOff val="40000"/>
                      </a:schemeClr>
                    </a:solidFill>
                  </a:tcPr>
                </a:tc>
                <a:tc>
                  <a:txBody>
                    <a:bodyPr/>
                    <a:lstStyle/>
                    <a:p>
                      <a:pPr>
                        <a:lnSpc>
                          <a:spcPct val="115000"/>
                        </a:lnSpc>
                        <a:spcAft>
                          <a:spcPts val="0"/>
                        </a:spcAft>
                      </a:pPr>
                      <a:r>
                        <a:rPr lang="nl-NL" sz="1600" dirty="0" err="1">
                          <a:effectLst/>
                        </a:rPr>
                        <a:t>Adaptive</a:t>
                      </a:r>
                      <a:r>
                        <a:rPr lang="nl-NL" sz="1600" dirty="0">
                          <a:effectLst/>
                        </a:rPr>
                        <a:t> </a:t>
                      </a:r>
                      <a:r>
                        <a:rPr lang="nl-NL" sz="1600" dirty="0" err="1">
                          <a:effectLst/>
                        </a:rPr>
                        <a:t>Pathway</a:t>
                      </a:r>
                      <a:endParaRPr lang="nl-NL" sz="1600" dirty="0">
                        <a:effectLst/>
                        <a:latin typeface="Calibri"/>
                        <a:ea typeface="Calibri"/>
                        <a:cs typeface="Times New Roman"/>
                      </a:endParaRPr>
                    </a:p>
                  </a:txBody>
                  <a:tcPr marL="58128" marR="58128" marT="0" marB="0">
                    <a:solidFill>
                      <a:schemeClr val="tx2">
                        <a:lumMod val="60000"/>
                        <a:lumOff val="40000"/>
                      </a:schemeClr>
                    </a:solidFill>
                  </a:tcPr>
                </a:tc>
                <a:tc>
                  <a:txBody>
                    <a:bodyPr/>
                    <a:lstStyle/>
                    <a:p>
                      <a:pPr>
                        <a:lnSpc>
                          <a:spcPct val="115000"/>
                        </a:lnSpc>
                        <a:spcAft>
                          <a:spcPts val="0"/>
                        </a:spcAft>
                      </a:pPr>
                      <a:r>
                        <a:rPr lang="nl-NL" sz="1600" dirty="0">
                          <a:effectLst/>
                        </a:rPr>
                        <a:t>PRIME</a:t>
                      </a:r>
                      <a:endParaRPr lang="nl-NL" sz="1600" dirty="0">
                        <a:effectLst/>
                        <a:latin typeface="Calibri"/>
                        <a:ea typeface="Calibri"/>
                        <a:cs typeface="Times New Roman"/>
                      </a:endParaRPr>
                    </a:p>
                  </a:txBody>
                  <a:tcPr marL="58128" marR="58128" marT="0" marB="0">
                    <a:solidFill>
                      <a:schemeClr val="tx2">
                        <a:lumMod val="60000"/>
                        <a:lumOff val="40000"/>
                      </a:schemeClr>
                    </a:solidFill>
                  </a:tcPr>
                </a:tc>
                <a:extLst>
                  <a:ext uri="{0D108BD9-81ED-4DB2-BD59-A6C34878D82A}">
                    <a16:rowId xmlns:a16="http://schemas.microsoft.com/office/drawing/2014/main" val="10000"/>
                  </a:ext>
                </a:extLst>
              </a:tr>
              <a:tr h="2131351">
                <a:tc>
                  <a:txBody>
                    <a:bodyPr/>
                    <a:lstStyle/>
                    <a:p>
                      <a:pPr>
                        <a:lnSpc>
                          <a:spcPct val="115000"/>
                        </a:lnSpc>
                        <a:spcAft>
                          <a:spcPts val="0"/>
                        </a:spcAft>
                      </a:pPr>
                      <a:r>
                        <a:rPr lang="nl-NL" sz="1600" dirty="0" err="1">
                          <a:effectLst/>
                        </a:rPr>
                        <a:t>Eligibility</a:t>
                      </a:r>
                      <a:r>
                        <a:rPr lang="nl-NL" sz="1600" dirty="0">
                          <a:effectLst/>
                        </a:rPr>
                        <a:t> </a:t>
                      </a:r>
                      <a:r>
                        <a:rPr lang="nl-NL" sz="1600" dirty="0" err="1">
                          <a:effectLst/>
                        </a:rPr>
                        <a:t>requirements</a:t>
                      </a:r>
                      <a:endParaRPr lang="nl-NL" sz="1600" dirty="0">
                        <a:effectLst/>
                        <a:latin typeface="Calibri"/>
                        <a:ea typeface="Calibri"/>
                        <a:cs typeface="Times New Roman"/>
                      </a:endParaRPr>
                    </a:p>
                  </a:txBody>
                  <a:tcPr marL="58128" marR="58128" marT="0" marB="0">
                    <a:solidFill>
                      <a:schemeClr val="tx2">
                        <a:lumMod val="40000"/>
                        <a:lumOff val="60000"/>
                      </a:schemeClr>
                    </a:solidFill>
                  </a:tcPr>
                </a:tc>
                <a:tc>
                  <a:txBody>
                    <a:bodyPr/>
                    <a:lstStyle/>
                    <a:p>
                      <a:pPr marL="285750" indent="-285750">
                        <a:spcAft>
                          <a:spcPts val="0"/>
                        </a:spcAft>
                        <a:buFont typeface="Arial" panose="020B0604020202020204" pitchFamily="34" charset="0"/>
                        <a:buChar char="•"/>
                      </a:pPr>
                      <a:r>
                        <a:rPr lang="en-GB" sz="1600" dirty="0">
                          <a:effectLst/>
                        </a:rPr>
                        <a:t>High medical need</a:t>
                      </a:r>
                    </a:p>
                    <a:p>
                      <a:pPr marL="285750" indent="-285750">
                        <a:spcAft>
                          <a:spcPts val="0"/>
                        </a:spcAft>
                        <a:buFont typeface="Arial" panose="020B0604020202020204" pitchFamily="34" charset="0"/>
                        <a:buChar char="•"/>
                      </a:pPr>
                      <a:r>
                        <a:rPr lang="en-GB" sz="1600" baseline="0" dirty="0">
                          <a:effectLst/>
                        </a:rPr>
                        <a:t>Collection of data difficult via traditional routes</a:t>
                      </a:r>
                      <a:endParaRPr lang="nl-NL" sz="1600" baseline="0" dirty="0">
                        <a:effectLst/>
                      </a:endParaRPr>
                    </a:p>
                    <a:p>
                      <a:pPr marL="285750" indent="-285750">
                        <a:spcAft>
                          <a:spcPts val="0"/>
                        </a:spcAft>
                        <a:buFont typeface="Arial" panose="020B0604020202020204" pitchFamily="34" charset="0"/>
                        <a:buChar char="•"/>
                      </a:pPr>
                      <a:r>
                        <a:rPr lang="en-GB" sz="1600" dirty="0">
                          <a:effectLst/>
                        </a:rPr>
                        <a:t>Iterative development plan </a:t>
                      </a:r>
                    </a:p>
                    <a:p>
                      <a:pPr marL="285750" indent="-285750">
                        <a:spcAft>
                          <a:spcPts val="0"/>
                        </a:spcAft>
                        <a:buFont typeface="Arial" panose="020B0604020202020204" pitchFamily="34" charset="0"/>
                        <a:buChar char="•"/>
                      </a:pPr>
                      <a:r>
                        <a:rPr lang="en-GB" sz="1600" dirty="0">
                          <a:effectLst/>
                        </a:rPr>
                        <a:t>Use of real-world data to supplement clinical trials </a:t>
                      </a:r>
                      <a:endParaRPr lang="nl-NL" sz="1600" dirty="0">
                        <a:solidFill>
                          <a:srgbClr val="000000"/>
                        </a:solidFill>
                        <a:effectLst/>
                        <a:latin typeface="Verdana"/>
                        <a:ea typeface="Calibri"/>
                        <a:cs typeface="Verdana"/>
                      </a:endParaRPr>
                    </a:p>
                  </a:txBody>
                  <a:tcPr marL="58128" marR="58128" marT="0" marB="0">
                    <a:solidFill>
                      <a:schemeClr val="tx2">
                        <a:lumMod val="20000"/>
                        <a:lumOff val="80000"/>
                      </a:schemeClr>
                    </a:solidFill>
                  </a:tcPr>
                </a:tc>
                <a:tc>
                  <a:txBody>
                    <a:bodyPr/>
                    <a:lstStyle/>
                    <a:p>
                      <a:pPr marL="285750" indent="-285750">
                        <a:lnSpc>
                          <a:spcPct val="100000"/>
                        </a:lnSpc>
                        <a:spcAft>
                          <a:spcPts val="0"/>
                        </a:spcAft>
                        <a:buFont typeface="Arial" panose="020B0604020202020204" pitchFamily="34" charset="0"/>
                        <a:buChar char="•"/>
                      </a:pPr>
                      <a:r>
                        <a:rPr lang="en-GB" sz="1600" dirty="0">
                          <a:effectLst/>
                        </a:rPr>
                        <a:t>Unmet medical need</a:t>
                      </a:r>
                    </a:p>
                    <a:p>
                      <a:pPr marL="285750" indent="-285750">
                        <a:lnSpc>
                          <a:spcPct val="100000"/>
                        </a:lnSpc>
                        <a:spcAft>
                          <a:spcPts val="0"/>
                        </a:spcAft>
                        <a:buFont typeface="Arial" panose="020B0604020202020204" pitchFamily="34" charset="0"/>
                        <a:buChar char="•"/>
                      </a:pPr>
                      <a:r>
                        <a:rPr lang="en-GB" sz="1600" dirty="0">
                          <a:effectLst/>
                        </a:rPr>
                        <a:t>Promising new medicine that fulfils criteria for accelerated assessment</a:t>
                      </a:r>
                    </a:p>
                    <a:p>
                      <a:pPr marL="285750" indent="-285750">
                        <a:lnSpc>
                          <a:spcPct val="100000"/>
                        </a:lnSpc>
                        <a:spcAft>
                          <a:spcPts val="0"/>
                        </a:spcAft>
                        <a:buFont typeface="Arial" panose="020B0604020202020204" pitchFamily="34" charset="0"/>
                        <a:buChar char="•"/>
                      </a:pPr>
                      <a:r>
                        <a:rPr lang="en-GB" sz="1600" dirty="0">
                          <a:effectLst/>
                        </a:rPr>
                        <a:t>Supportive evidence from early clinical data </a:t>
                      </a:r>
                    </a:p>
                    <a:p>
                      <a:pPr marL="285750" indent="-285750">
                        <a:lnSpc>
                          <a:spcPct val="100000"/>
                        </a:lnSpc>
                        <a:spcAft>
                          <a:spcPts val="0"/>
                        </a:spcAft>
                        <a:buFont typeface="Arial" panose="020B0604020202020204" pitchFamily="34" charset="0"/>
                        <a:buChar char="•"/>
                      </a:pPr>
                      <a:r>
                        <a:rPr lang="en-GB" sz="1600" dirty="0">
                          <a:effectLst/>
                        </a:rPr>
                        <a:t>Show potential to address need</a:t>
                      </a:r>
                      <a:endParaRPr lang="nl-NL" sz="1600" dirty="0">
                        <a:effectLst/>
                      </a:endParaRPr>
                    </a:p>
                  </a:txBody>
                  <a:tcPr marL="58128" marR="58128" marT="0" marB="0">
                    <a:solidFill>
                      <a:schemeClr val="tx2">
                        <a:lumMod val="20000"/>
                        <a:lumOff val="80000"/>
                      </a:schemeClr>
                    </a:solidFill>
                  </a:tcPr>
                </a:tc>
                <a:extLst>
                  <a:ext uri="{0D108BD9-81ED-4DB2-BD59-A6C34878D82A}">
                    <a16:rowId xmlns:a16="http://schemas.microsoft.com/office/drawing/2014/main" val="10001"/>
                  </a:ext>
                </a:extLst>
              </a:tr>
              <a:tr h="2201891">
                <a:tc>
                  <a:txBody>
                    <a:bodyPr/>
                    <a:lstStyle/>
                    <a:p>
                      <a:pPr>
                        <a:lnSpc>
                          <a:spcPct val="115000"/>
                        </a:lnSpc>
                        <a:spcAft>
                          <a:spcPts val="0"/>
                        </a:spcAft>
                      </a:pPr>
                      <a:r>
                        <a:rPr lang="nl-NL" sz="1600" dirty="0" err="1">
                          <a:effectLst/>
                        </a:rPr>
                        <a:t>Advantages</a:t>
                      </a:r>
                      <a:endParaRPr lang="nl-NL" sz="1600" dirty="0">
                        <a:effectLst/>
                        <a:latin typeface="Calibri"/>
                        <a:ea typeface="Calibri"/>
                        <a:cs typeface="Times New Roman"/>
                      </a:endParaRPr>
                    </a:p>
                  </a:txBody>
                  <a:tcPr marL="58128" marR="58128" marT="0" marB="0">
                    <a:solidFill>
                      <a:schemeClr val="tx2">
                        <a:lumMod val="40000"/>
                        <a:lumOff val="60000"/>
                      </a:schemeClr>
                    </a:solidFill>
                  </a:tcPr>
                </a:tc>
                <a:tc>
                  <a:txBody>
                    <a:bodyPr/>
                    <a:lstStyle/>
                    <a:p>
                      <a:pPr marL="285750" indent="-285750">
                        <a:spcAft>
                          <a:spcPts val="0"/>
                        </a:spcAft>
                        <a:buFont typeface="Arial" panose="020B0604020202020204" pitchFamily="34" charset="0"/>
                        <a:buChar char="•"/>
                      </a:pPr>
                      <a:r>
                        <a:rPr lang="en-GB" sz="1600" dirty="0">
                          <a:effectLst/>
                        </a:rPr>
                        <a:t>Early multi-stakeholder dialogue </a:t>
                      </a:r>
                      <a:endParaRPr lang="nl-NL" sz="1600" dirty="0">
                        <a:effectLst/>
                      </a:endParaRPr>
                    </a:p>
                    <a:p>
                      <a:pPr marL="285750" indent="-285750">
                        <a:spcAft>
                          <a:spcPts val="0"/>
                        </a:spcAft>
                        <a:buFont typeface="Arial" panose="020B0604020202020204" pitchFamily="34" charset="0"/>
                        <a:buChar char="•"/>
                      </a:pPr>
                      <a:r>
                        <a:rPr lang="en-GB" sz="1600" dirty="0">
                          <a:effectLst/>
                        </a:rPr>
                        <a:t>Feedback on suitability of planned data collection with real-world data</a:t>
                      </a:r>
                      <a:endParaRPr lang="nl-NL" sz="1600" dirty="0">
                        <a:effectLst/>
                      </a:endParaRPr>
                    </a:p>
                    <a:p>
                      <a:pPr marL="285750" indent="-285750">
                        <a:spcAft>
                          <a:spcPts val="0"/>
                        </a:spcAft>
                        <a:buFont typeface="Arial" panose="020B0604020202020204" pitchFamily="34" charset="0"/>
                        <a:buChar char="•"/>
                      </a:pPr>
                      <a:r>
                        <a:rPr lang="en-GB" sz="1600" dirty="0">
                          <a:effectLst/>
                        </a:rPr>
                        <a:t>Multidisciplinary expertise from regulators, HTA, patients</a:t>
                      </a:r>
                      <a:endParaRPr lang="nl-NL" sz="1600" dirty="0">
                        <a:effectLst/>
                      </a:endParaRPr>
                    </a:p>
                    <a:p>
                      <a:pPr marL="285750" indent="-285750">
                        <a:spcAft>
                          <a:spcPts val="0"/>
                        </a:spcAft>
                        <a:buFont typeface="Arial" panose="020B0604020202020204" pitchFamily="34" charset="0"/>
                        <a:buChar char="•"/>
                      </a:pPr>
                      <a:r>
                        <a:rPr lang="en-GB" sz="1600" dirty="0">
                          <a:effectLst/>
                        </a:rPr>
                        <a:t>Potential involvement of payers on an ad-hoc basis</a:t>
                      </a:r>
                      <a:endParaRPr lang="nl-NL" sz="1600" dirty="0">
                        <a:effectLst/>
                        <a:latin typeface="Calibri"/>
                        <a:ea typeface="Calibri"/>
                        <a:cs typeface="Times New Roman"/>
                      </a:endParaRPr>
                    </a:p>
                  </a:txBody>
                  <a:tcPr marL="58128" marR="58128" marT="0" marB="0">
                    <a:solidFill>
                      <a:schemeClr val="tx2">
                        <a:lumMod val="20000"/>
                        <a:lumOff val="80000"/>
                      </a:schemeClr>
                    </a:solidFill>
                  </a:tcPr>
                </a:tc>
                <a:tc>
                  <a:txBody>
                    <a:bodyPr/>
                    <a:lstStyle/>
                    <a:p>
                      <a:pPr marL="285750" indent="-285750">
                        <a:lnSpc>
                          <a:spcPct val="100000"/>
                        </a:lnSpc>
                        <a:spcAft>
                          <a:spcPts val="0"/>
                        </a:spcAft>
                        <a:buFont typeface="Arial" panose="020B0604020202020204" pitchFamily="34" charset="0"/>
                        <a:buChar char="•"/>
                      </a:pPr>
                      <a:r>
                        <a:rPr lang="en-GB" sz="1600" dirty="0">
                          <a:effectLst/>
                        </a:rPr>
                        <a:t>Early proactive support </a:t>
                      </a:r>
                      <a:endParaRPr lang="nl-NL" sz="1600" dirty="0">
                        <a:effectLst/>
                      </a:endParaRPr>
                    </a:p>
                    <a:p>
                      <a:pPr marL="285750" indent="-285750">
                        <a:lnSpc>
                          <a:spcPct val="100000"/>
                        </a:lnSpc>
                        <a:spcAft>
                          <a:spcPts val="0"/>
                        </a:spcAft>
                        <a:buFont typeface="Arial" panose="020B0604020202020204" pitchFamily="34" charset="0"/>
                        <a:buChar char="•"/>
                      </a:pPr>
                      <a:r>
                        <a:rPr lang="en-GB" sz="1600" dirty="0">
                          <a:effectLst/>
                        </a:rPr>
                        <a:t>Enhanced interaction and early dialogue</a:t>
                      </a:r>
                      <a:endParaRPr lang="nl-NL" sz="1600" dirty="0">
                        <a:effectLst/>
                      </a:endParaRPr>
                    </a:p>
                    <a:p>
                      <a:pPr marL="285750" indent="-285750">
                        <a:lnSpc>
                          <a:spcPct val="100000"/>
                        </a:lnSpc>
                        <a:spcAft>
                          <a:spcPts val="0"/>
                        </a:spcAft>
                        <a:buFont typeface="Arial" panose="020B0604020202020204" pitchFamily="34" charset="0"/>
                        <a:buChar char="•"/>
                      </a:pPr>
                      <a:r>
                        <a:rPr lang="nl-NL" sz="1600" dirty="0" err="1">
                          <a:effectLst/>
                        </a:rPr>
                        <a:t>Possible</a:t>
                      </a:r>
                      <a:r>
                        <a:rPr lang="nl-NL" sz="1600" baseline="0" dirty="0">
                          <a:effectLst/>
                        </a:rPr>
                        <a:t> </a:t>
                      </a:r>
                      <a:r>
                        <a:rPr lang="nl-NL" sz="1600" baseline="0" dirty="0" err="1">
                          <a:effectLst/>
                        </a:rPr>
                        <a:t>a</a:t>
                      </a:r>
                      <a:r>
                        <a:rPr lang="nl-NL" sz="1600" dirty="0" err="1">
                          <a:effectLst/>
                        </a:rPr>
                        <a:t>ccelerated</a:t>
                      </a:r>
                      <a:r>
                        <a:rPr lang="nl-NL" sz="1600" dirty="0">
                          <a:effectLst/>
                        </a:rPr>
                        <a:t> assessment</a:t>
                      </a:r>
                    </a:p>
                    <a:p>
                      <a:pPr marL="285750" indent="-285750">
                        <a:lnSpc>
                          <a:spcPct val="100000"/>
                        </a:lnSpc>
                        <a:spcAft>
                          <a:spcPts val="0"/>
                        </a:spcAft>
                        <a:buFont typeface="Arial" panose="020B0604020202020204" pitchFamily="34" charset="0"/>
                        <a:buChar char="•"/>
                      </a:pPr>
                      <a:r>
                        <a:rPr lang="en-GB" sz="1600" dirty="0">
                          <a:effectLst/>
                        </a:rPr>
                        <a:t>Multidisciplinary expertise from regulators, possibility to involve patients and HTAs </a:t>
                      </a:r>
                      <a:endParaRPr lang="nl-NL" sz="1600" dirty="0">
                        <a:solidFill>
                          <a:srgbClr val="000000"/>
                        </a:solidFill>
                        <a:effectLst/>
                        <a:latin typeface="Verdana"/>
                        <a:ea typeface="Calibri"/>
                        <a:cs typeface="Verdana"/>
                      </a:endParaRPr>
                    </a:p>
                  </a:txBody>
                  <a:tcPr marL="58128" marR="58128" marT="0" marB="0">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8B363314-023E-D84B-AA7B-7E4189090E3D}" type="slidenum">
              <a:rPr lang="en-US" smtClean="0"/>
              <a:pPr/>
              <a:t>16</a:t>
            </a:fld>
            <a:endParaRPr lang="en-US" dirty="0"/>
          </a:p>
        </p:txBody>
      </p:sp>
    </p:spTree>
    <p:extLst>
      <p:ext uri="{BB962C8B-B14F-4D97-AF65-F5344CB8AC3E}">
        <p14:creationId xmlns:p14="http://schemas.microsoft.com/office/powerpoint/2010/main" val="30563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en-US" dirty="0"/>
              <a:t>Adaptive Pathway: conditions </a:t>
            </a:r>
            <a:endParaRPr lang="en-GB" noProof="0" dirty="0"/>
          </a:p>
        </p:txBody>
      </p:sp>
      <p:sp>
        <p:nvSpPr>
          <p:cNvPr id="3" name="Content Placeholder 2"/>
          <p:cNvSpPr>
            <a:spLocks noGrp="1"/>
          </p:cNvSpPr>
          <p:nvPr>
            <p:ph idx="4294967295"/>
          </p:nvPr>
        </p:nvSpPr>
        <p:spPr>
          <a:xfrm>
            <a:off x="457200" y="1608928"/>
            <a:ext cx="8229600" cy="3585456"/>
          </a:xfrm>
        </p:spPr>
        <p:txBody>
          <a:bodyPr>
            <a:noAutofit/>
          </a:bodyPr>
          <a:lstStyle/>
          <a:p>
            <a:pPr marL="0" indent="0">
              <a:buNone/>
            </a:pPr>
            <a:r>
              <a:rPr lang="en-US" dirty="0"/>
              <a:t>No fee required, only with submission of SA HTA request</a:t>
            </a:r>
          </a:p>
          <a:p>
            <a:pPr marL="0" indent="0">
              <a:buNone/>
            </a:pPr>
            <a:endParaRPr lang="en-US" dirty="0"/>
          </a:p>
          <a:p>
            <a:pPr marL="0" indent="0">
              <a:buNone/>
            </a:pPr>
            <a:r>
              <a:rPr lang="en-US" dirty="0"/>
              <a:t>Adaptive pathway is based on three principles:</a:t>
            </a:r>
          </a:p>
          <a:p>
            <a:pPr marL="457200" indent="-457200">
              <a:buFont typeface="+mj-lt"/>
              <a:buAutoNum type="arabicPeriod"/>
            </a:pPr>
            <a:r>
              <a:rPr lang="en-US" dirty="0"/>
              <a:t>Iterative development</a:t>
            </a:r>
          </a:p>
          <a:p>
            <a:pPr marL="745200" lvl="1" indent="-457200">
              <a:buFont typeface="+mj-lt"/>
              <a:buAutoNum type="alphaLcParenR"/>
            </a:pPr>
            <a:r>
              <a:rPr lang="en-US" dirty="0"/>
              <a:t>staggered approval or</a:t>
            </a:r>
          </a:p>
          <a:p>
            <a:pPr marL="745200" lvl="1" indent="-457200">
              <a:buFont typeface="+mj-lt"/>
              <a:buAutoNum type="alphaLcParenR"/>
            </a:pPr>
            <a:r>
              <a:rPr lang="en-US" dirty="0"/>
              <a:t>B/R confirmation of Conditional Marketing </a:t>
            </a:r>
            <a:r>
              <a:rPr lang="en-US" dirty="0" err="1"/>
              <a:t>Authorisation</a:t>
            </a:r>
            <a:endParaRPr lang="en-US" dirty="0"/>
          </a:p>
          <a:p>
            <a:pPr marL="457200" indent="-457200">
              <a:buFont typeface="+mj-lt"/>
              <a:buAutoNum type="arabicPeriod"/>
            </a:pPr>
            <a:r>
              <a:rPr lang="en-US" dirty="0"/>
              <a:t>Real-world data supplements clinical trial data </a:t>
            </a:r>
          </a:p>
          <a:p>
            <a:pPr marL="457200" indent="-457200">
              <a:buFont typeface="+mj-lt"/>
              <a:buAutoNum type="arabicPeriod"/>
            </a:pPr>
            <a:r>
              <a:rPr lang="en-US" dirty="0"/>
              <a:t>Patients and HTA bodies involved in product development program discussion </a:t>
            </a:r>
          </a:p>
          <a:p>
            <a:pPr marL="0" indent="0">
              <a:buNone/>
            </a:pPr>
            <a:endParaRPr lang="en-US" dirty="0"/>
          </a:p>
          <a:p>
            <a:pPr marL="0" indent="0">
              <a:buNone/>
            </a:pPr>
            <a:endParaRPr lang="nl-NL" dirty="0"/>
          </a:p>
        </p:txBody>
      </p:sp>
      <p:sp>
        <p:nvSpPr>
          <p:cNvPr id="2" name="Slide Number Placeholder 1"/>
          <p:cNvSpPr>
            <a:spLocks noGrp="1"/>
          </p:cNvSpPr>
          <p:nvPr>
            <p:ph type="sldNum" sz="quarter" idx="12"/>
          </p:nvPr>
        </p:nvSpPr>
        <p:spPr/>
        <p:txBody>
          <a:bodyPr/>
          <a:lstStyle/>
          <a:p>
            <a:fld id="{8B363314-023E-D84B-AA7B-7E4189090E3D}" type="slidenum">
              <a:rPr lang="en-US" smtClean="0"/>
              <a:pPr/>
              <a:t>17</a:t>
            </a:fld>
            <a:endParaRPr lang="en-US" dirty="0"/>
          </a:p>
        </p:txBody>
      </p:sp>
    </p:spTree>
    <p:extLst>
      <p:ext uri="{BB962C8B-B14F-4D97-AF65-F5344CB8AC3E}">
        <p14:creationId xmlns:p14="http://schemas.microsoft.com/office/powerpoint/2010/main" val="145311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101" y="63791"/>
            <a:ext cx="3936832" cy="6794209"/>
          </a:xfrm>
          <a:prstGeom prst="rect">
            <a:avLst/>
          </a:prstGeom>
        </p:spPr>
      </p:pic>
      <p:sp>
        <p:nvSpPr>
          <p:cNvPr id="2" name="Slide Number Placeholder 1"/>
          <p:cNvSpPr>
            <a:spLocks noGrp="1"/>
          </p:cNvSpPr>
          <p:nvPr>
            <p:ph type="sldNum" sz="quarter" idx="12"/>
          </p:nvPr>
        </p:nvSpPr>
        <p:spPr/>
        <p:txBody>
          <a:bodyPr/>
          <a:lstStyle/>
          <a:p>
            <a:fld id="{8B363314-023E-D84B-AA7B-7E4189090E3D}" type="slidenum">
              <a:rPr lang="en-US" smtClean="0"/>
              <a:pPr/>
              <a:t>18</a:t>
            </a:fld>
            <a:endParaRPr lang="en-US" dirty="0"/>
          </a:p>
        </p:txBody>
      </p:sp>
    </p:spTree>
    <p:extLst>
      <p:ext uri="{BB962C8B-B14F-4D97-AF65-F5344CB8AC3E}">
        <p14:creationId xmlns:p14="http://schemas.microsoft.com/office/powerpoint/2010/main" val="399508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Exceptional</a:t>
            </a:r>
            <a:r>
              <a:rPr lang="nl-NL" dirty="0"/>
              <a:t> </a:t>
            </a:r>
            <a:r>
              <a:rPr lang="nl-NL" dirty="0" err="1"/>
              <a:t>Circumstances</a:t>
            </a:r>
            <a:endParaRPr lang="nl-NL" dirty="0"/>
          </a:p>
        </p:txBody>
      </p:sp>
      <p:sp>
        <p:nvSpPr>
          <p:cNvPr id="3" name="Content Placeholder 2"/>
          <p:cNvSpPr>
            <a:spLocks noGrp="1"/>
          </p:cNvSpPr>
          <p:nvPr>
            <p:ph idx="4294967295"/>
          </p:nvPr>
        </p:nvSpPr>
        <p:spPr>
          <a:xfrm>
            <a:off x="457200" y="1656000"/>
            <a:ext cx="8229600" cy="4453200"/>
          </a:xfrm>
        </p:spPr>
        <p:txBody>
          <a:bodyPr/>
          <a:lstStyle/>
          <a:p>
            <a:pPr marL="342900" indent="-342900">
              <a:spcBef>
                <a:spcPts val="567"/>
              </a:spcBef>
              <a:spcAft>
                <a:spcPts val="567"/>
              </a:spcAft>
              <a:buFont typeface="Wingdings" panose="05000000000000000000" pitchFamily="2" charset="2"/>
              <a:buChar char="Ø"/>
              <a:defRPr/>
            </a:pPr>
            <a:r>
              <a:rPr lang="en-US" dirty="0"/>
              <a:t>Applicant is </a:t>
            </a:r>
            <a:r>
              <a:rPr lang="en-US" u="sng" dirty="0"/>
              <a:t>unable</a:t>
            </a:r>
            <a:r>
              <a:rPr lang="en-US" dirty="0"/>
              <a:t> to provide comprehensive data</a:t>
            </a:r>
          </a:p>
          <a:p>
            <a:pPr lvl="1">
              <a:spcBef>
                <a:spcPts val="567"/>
              </a:spcBef>
              <a:spcAft>
                <a:spcPts val="567"/>
              </a:spcAft>
              <a:defRPr/>
            </a:pPr>
            <a:r>
              <a:rPr lang="en-US" sz="1800" dirty="0"/>
              <a:t>Indication so rare that no large phase III trial can be performed</a:t>
            </a:r>
          </a:p>
          <a:p>
            <a:pPr lvl="1">
              <a:spcBef>
                <a:spcPts val="567"/>
              </a:spcBef>
              <a:spcAft>
                <a:spcPts val="567"/>
              </a:spcAft>
              <a:defRPr/>
            </a:pPr>
            <a:r>
              <a:rPr lang="en-US" sz="1800" dirty="0"/>
              <a:t>Present state of scientific knowledge prohibits provision of comprehensive information</a:t>
            </a:r>
          </a:p>
          <a:p>
            <a:pPr lvl="1">
              <a:spcBef>
                <a:spcPts val="567"/>
              </a:spcBef>
              <a:spcAft>
                <a:spcPts val="567"/>
              </a:spcAft>
              <a:defRPr/>
            </a:pPr>
            <a:r>
              <a:rPr lang="en-US" sz="1800" dirty="0"/>
              <a:t>Ethical concerns</a:t>
            </a:r>
          </a:p>
          <a:p>
            <a:pPr marL="285750" indent="-285750">
              <a:spcBef>
                <a:spcPts val="567"/>
              </a:spcBef>
              <a:spcAft>
                <a:spcPts val="567"/>
              </a:spcAft>
              <a:buFont typeface="Wingdings" panose="05000000000000000000" pitchFamily="2" charset="2"/>
              <a:buChar char="Ø"/>
              <a:defRPr/>
            </a:pPr>
            <a:r>
              <a:rPr lang="en-US" dirty="0"/>
              <a:t>MA also subject to specific obligations</a:t>
            </a:r>
          </a:p>
          <a:p>
            <a:pPr marL="285750" indent="-285750">
              <a:spcBef>
                <a:spcPts val="567"/>
              </a:spcBef>
              <a:spcAft>
                <a:spcPts val="567"/>
              </a:spcAft>
              <a:buFont typeface="Wingdings" panose="05000000000000000000" pitchFamily="2" charset="2"/>
              <a:buChar char="Ø"/>
              <a:defRPr/>
            </a:pPr>
            <a:r>
              <a:rPr lang="en-US" dirty="0"/>
              <a:t>Annual reassessment of risk-benefit</a:t>
            </a:r>
          </a:p>
          <a:p>
            <a:pPr marL="285750" indent="-285750">
              <a:spcBef>
                <a:spcPts val="567"/>
              </a:spcBef>
              <a:spcAft>
                <a:spcPts val="567"/>
              </a:spcAft>
              <a:buFont typeface="Wingdings" panose="05000000000000000000" pitchFamily="2" charset="2"/>
              <a:buChar char="Ø"/>
              <a:defRPr/>
            </a:pPr>
            <a:r>
              <a:rPr lang="en-US" dirty="0"/>
              <a:t>Particular emphasis on safety of product</a:t>
            </a:r>
          </a:p>
          <a:p>
            <a:pPr marL="285750" indent="-285750">
              <a:spcBef>
                <a:spcPts val="567"/>
              </a:spcBef>
              <a:spcAft>
                <a:spcPts val="567"/>
              </a:spcAft>
              <a:buFont typeface="Wingdings" panose="05000000000000000000" pitchFamily="2" charset="2"/>
              <a:buChar char="Ø"/>
              <a:defRPr/>
            </a:pPr>
            <a:r>
              <a:rPr lang="en-US" dirty="0"/>
              <a:t>Formal application to be submitted before MAA</a:t>
            </a:r>
          </a:p>
        </p:txBody>
      </p:sp>
      <p:sp>
        <p:nvSpPr>
          <p:cNvPr id="4" name="Slide Number Placeholder 3"/>
          <p:cNvSpPr>
            <a:spLocks noGrp="1"/>
          </p:cNvSpPr>
          <p:nvPr>
            <p:ph type="sldNum" sz="quarter" idx="12"/>
          </p:nvPr>
        </p:nvSpPr>
        <p:spPr/>
        <p:txBody>
          <a:bodyPr/>
          <a:lstStyle/>
          <a:p>
            <a:fld id="{8B363314-023E-D84B-AA7B-7E4189090E3D}" type="slidenum">
              <a:rPr lang="en-US" smtClean="0"/>
              <a:pPr/>
              <a:t>19</a:t>
            </a:fld>
            <a:endParaRPr lang="en-US" dirty="0"/>
          </a:p>
        </p:txBody>
      </p:sp>
    </p:spTree>
    <p:extLst>
      <p:ext uri="{BB962C8B-B14F-4D97-AF65-F5344CB8AC3E}">
        <p14:creationId xmlns:p14="http://schemas.microsoft.com/office/powerpoint/2010/main" val="399119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95" y="1542198"/>
            <a:ext cx="8282886" cy="1966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nl-NL"/>
          </a:p>
        </p:txBody>
      </p:sp>
      <p:sp>
        <p:nvSpPr>
          <p:cNvPr id="5" name="Rectangle 4"/>
          <p:cNvSpPr/>
          <p:nvPr/>
        </p:nvSpPr>
        <p:spPr>
          <a:xfrm>
            <a:off x="914399" y="4054944"/>
            <a:ext cx="7939981" cy="1631216"/>
          </a:xfrm>
          <a:prstGeom prst="rect">
            <a:avLst/>
          </a:prstGeom>
        </p:spPr>
        <p:txBody>
          <a:bodyPr wrap="square">
            <a:spAutoFit/>
          </a:bodyPr>
          <a:lstStyle/>
          <a:p>
            <a:r>
              <a:rPr lang="en-US" sz="2000" b="1" dirty="0">
                <a:solidFill>
                  <a:schemeClr val="tx2"/>
                </a:solidFill>
              </a:rPr>
              <a:t>Aim:</a:t>
            </a:r>
            <a:r>
              <a:rPr lang="en-US" sz="2000" b="1" dirty="0"/>
              <a:t> </a:t>
            </a:r>
            <a:r>
              <a:rPr lang="en-US" sz="2000" i="1" dirty="0"/>
              <a:t>to bring promising innovative medicines to patients faster by </a:t>
            </a:r>
            <a:r>
              <a:rPr lang="en-US" sz="2000" i="1" dirty="0" err="1"/>
              <a:t>optimising</a:t>
            </a:r>
            <a:r>
              <a:rPr lang="en-US" sz="2000" i="1" dirty="0"/>
              <a:t> and supporting medicine development. </a:t>
            </a:r>
          </a:p>
          <a:p>
            <a:endParaRPr lang="en-US" sz="2000" i="1" dirty="0"/>
          </a:p>
          <a:p>
            <a:endParaRPr lang="en-US" sz="2000" i="1" dirty="0"/>
          </a:p>
          <a:p>
            <a:pPr marL="228600" lvl="1" algn="ctr">
              <a:buClr>
                <a:schemeClr val="bg2"/>
              </a:buClr>
              <a:buSzPct val="100000"/>
              <a:defRPr/>
            </a:pPr>
            <a:endParaRPr lang="en-US" altLang="en-US" sz="2000" dirty="0"/>
          </a:p>
        </p:txBody>
      </p:sp>
      <p:sp>
        <p:nvSpPr>
          <p:cNvPr id="3" name="Slide Number Placeholder 2"/>
          <p:cNvSpPr>
            <a:spLocks noGrp="1"/>
          </p:cNvSpPr>
          <p:nvPr>
            <p:ph type="sldNum" sz="quarter" idx="12"/>
          </p:nvPr>
        </p:nvSpPr>
        <p:spPr/>
        <p:txBody>
          <a:bodyPr/>
          <a:lstStyle/>
          <a:p>
            <a:fld id="{8B363314-023E-D84B-AA7B-7E4189090E3D}" type="slidenum">
              <a:rPr lang="en-US" smtClean="0"/>
              <a:pPr/>
              <a:t>2</a:t>
            </a:fld>
            <a:endParaRPr lang="en-US" dirty="0"/>
          </a:p>
        </p:txBody>
      </p:sp>
    </p:spTree>
    <p:extLst>
      <p:ext uri="{BB962C8B-B14F-4D97-AF65-F5344CB8AC3E}">
        <p14:creationId xmlns:p14="http://schemas.microsoft.com/office/powerpoint/2010/main" val="1886387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err="1"/>
              <a:t>Conditional</a:t>
            </a:r>
            <a:r>
              <a:rPr lang="nl-NL" dirty="0"/>
              <a:t> </a:t>
            </a:r>
            <a:r>
              <a:rPr lang="nl-NL" dirty="0" err="1"/>
              <a:t>approval</a:t>
            </a:r>
            <a:endParaRPr lang="nl-NL" dirty="0"/>
          </a:p>
        </p:txBody>
      </p:sp>
      <p:sp>
        <p:nvSpPr>
          <p:cNvPr id="3" name="Content Placeholder 2"/>
          <p:cNvSpPr>
            <a:spLocks noGrp="1"/>
          </p:cNvSpPr>
          <p:nvPr>
            <p:ph idx="4294967295"/>
          </p:nvPr>
        </p:nvSpPr>
        <p:spPr>
          <a:xfrm>
            <a:off x="457200" y="1656000"/>
            <a:ext cx="8229600" cy="4453200"/>
          </a:xfrm>
        </p:spPr>
        <p:txBody>
          <a:bodyPr/>
          <a:lstStyle/>
          <a:p>
            <a:r>
              <a:rPr lang="en-US" altLang="nl-NL" dirty="0"/>
              <a:t>Extensive studies/data may not be required in case of:</a:t>
            </a:r>
          </a:p>
          <a:p>
            <a:pPr lvl="1"/>
            <a:r>
              <a:rPr lang="en-US" altLang="nl-NL" sz="1800" dirty="0"/>
              <a:t>Seriously debilitating/ life-threatening diseases</a:t>
            </a:r>
          </a:p>
          <a:p>
            <a:pPr lvl="1"/>
            <a:r>
              <a:rPr lang="en-US" altLang="nl-NL" sz="1800" dirty="0"/>
              <a:t>Emergency products for Public Health threats</a:t>
            </a:r>
          </a:p>
          <a:p>
            <a:pPr lvl="1"/>
            <a:r>
              <a:rPr lang="en-US" altLang="nl-NL" sz="1800" dirty="0"/>
              <a:t>Orphans</a:t>
            </a:r>
          </a:p>
          <a:p>
            <a:r>
              <a:rPr lang="en-US" altLang="nl-NL" dirty="0"/>
              <a:t>Requirements:  </a:t>
            </a:r>
          </a:p>
          <a:p>
            <a:pPr lvl="1"/>
            <a:r>
              <a:rPr lang="en-US" altLang="nl-NL" sz="1800" dirty="0"/>
              <a:t>Positive benefit/risk balance</a:t>
            </a:r>
          </a:p>
          <a:p>
            <a:pPr lvl="1"/>
            <a:r>
              <a:rPr lang="en-US" altLang="nl-NL" sz="1800" dirty="0"/>
              <a:t>Unmet medical need</a:t>
            </a:r>
          </a:p>
          <a:p>
            <a:pPr lvl="1"/>
            <a:r>
              <a:rPr lang="en-US" altLang="nl-NL" sz="1800" dirty="0"/>
              <a:t>Possibility to provide comprehensive data</a:t>
            </a:r>
          </a:p>
          <a:p>
            <a:pPr lvl="1"/>
            <a:r>
              <a:rPr lang="en-US" altLang="nl-NL" sz="1800" dirty="0"/>
              <a:t>Benefit to public health outweighs the risks of placing on market without comprehensive studies</a:t>
            </a:r>
          </a:p>
          <a:p>
            <a:r>
              <a:rPr lang="en-US" altLang="nl-NL" dirty="0"/>
              <a:t>Prerequisite: MA subject to specific obligations (to provide comprehensive data)</a:t>
            </a:r>
          </a:p>
        </p:txBody>
      </p:sp>
      <p:sp>
        <p:nvSpPr>
          <p:cNvPr id="4" name="Slide Number Placeholder 3"/>
          <p:cNvSpPr>
            <a:spLocks noGrp="1"/>
          </p:cNvSpPr>
          <p:nvPr>
            <p:ph type="sldNum" sz="quarter" idx="12"/>
          </p:nvPr>
        </p:nvSpPr>
        <p:spPr/>
        <p:txBody>
          <a:bodyPr/>
          <a:lstStyle/>
          <a:p>
            <a:fld id="{8B363314-023E-D84B-AA7B-7E4189090E3D}" type="slidenum">
              <a:rPr lang="en-US" smtClean="0"/>
              <a:pPr/>
              <a:t>20</a:t>
            </a:fld>
            <a:endParaRPr lang="en-US" dirty="0"/>
          </a:p>
        </p:txBody>
      </p:sp>
    </p:spTree>
    <p:extLst>
      <p:ext uri="{BB962C8B-B14F-4D97-AF65-F5344CB8AC3E}">
        <p14:creationId xmlns:p14="http://schemas.microsoft.com/office/powerpoint/2010/main" val="2761024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EMA </a:t>
            </a:r>
            <a:r>
              <a:rPr lang="nl-NL" dirty="0" err="1"/>
              <a:t>evaluation</a:t>
            </a:r>
            <a:r>
              <a:rPr lang="nl-NL" dirty="0"/>
              <a:t> of </a:t>
            </a:r>
            <a:r>
              <a:rPr lang="nl-NL" dirty="0" err="1"/>
              <a:t>adaptive</a:t>
            </a:r>
            <a:r>
              <a:rPr lang="nl-NL" dirty="0"/>
              <a:t> </a:t>
            </a:r>
            <a:r>
              <a:rPr lang="nl-NL" dirty="0" err="1"/>
              <a:t>pathway</a:t>
            </a:r>
            <a:r>
              <a:rPr lang="nl-NL" dirty="0"/>
              <a:t> pilot</a:t>
            </a:r>
          </a:p>
        </p:txBody>
      </p:sp>
      <p:sp>
        <p:nvSpPr>
          <p:cNvPr id="3" name="Content Placeholder 2"/>
          <p:cNvSpPr>
            <a:spLocks noGrp="1"/>
          </p:cNvSpPr>
          <p:nvPr>
            <p:ph idx="4294967295"/>
          </p:nvPr>
        </p:nvSpPr>
        <p:spPr>
          <a:xfrm>
            <a:off x="457200" y="1656000"/>
            <a:ext cx="8229600" cy="4453200"/>
          </a:xfrm>
        </p:spPr>
        <p:txBody>
          <a:bodyPr>
            <a:noAutofit/>
          </a:bodyPr>
          <a:lstStyle/>
          <a:p>
            <a:r>
              <a:rPr lang="en-US" altLang="en-US" dirty="0"/>
              <a:t>~90% of adaptive pathway applications denied adaptive pathway status by EMA (total of 62, only 6 eligible)</a:t>
            </a:r>
          </a:p>
          <a:p>
            <a:endParaRPr lang="en-US" altLang="en-US" dirty="0"/>
          </a:p>
          <a:p>
            <a:r>
              <a:rPr lang="en-US" altLang="en-US" dirty="0"/>
              <a:t>Pilot project March 2014 – August 2016. Learning points:</a:t>
            </a:r>
          </a:p>
          <a:p>
            <a:pPr lvl="1"/>
            <a:r>
              <a:rPr lang="en-US" altLang="en-US" dirty="0"/>
              <a:t>Patients need to be increasingly involved in selection</a:t>
            </a:r>
          </a:p>
          <a:p>
            <a:pPr lvl="1"/>
            <a:r>
              <a:rPr lang="en-US" altLang="en-US" dirty="0"/>
              <a:t>Clear definition needed of methodologically-sound strategies of real-world evidence to support</a:t>
            </a:r>
          </a:p>
          <a:p>
            <a:pPr lvl="2"/>
            <a:r>
              <a:rPr lang="en-US" altLang="en-US" dirty="0"/>
              <a:t>Efficacy</a:t>
            </a:r>
          </a:p>
          <a:p>
            <a:pPr lvl="2"/>
            <a:r>
              <a:rPr lang="en-US" altLang="en-US" dirty="0"/>
              <a:t>Safety</a:t>
            </a:r>
          </a:p>
          <a:p>
            <a:pPr lvl="2"/>
            <a:r>
              <a:rPr lang="en-US" altLang="en-US" dirty="0"/>
              <a:t>Reimbursement</a:t>
            </a:r>
          </a:p>
          <a:p>
            <a:pPr lvl="1"/>
            <a:r>
              <a:rPr lang="en-US" altLang="en-US" dirty="0"/>
              <a:t>Key elements of adaptive pathways concept:</a:t>
            </a:r>
          </a:p>
          <a:p>
            <a:pPr lvl="2"/>
            <a:r>
              <a:rPr lang="en-US" altLang="en-US" dirty="0"/>
              <a:t>Systematic safety monitoring</a:t>
            </a:r>
          </a:p>
          <a:p>
            <a:pPr lvl="2"/>
            <a:endParaRPr lang="en-US" altLang="en-US" dirty="0"/>
          </a:p>
          <a:p>
            <a:pPr marL="576000" lvl="2" indent="0">
              <a:buNone/>
            </a:pPr>
            <a:endParaRPr lang="en-US" altLang="en-US" dirty="0"/>
          </a:p>
        </p:txBody>
      </p:sp>
      <p:sp>
        <p:nvSpPr>
          <p:cNvPr id="4" name="Slide Number Placeholder 3"/>
          <p:cNvSpPr>
            <a:spLocks noGrp="1"/>
          </p:cNvSpPr>
          <p:nvPr>
            <p:ph type="sldNum" sz="quarter" idx="12"/>
          </p:nvPr>
        </p:nvSpPr>
        <p:spPr/>
        <p:txBody>
          <a:bodyPr/>
          <a:lstStyle/>
          <a:p>
            <a:fld id="{8B363314-023E-D84B-AA7B-7E4189090E3D}" type="slidenum">
              <a:rPr lang="en-US" smtClean="0"/>
              <a:pPr/>
              <a:t>21</a:t>
            </a:fld>
            <a:endParaRPr lang="en-US" dirty="0"/>
          </a:p>
        </p:txBody>
      </p:sp>
    </p:spTree>
    <p:extLst>
      <p:ext uri="{BB962C8B-B14F-4D97-AF65-F5344CB8AC3E}">
        <p14:creationId xmlns:p14="http://schemas.microsoft.com/office/powerpoint/2010/main" val="30511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Accelerated</a:t>
            </a:r>
            <a:r>
              <a:rPr lang="nl-NL"/>
              <a:t> assessment</a:t>
            </a:r>
            <a:endParaRPr lang="nl-NL" dirty="0"/>
          </a:p>
        </p:txBody>
      </p:sp>
      <p:sp>
        <p:nvSpPr>
          <p:cNvPr id="3" name="Content Placeholder 2"/>
          <p:cNvSpPr>
            <a:spLocks noGrp="1"/>
          </p:cNvSpPr>
          <p:nvPr>
            <p:ph idx="4294967295"/>
          </p:nvPr>
        </p:nvSpPr>
        <p:spPr>
          <a:xfrm>
            <a:off x="457199" y="1655999"/>
            <a:ext cx="8536675" cy="4908573"/>
          </a:xfrm>
        </p:spPr>
        <p:txBody>
          <a:bodyPr>
            <a:normAutofit fontScale="92500" lnSpcReduction="10000"/>
          </a:bodyPr>
          <a:lstStyle/>
          <a:p>
            <a:r>
              <a:rPr lang="nl-NL" dirty="0"/>
              <a:t>Pre-</a:t>
            </a:r>
            <a:r>
              <a:rPr lang="nl-NL" dirty="0" err="1"/>
              <a:t>submission</a:t>
            </a:r>
            <a:r>
              <a:rPr lang="nl-NL" dirty="0"/>
              <a:t> meeting 6-7 </a:t>
            </a:r>
            <a:r>
              <a:rPr lang="nl-NL" dirty="0" err="1"/>
              <a:t>months</a:t>
            </a:r>
            <a:r>
              <a:rPr lang="nl-NL" dirty="0"/>
              <a:t> </a:t>
            </a:r>
            <a:r>
              <a:rPr lang="nl-NL" dirty="0" err="1"/>
              <a:t>before</a:t>
            </a:r>
            <a:r>
              <a:rPr lang="nl-NL" dirty="0"/>
              <a:t> </a:t>
            </a:r>
            <a:r>
              <a:rPr lang="nl-NL" dirty="0" err="1"/>
              <a:t>submission</a:t>
            </a:r>
            <a:r>
              <a:rPr lang="nl-NL" dirty="0"/>
              <a:t> </a:t>
            </a:r>
            <a:r>
              <a:rPr lang="nl-NL" dirty="0" err="1"/>
              <a:t>to</a:t>
            </a:r>
            <a:r>
              <a:rPr lang="nl-NL" dirty="0"/>
              <a:t> </a:t>
            </a:r>
            <a:r>
              <a:rPr lang="nl-NL" dirty="0" err="1"/>
              <a:t>prepare</a:t>
            </a:r>
            <a:r>
              <a:rPr lang="nl-NL" dirty="0"/>
              <a:t> </a:t>
            </a:r>
            <a:r>
              <a:rPr lang="nl-NL" dirty="0" err="1"/>
              <a:t>for</a:t>
            </a:r>
            <a:r>
              <a:rPr lang="nl-NL" dirty="0"/>
              <a:t> </a:t>
            </a:r>
            <a:r>
              <a:rPr lang="nl-NL" dirty="0" err="1"/>
              <a:t>evaluation</a:t>
            </a:r>
            <a:endParaRPr lang="nl-NL" dirty="0"/>
          </a:p>
          <a:p>
            <a:pPr lvl="1"/>
            <a:r>
              <a:rPr lang="nl-NL" dirty="0" err="1"/>
              <a:t>Discuss</a:t>
            </a:r>
            <a:r>
              <a:rPr lang="nl-NL" dirty="0"/>
              <a:t> </a:t>
            </a:r>
            <a:r>
              <a:rPr lang="nl-NL" dirty="0" err="1"/>
              <a:t>proposal</a:t>
            </a:r>
            <a:r>
              <a:rPr lang="nl-NL" dirty="0"/>
              <a:t> </a:t>
            </a:r>
            <a:r>
              <a:rPr lang="nl-NL" dirty="0" err="1"/>
              <a:t>with</a:t>
            </a:r>
            <a:r>
              <a:rPr lang="nl-NL" dirty="0"/>
              <a:t> CHMP, PRAC, CAT </a:t>
            </a:r>
            <a:r>
              <a:rPr lang="nl-NL" dirty="0" err="1"/>
              <a:t>if</a:t>
            </a:r>
            <a:r>
              <a:rPr lang="nl-NL" dirty="0"/>
              <a:t> ATMP</a:t>
            </a:r>
          </a:p>
          <a:p>
            <a:pPr lvl="1"/>
            <a:r>
              <a:rPr lang="nl-NL" dirty="0" err="1"/>
              <a:t>Justify</a:t>
            </a:r>
            <a:r>
              <a:rPr lang="nl-NL" dirty="0"/>
              <a:t> major public health interest + </a:t>
            </a:r>
            <a:r>
              <a:rPr lang="nl-NL" dirty="0" err="1"/>
              <a:t>therapeutic</a:t>
            </a:r>
            <a:r>
              <a:rPr lang="nl-NL" dirty="0"/>
              <a:t> </a:t>
            </a:r>
            <a:r>
              <a:rPr lang="nl-NL" dirty="0" err="1"/>
              <a:t>innovation</a:t>
            </a:r>
            <a:endParaRPr lang="nl-NL" dirty="0"/>
          </a:p>
          <a:p>
            <a:pPr marL="288000" lvl="1" indent="0">
              <a:buNone/>
            </a:pPr>
            <a:endParaRPr lang="nl-NL" dirty="0"/>
          </a:p>
          <a:p>
            <a:r>
              <a:rPr lang="nl-NL" dirty="0"/>
              <a:t>150 </a:t>
            </a:r>
            <a:r>
              <a:rPr lang="nl-NL" dirty="0" err="1"/>
              <a:t>days</a:t>
            </a:r>
            <a:r>
              <a:rPr lang="nl-NL" dirty="0"/>
              <a:t> </a:t>
            </a:r>
            <a:r>
              <a:rPr lang="nl-NL" dirty="0" err="1"/>
              <a:t>instead</a:t>
            </a:r>
            <a:r>
              <a:rPr lang="nl-NL" dirty="0"/>
              <a:t> of 210 </a:t>
            </a:r>
            <a:r>
              <a:rPr lang="nl-NL" dirty="0" err="1"/>
              <a:t>days</a:t>
            </a:r>
            <a:r>
              <a:rPr lang="nl-NL" dirty="0"/>
              <a:t>, 3 </a:t>
            </a:r>
            <a:r>
              <a:rPr lang="nl-NL" dirty="0" err="1"/>
              <a:t>rounds</a:t>
            </a:r>
            <a:endParaRPr lang="nl-NL" dirty="0"/>
          </a:p>
          <a:p>
            <a:pPr lvl="1"/>
            <a:r>
              <a:rPr lang="nl-NL" dirty="0"/>
              <a:t>90 </a:t>
            </a:r>
            <a:r>
              <a:rPr lang="nl-NL" dirty="0" err="1"/>
              <a:t>days</a:t>
            </a:r>
            <a:r>
              <a:rPr lang="nl-NL" dirty="0"/>
              <a:t> assessment </a:t>
            </a:r>
            <a:r>
              <a:rPr lang="nl-NL" dirty="0">
                <a:sym typeface="Wingdings" panose="05000000000000000000" pitchFamily="2" charset="2"/>
              </a:rPr>
              <a:t></a:t>
            </a:r>
            <a:r>
              <a:rPr lang="nl-NL" dirty="0"/>
              <a:t> 1 </a:t>
            </a:r>
            <a:r>
              <a:rPr lang="nl-NL" dirty="0" err="1"/>
              <a:t>month</a:t>
            </a:r>
            <a:r>
              <a:rPr lang="nl-NL" dirty="0"/>
              <a:t> </a:t>
            </a:r>
            <a:r>
              <a:rPr lang="nl-NL" dirty="0" err="1"/>
              <a:t>clockstop</a:t>
            </a:r>
            <a:r>
              <a:rPr lang="nl-NL" dirty="0"/>
              <a:t> </a:t>
            </a:r>
            <a:r>
              <a:rPr lang="nl-NL" dirty="0">
                <a:sym typeface="Wingdings" panose="05000000000000000000" pitchFamily="2" charset="2"/>
              </a:rPr>
              <a:t> </a:t>
            </a:r>
            <a:r>
              <a:rPr lang="nl-NL" dirty="0"/>
              <a:t>30 </a:t>
            </a:r>
            <a:r>
              <a:rPr lang="nl-NL" dirty="0" err="1"/>
              <a:t>days</a:t>
            </a:r>
            <a:r>
              <a:rPr lang="nl-NL" dirty="0"/>
              <a:t> assessment </a:t>
            </a:r>
            <a:r>
              <a:rPr lang="nl-NL" dirty="0">
                <a:sym typeface="Wingdings" panose="05000000000000000000" pitchFamily="2" charset="2"/>
              </a:rPr>
              <a:t> </a:t>
            </a:r>
            <a:r>
              <a:rPr lang="nl-NL" dirty="0"/>
              <a:t>no </a:t>
            </a:r>
            <a:r>
              <a:rPr lang="nl-NL" dirty="0" err="1"/>
              <a:t>clockstop</a:t>
            </a:r>
            <a:r>
              <a:rPr lang="nl-NL" dirty="0"/>
              <a:t> </a:t>
            </a:r>
            <a:r>
              <a:rPr lang="nl-NL" dirty="0">
                <a:sym typeface="Wingdings" panose="05000000000000000000" pitchFamily="2" charset="2"/>
              </a:rPr>
              <a:t></a:t>
            </a:r>
            <a:r>
              <a:rPr lang="nl-NL" dirty="0"/>
              <a:t> 30 </a:t>
            </a:r>
            <a:r>
              <a:rPr lang="nl-NL" dirty="0" err="1"/>
              <a:t>days</a:t>
            </a:r>
            <a:r>
              <a:rPr lang="nl-NL" dirty="0"/>
              <a:t> assessment </a:t>
            </a:r>
            <a:r>
              <a:rPr lang="nl-NL" dirty="0">
                <a:sym typeface="Wingdings" panose="05000000000000000000" pitchFamily="2" charset="2"/>
              </a:rPr>
              <a:t> </a:t>
            </a:r>
            <a:r>
              <a:rPr lang="nl-NL" dirty="0" err="1">
                <a:sym typeface="Wingdings" panose="05000000000000000000" pitchFamily="2" charset="2"/>
              </a:rPr>
              <a:t>outcome</a:t>
            </a:r>
            <a:endParaRPr lang="nl-NL" dirty="0"/>
          </a:p>
          <a:p>
            <a:r>
              <a:rPr lang="nl-NL" dirty="0"/>
              <a:t>For </a:t>
            </a:r>
            <a:r>
              <a:rPr lang="nl-NL" dirty="0" err="1"/>
              <a:t>ATMPs</a:t>
            </a:r>
            <a:r>
              <a:rPr lang="nl-NL" dirty="0"/>
              <a:t>: 2 </a:t>
            </a:r>
            <a:r>
              <a:rPr lang="nl-NL" dirty="0" err="1"/>
              <a:t>rounds</a:t>
            </a:r>
            <a:r>
              <a:rPr lang="nl-NL" dirty="0"/>
              <a:t> 120+30 </a:t>
            </a:r>
            <a:r>
              <a:rPr lang="nl-NL" dirty="0" err="1"/>
              <a:t>days</a:t>
            </a:r>
            <a:r>
              <a:rPr lang="nl-NL" dirty="0"/>
              <a:t> of assessment</a:t>
            </a:r>
          </a:p>
          <a:p>
            <a:r>
              <a:rPr lang="nl-NL" dirty="0"/>
              <a:t>Advantage: </a:t>
            </a:r>
            <a:r>
              <a:rPr lang="nl-NL" dirty="0" err="1"/>
              <a:t>much</a:t>
            </a:r>
            <a:r>
              <a:rPr lang="nl-NL" dirty="0"/>
              <a:t> </a:t>
            </a:r>
            <a:r>
              <a:rPr lang="nl-NL" dirty="0" err="1"/>
              <a:t>quicker</a:t>
            </a:r>
            <a:endParaRPr lang="nl-NL" dirty="0"/>
          </a:p>
          <a:p>
            <a:r>
              <a:rPr lang="nl-NL" dirty="0"/>
              <a:t>Disadvantage: </a:t>
            </a:r>
            <a:r>
              <a:rPr lang="nl-NL" dirty="0" err="1"/>
              <a:t>much</a:t>
            </a:r>
            <a:r>
              <a:rPr lang="nl-NL" dirty="0"/>
              <a:t> </a:t>
            </a:r>
            <a:r>
              <a:rPr lang="nl-NL" dirty="0" err="1"/>
              <a:t>less</a:t>
            </a:r>
            <a:r>
              <a:rPr lang="nl-NL" dirty="0"/>
              <a:t> time </a:t>
            </a:r>
            <a:r>
              <a:rPr lang="nl-NL" dirty="0" err="1"/>
              <a:t>for</a:t>
            </a:r>
            <a:r>
              <a:rPr lang="nl-NL" dirty="0"/>
              <a:t> response </a:t>
            </a:r>
            <a:r>
              <a:rPr lang="nl-NL" dirty="0" err="1"/>
              <a:t>to</a:t>
            </a:r>
            <a:r>
              <a:rPr lang="nl-NL" dirty="0"/>
              <a:t> </a:t>
            </a:r>
            <a:r>
              <a:rPr lang="nl-NL" dirty="0" err="1"/>
              <a:t>questions</a:t>
            </a:r>
            <a:endParaRPr lang="nl-NL" dirty="0"/>
          </a:p>
          <a:p>
            <a:pPr lvl="1"/>
            <a:r>
              <a:rPr lang="nl-NL" dirty="0" err="1"/>
              <a:t>All</a:t>
            </a:r>
            <a:r>
              <a:rPr lang="nl-NL" dirty="0"/>
              <a:t> relevant </a:t>
            </a:r>
            <a:r>
              <a:rPr lang="nl-NL" dirty="0" err="1"/>
              <a:t>departments</a:t>
            </a:r>
            <a:r>
              <a:rPr lang="nl-NL" dirty="0"/>
              <a:t> </a:t>
            </a:r>
            <a:r>
              <a:rPr lang="nl-NL" dirty="0" err="1"/>
              <a:t>need</a:t>
            </a:r>
            <a:r>
              <a:rPr lang="nl-NL" dirty="0"/>
              <a:t> </a:t>
            </a:r>
            <a:r>
              <a:rPr lang="nl-NL" dirty="0" err="1"/>
              <a:t>to</a:t>
            </a:r>
            <a:r>
              <a:rPr lang="nl-NL" dirty="0"/>
              <a:t> </a:t>
            </a:r>
            <a:r>
              <a:rPr lang="nl-NL" dirty="0" err="1"/>
              <a:t>be</a:t>
            </a:r>
            <a:r>
              <a:rPr lang="nl-NL" dirty="0"/>
              <a:t> </a:t>
            </a:r>
            <a:r>
              <a:rPr lang="nl-NL" dirty="0" err="1"/>
              <a:t>available</a:t>
            </a:r>
            <a:endParaRPr lang="nl-NL" dirty="0"/>
          </a:p>
          <a:p>
            <a:pPr lvl="1"/>
            <a:r>
              <a:rPr lang="en-GB" altLang="nl-NL" dirty="0"/>
              <a:t>If at day 120 or 150 CHMP or applicant consider accelerated assessment no longer appropriate, assessment may continue under standard timelines</a:t>
            </a:r>
          </a:p>
        </p:txBody>
      </p:sp>
      <p:sp>
        <p:nvSpPr>
          <p:cNvPr id="4" name="Slide Number Placeholder 3"/>
          <p:cNvSpPr>
            <a:spLocks noGrp="1"/>
          </p:cNvSpPr>
          <p:nvPr>
            <p:ph type="sldNum" sz="quarter" idx="12"/>
          </p:nvPr>
        </p:nvSpPr>
        <p:spPr/>
        <p:txBody>
          <a:bodyPr/>
          <a:lstStyle/>
          <a:p>
            <a:fld id="{8B363314-023E-D84B-AA7B-7E4189090E3D}" type="slidenum">
              <a:rPr lang="en-US" smtClean="0"/>
              <a:pPr/>
              <a:t>22</a:t>
            </a:fld>
            <a:endParaRPr lang="en-US" dirty="0"/>
          </a:p>
        </p:txBody>
      </p:sp>
    </p:spTree>
    <p:extLst>
      <p:ext uri="{BB962C8B-B14F-4D97-AF65-F5344CB8AC3E}">
        <p14:creationId xmlns:p14="http://schemas.microsoft.com/office/powerpoint/2010/main" val="316135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a:t>Agenda</a:t>
            </a:r>
          </a:p>
        </p:txBody>
      </p:sp>
      <p:sp>
        <p:nvSpPr>
          <p:cNvPr id="3" name="Content Placeholder 2"/>
          <p:cNvSpPr>
            <a:spLocks noGrp="1"/>
          </p:cNvSpPr>
          <p:nvPr>
            <p:ph idx="4294967295"/>
          </p:nvPr>
        </p:nvSpPr>
        <p:spPr>
          <a:xfrm>
            <a:off x="348018" y="1669647"/>
            <a:ext cx="8229600" cy="4453200"/>
          </a:xfrm>
        </p:spPr>
        <p:txBody>
          <a:bodyPr>
            <a:normAutofit/>
          </a:bodyPr>
          <a:lstStyle/>
          <a:p>
            <a:r>
              <a:rPr lang="nl-NL" sz="2400" dirty="0" err="1">
                <a:solidFill>
                  <a:schemeClr val="tx2"/>
                </a:solidFill>
              </a:rPr>
              <a:t>Introduction</a:t>
            </a:r>
            <a:r>
              <a:rPr lang="nl-NL" sz="2400" dirty="0">
                <a:solidFill>
                  <a:schemeClr val="tx2"/>
                </a:solidFill>
              </a:rPr>
              <a:t> PRIME</a:t>
            </a:r>
          </a:p>
          <a:p>
            <a:pPr lvl="1"/>
            <a:r>
              <a:rPr lang="nl-NL" sz="2400" dirty="0" err="1">
                <a:solidFill>
                  <a:srgbClr val="595959"/>
                </a:solidFill>
              </a:rPr>
              <a:t>requirements</a:t>
            </a:r>
            <a:endParaRPr lang="nl-NL" sz="2400" dirty="0">
              <a:solidFill>
                <a:srgbClr val="595959"/>
              </a:solidFill>
            </a:endParaRPr>
          </a:p>
          <a:p>
            <a:pPr lvl="1"/>
            <a:r>
              <a:rPr lang="nl-NL" sz="2400" dirty="0">
                <a:solidFill>
                  <a:srgbClr val="595959"/>
                </a:solidFill>
              </a:rPr>
              <a:t>benefits</a:t>
            </a:r>
          </a:p>
          <a:p>
            <a:pPr lvl="1"/>
            <a:r>
              <a:rPr lang="nl-NL" sz="2400" dirty="0" err="1">
                <a:solidFill>
                  <a:srgbClr val="595959"/>
                </a:solidFill>
              </a:rPr>
              <a:t>application</a:t>
            </a:r>
            <a:endParaRPr lang="nl-NL" sz="2400" dirty="0">
              <a:solidFill>
                <a:srgbClr val="595959"/>
              </a:solidFill>
            </a:endParaRPr>
          </a:p>
          <a:p>
            <a:r>
              <a:rPr lang="nl-NL" sz="2400" dirty="0" err="1">
                <a:solidFill>
                  <a:schemeClr val="tx2"/>
                </a:solidFill>
              </a:rPr>
              <a:t>Experiences</a:t>
            </a:r>
            <a:endParaRPr lang="nl-NL" sz="2400" dirty="0">
              <a:solidFill>
                <a:schemeClr val="tx2"/>
              </a:solidFill>
            </a:endParaRPr>
          </a:p>
          <a:p>
            <a:r>
              <a:rPr lang="nl-NL" sz="2400" dirty="0" err="1">
                <a:solidFill>
                  <a:schemeClr val="tx2"/>
                </a:solidFill>
              </a:rPr>
              <a:t>Challenges</a:t>
            </a:r>
            <a:r>
              <a:rPr lang="nl-NL" sz="2400" dirty="0">
                <a:solidFill>
                  <a:schemeClr val="tx2"/>
                </a:solidFill>
              </a:rPr>
              <a:t> &amp; </a:t>
            </a:r>
            <a:r>
              <a:rPr lang="nl-NL" sz="2400" dirty="0" err="1">
                <a:solidFill>
                  <a:schemeClr val="tx2"/>
                </a:solidFill>
              </a:rPr>
              <a:t>considerations</a:t>
            </a:r>
            <a:endParaRPr lang="nl-NL" sz="2400" dirty="0">
              <a:solidFill>
                <a:schemeClr val="tx2"/>
              </a:solidFill>
            </a:endParaRPr>
          </a:p>
          <a:p>
            <a:pPr lvl="1"/>
            <a:r>
              <a:rPr lang="nl-NL" sz="2400" dirty="0">
                <a:solidFill>
                  <a:srgbClr val="595959"/>
                </a:solidFill>
              </a:rPr>
              <a:t>timing</a:t>
            </a:r>
          </a:p>
          <a:p>
            <a:pPr lvl="1"/>
            <a:r>
              <a:rPr lang="nl-NL" sz="2400" dirty="0" err="1">
                <a:solidFill>
                  <a:srgbClr val="595959"/>
                </a:solidFill>
              </a:rPr>
              <a:t>internally</a:t>
            </a:r>
            <a:endParaRPr lang="nl-NL" sz="2400" dirty="0">
              <a:solidFill>
                <a:srgbClr val="595959"/>
              </a:solidFill>
            </a:endParaRPr>
          </a:p>
          <a:p>
            <a:pPr lvl="1"/>
            <a:r>
              <a:rPr lang="nl-NL" sz="2400" dirty="0" err="1">
                <a:solidFill>
                  <a:srgbClr val="595959"/>
                </a:solidFill>
              </a:rPr>
              <a:t>externally</a:t>
            </a:r>
            <a:endParaRPr lang="nl-NL" sz="2400" dirty="0">
              <a:solidFill>
                <a:srgbClr val="595959"/>
              </a:solidFill>
            </a:endParaRPr>
          </a:p>
          <a:p>
            <a:pPr marL="0" indent="0">
              <a:buNone/>
            </a:pPr>
            <a:r>
              <a:rPr lang="nl-NL" sz="2400" dirty="0">
                <a:solidFill>
                  <a:srgbClr val="595959"/>
                </a:solidFill>
              </a:rPr>
              <a:t>	</a:t>
            </a:r>
          </a:p>
        </p:txBody>
      </p:sp>
      <p:pic>
        <p:nvPicPr>
          <p:cNvPr id="8198" name="Picture 6" descr="Afbeeldingsresultaat voor afvink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572" y="4458199"/>
            <a:ext cx="1265591" cy="12655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B363314-023E-D84B-AA7B-7E4189090E3D}" type="slidenum">
              <a:rPr lang="en-US" smtClean="0"/>
              <a:pPr/>
              <a:t>3</a:t>
            </a:fld>
            <a:endParaRPr lang="en-US" dirty="0"/>
          </a:p>
        </p:txBody>
      </p:sp>
    </p:spTree>
    <p:extLst>
      <p:ext uri="{BB962C8B-B14F-4D97-AF65-F5344CB8AC3E}">
        <p14:creationId xmlns:p14="http://schemas.microsoft.com/office/powerpoint/2010/main" val="79016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a:t>PRIME </a:t>
            </a:r>
          </a:p>
        </p:txBody>
      </p:sp>
      <p:sp>
        <p:nvSpPr>
          <p:cNvPr id="3" name="Content Placeholder 2"/>
          <p:cNvSpPr>
            <a:spLocks noGrp="1"/>
          </p:cNvSpPr>
          <p:nvPr>
            <p:ph idx="4294967295"/>
          </p:nvPr>
        </p:nvSpPr>
        <p:spPr>
          <a:xfrm>
            <a:off x="457200" y="1656000"/>
            <a:ext cx="8229600" cy="4453200"/>
          </a:xfrm>
        </p:spPr>
        <p:txBody>
          <a:bodyPr>
            <a:normAutofit/>
          </a:bodyPr>
          <a:lstStyle/>
          <a:p>
            <a:r>
              <a:rPr lang="en-US" dirty="0"/>
              <a:t>Since March 2016</a:t>
            </a:r>
          </a:p>
          <a:p>
            <a:r>
              <a:rPr lang="en-US" dirty="0"/>
              <a:t>PRIME helps developers of promising new medicines to </a:t>
            </a:r>
            <a:r>
              <a:rPr lang="en-US" dirty="0" err="1"/>
              <a:t>optimise</a:t>
            </a:r>
            <a:r>
              <a:rPr lang="en-US" dirty="0"/>
              <a:t> development plans:</a:t>
            </a:r>
          </a:p>
          <a:p>
            <a:pPr lvl="1"/>
            <a:r>
              <a:rPr lang="en-US" dirty="0"/>
              <a:t>fostering </a:t>
            </a:r>
            <a:r>
              <a:rPr lang="en-US" dirty="0">
                <a:solidFill>
                  <a:schemeClr val="tx2"/>
                </a:solidFill>
              </a:rPr>
              <a:t>early, coordinated and continuous dialogue with stakeholders </a:t>
            </a:r>
            <a:r>
              <a:rPr lang="en-US" dirty="0"/>
              <a:t>to facilitate robust data collection and high quality marketing </a:t>
            </a:r>
            <a:r>
              <a:rPr lang="en-US" dirty="0" err="1"/>
              <a:t>authorisation</a:t>
            </a:r>
            <a:r>
              <a:rPr lang="en-US" dirty="0"/>
              <a:t> applications </a:t>
            </a:r>
          </a:p>
          <a:p>
            <a:pPr lvl="1"/>
            <a:r>
              <a:rPr lang="en-US" dirty="0">
                <a:solidFill>
                  <a:schemeClr val="tx2"/>
                </a:solidFill>
              </a:rPr>
              <a:t>speeding up evaluation </a:t>
            </a:r>
            <a:r>
              <a:rPr lang="en-US" dirty="0"/>
              <a:t>so that medicines can reach patients earlier </a:t>
            </a:r>
          </a:p>
          <a:p>
            <a:pPr lvl="1"/>
            <a:r>
              <a:rPr lang="en-US" dirty="0">
                <a:solidFill>
                  <a:srgbClr val="595959"/>
                </a:solidFill>
              </a:rPr>
              <a:t>encouraging developers to focus resources on medicines likely to make a </a:t>
            </a:r>
            <a:r>
              <a:rPr lang="en-US" dirty="0">
                <a:solidFill>
                  <a:schemeClr val="tx2"/>
                </a:solidFill>
              </a:rPr>
              <a:t>real difference to patients’ lives</a:t>
            </a:r>
            <a:r>
              <a:rPr lang="en-US" dirty="0">
                <a:solidFill>
                  <a:srgbClr val="595959"/>
                </a:solidFill>
              </a:rPr>
              <a:t>. </a:t>
            </a:r>
          </a:p>
          <a:p>
            <a:pPr marL="0" indent="0">
              <a:buNone/>
            </a:pPr>
            <a:endParaRPr lang="nl-NL" dirty="0">
              <a:solidFill>
                <a:srgbClr val="595959"/>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495" y="272956"/>
            <a:ext cx="3507106" cy="83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8B363314-023E-D84B-AA7B-7E4189090E3D}" type="slidenum">
              <a:rPr lang="en-US" smtClean="0"/>
              <a:pPr/>
              <a:t>4</a:t>
            </a:fld>
            <a:endParaRPr lang="en-US" dirty="0"/>
          </a:p>
        </p:txBody>
      </p:sp>
    </p:spTree>
    <p:extLst>
      <p:ext uri="{BB962C8B-B14F-4D97-AF65-F5344CB8AC3E}">
        <p14:creationId xmlns:p14="http://schemas.microsoft.com/office/powerpoint/2010/main" val="92560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dirty="0"/>
              <a:t>PRIME: requirements for application</a:t>
            </a:r>
            <a:endParaRPr lang="nl-NL" dirty="0"/>
          </a:p>
        </p:txBody>
      </p:sp>
      <p:sp>
        <p:nvSpPr>
          <p:cNvPr id="3" name="Content Placeholder 2"/>
          <p:cNvSpPr>
            <a:spLocks noGrp="1"/>
          </p:cNvSpPr>
          <p:nvPr>
            <p:ph idx="4294967295"/>
          </p:nvPr>
        </p:nvSpPr>
        <p:spPr>
          <a:xfrm>
            <a:off x="150125" y="1574115"/>
            <a:ext cx="8993875" cy="4453200"/>
          </a:xfrm>
        </p:spPr>
        <p:txBody>
          <a:bodyPr>
            <a:noAutofit/>
          </a:bodyPr>
          <a:lstStyle/>
          <a:p>
            <a:pPr marL="0" lvl="1" indent="0">
              <a:buClr>
                <a:schemeClr val="bg2"/>
              </a:buClr>
              <a:buSzPct val="100000"/>
              <a:buFont typeface="Verdana" pitchFamily="34" charset="0"/>
              <a:buNone/>
              <a:defRPr/>
            </a:pPr>
            <a:r>
              <a:rPr lang="en-US" altLang="en-US" sz="1800" b="1" dirty="0">
                <a:solidFill>
                  <a:schemeClr val="tx2"/>
                </a:solidFill>
              </a:rPr>
              <a:t>Eligibility criteria:</a:t>
            </a:r>
          </a:p>
          <a:p>
            <a:pPr marL="285750" lvl="1" indent="-285750">
              <a:buSzPct val="100000"/>
              <a:buFont typeface="Arial" panose="020B0604020202020204" pitchFamily="34" charset="0"/>
              <a:buChar char="•"/>
              <a:defRPr/>
            </a:pPr>
            <a:r>
              <a:rPr lang="en-GB" sz="1800" dirty="0"/>
              <a:t>Initial MA and Centralized Procedure</a:t>
            </a:r>
          </a:p>
          <a:p>
            <a:pPr marL="285750" lvl="1" indent="-285750">
              <a:buSzPct val="100000"/>
              <a:buFont typeface="Arial" panose="020B0604020202020204" pitchFamily="34" charset="0"/>
              <a:buChar char="•"/>
              <a:defRPr/>
            </a:pPr>
            <a:r>
              <a:rPr lang="en-GB" sz="1800" dirty="0"/>
              <a:t>Demonstrate unmet medical need</a:t>
            </a:r>
          </a:p>
          <a:p>
            <a:pPr marL="285750" lvl="1" indent="-285750">
              <a:buSzPct val="100000"/>
              <a:buFont typeface="Arial" panose="020B0604020202020204" pitchFamily="34" charset="0"/>
              <a:buChar char="•"/>
              <a:defRPr/>
            </a:pPr>
            <a:r>
              <a:rPr lang="en-US" altLang="en-US" sz="1800" dirty="0"/>
              <a:t>Show potential to significantly </a:t>
            </a:r>
            <a:r>
              <a:rPr lang="en-GB" sz="1800" dirty="0"/>
              <a:t>address the unmet medical need </a:t>
            </a:r>
          </a:p>
          <a:p>
            <a:pPr marL="285750" lvl="1" indent="-285750">
              <a:buSzPct val="100000"/>
              <a:buFont typeface="Arial" panose="020B0604020202020204" pitchFamily="34" charset="0"/>
              <a:buChar char="•"/>
              <a:defRPr/>
            </a:pPr>
            <a:r>
              <a:rPr lang="en-US" altLang="en-US" sz="1800" dirty="0"/>
              <a:t>Provide </a:t>
            </a:r>
            <a:r>
              <a:rPr lang="en-GB" sz="1800" dirty="0"/>
              <a:t>supportive evidence, </a:t>
            </a:r>
            <a:r>
              <a:rPr lang="en-US" altLang="en-US" sz="1800" dirty="0"/>
              <a:t>based on early clinical data.</a:t>
            </a:r>
          </a:p>
          <a:p>
            <a:pPr marL="0" lvl="1" indent="0">
              <a:spcBef>
                <a:spcPts val="1800"/>
              </a:spcBef>
              <a:buClr>
                <a:schemeClr val="bg2"/>
              </a:buClr>
              <a:buSzPct val="100000"/>
              <a:buFont typeface="Verdana" pitchFamily="34" charset="0"/>
              <a:buNone/>
              <a:defRPr/>
            </a:pPr>
            <a:r>
              <a:rPr lang="en-US" altLang="en-US" sz="1800" b="1" dirty="0">
                <a:solidFill>
                  <a:schemeClr val="tx2"/>
                </a:solidFill>
              </a:rPr>
              <a:t>Who can apply?</a:t>
            </a:r>
          </a:p>
          <a:p>
            <a:pPr marL="285750" lvl="1" indent="-285750">
              <a:buSzPct val="100000"/>
              <a:buFont typeface="Arial" panose="020B0604020202020204" pitchFamily="34" charset="0"/>
              <a:buChar char="•"/>
              <a:defRPr/>
            </a:pPr>
            <a:r>
              <a:rPr lang="en-US" altLang="en-US" sz="1800" dirty="0"/>
              <a:t>Non-SME/non-academia </a:t>
            </a:r>
          </a:p>
          <a:p>
            <a:pPr marL="516600" lvl="2" indent="-228600">
              <a:buSzPct val="100000"/>
              <a:defRPr/>
            </a:pPr>
            <a:r>
              <a:rPr lang="en-US" altLang="en-US" sz="1800" dirty="0"/>
              <a:t>from proof-of-concept stage (i.e., in principle prior to Phase III/confirmatory clinical studies), based on preliminary clinical evidence</a:t>
            </a:r>
          </a:p>
          <a:p>
            <a:pPr marL="285750" lvl="1" indent="-285750">
              <a:buSzPct val="100000"/>
              <a:buFont typeface="Arial" panose="020B0604020202020204" pitchFamily="34" charset="0"/>
              <a:buChar char="•"/>
              <a:defRPr/>
            </a:pPr>
            <a:r>
              <a:rPr lang="en-US" altLang="en-US" sz="1800" dirty="0"/>
              <a:t>SMEs and academia </a:t>
            </a:r>
          </a:p>
          <a:p>
            <a:pPr marL="516600" lvl="2" indent="-228600">
              <a:buSzPct val="100000"/>
              <a:defRPr/>
            </a:pPr>
            <a:r>
              <a:rPr lang="en-US" altLang="en-US" sz="1800" dirty="0"/>
              <a:t>from the proof-of-principle stage (i.e., prior to Phase II/exploratory clinical studies) on the basis of compelling non-clinical data and tolerability data from initial clinical trials</a:t>
            </a:r>
          </a:p>
          <a:p>
            <a:pPr marL="516600" lvl="2" indent="-228600">
              <a:buSzPct val="100000"/>
              <a:defRPr/>
            </a:pPr>
            <a:endParaRPr lang="en-US" altLang="en-US" sz="1800" dirty="0"/>
          </a:p>
        </p:txBody>
      </p:sp>
      <p:sp>
        <p:nvSpPr>
          <p:cNvPr id="4" name="Slide Number Placeholder 3"/>
          <p:cNvSpPr>
            <a:spLocks noGrp="1"/>
          </p:cNvSpPr>
          <p:nvPr>
            <p:ph type="sldNum" sz="quarter" idx="12"/>
          </p:nvPr>
        </p:nvSpPr>
        <p:spPr/>
        <p:txBody>
          <a:bodyPr/>
          <a:lstStyle/>
          <a:p>
            <a:fld id="{8B363314-023E-D84B-AA7B-7E4189090E3D}" type="slidenum">
              <a:rPr lang="en-US" smtClean="0"/>
              <a:pPr/>
              <a:t>5</a:t>
            </a:fld>
            <a:endParaRPr lang="en-US" dirty="0"/>
          </a:p>
        </p:txBody>
      </p:sp>
    </p:spTree>
    <p:extLst>
      <p:ext uri="{BB962C8B-B14F-4D97-AF65-F5344CB8AC3E}">
        <p14:creationId xmlns:p14="http://schemas.microsoft.com/office/powerpoint/2010/main" val="125934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t>PRIME: potential benefits</a:t>
            </a:r>
            <a:endParaRPr lang="nl-NL" dirty="0"/>
          </a:p>
        </p:txBody>
      </p:sp>
      <p:sp>
        <p:nvSpPr>
          <p:cNvPr id="3" name="Content Placeholder 2"/>
          <p:cNvSpPr>
            <a:spLocks noGrp="1"/>
          </p:cNvSpPr>
          <p:nvPr>
            <p:ph idx="4294967295"/>
          </p:nvPr>
        </p:nvSpPr>
        <p:spPr>
          <a:xfrm>
            <a:off x="457200" y="1656000"/>
            <a:ext cx="8229600" cy="4453200"/>
          </a:xfrm>
        </p:spPr>
        <p:txBody>
          <a:bodyPr/>
          <a:lstStyle/>
          <a:p>
            <a:pPr marL="228600" lvl="1" indent="-228600">
              <a:buClr>
                <a:schemeClr val="bg2"/>
              </a:buClr>
              <a:buSzPct val="100000"/>
              <a:defRPr/>
            </a:pPr>
            <a:r>
              <a:rPr lang="en-US" altLang="en-US" dirty="0">
                <a:solidFill>
                  <a:schemeClr val="tx2"/>
                </a:solidFill>
              </a:rPr>
              <a:t>Early appointment of Rapporteur </a:t>
            </a:r>
            <a:r>
              <a:rPr lang="en-US" altLang="en-US" dirty="0"/>
              <a:t>from CHMP</a:t>
            </a:r>
          </a:p>
          <a:p>
            <a:pPr marL="684875" lvl="3" indent="-228600">
              <a:buClr>
                <a:schemeClr val="bg2"/>
              </a:buClr>
              <a:buSzPct val="100000"/>
              <a:defRPr/>
            </a:pPr>
            <a:r>
              <a:rPr lang="en-US" altLang="en-US" dirty="0"/>
              <a:t>CHMP meeting following PRIME designation</a:t>
            </a:r>
          </a:p>
          <a:p>
            <a:pPr marL="228600" lvl="1" indent="-228600">
              <a:buClr>
                <a:schemeClr val="bg2"/>
              </a:buClr>
              <a:buSzPct val="100000"/>
              <a:defRPr/>
            </a:pPr>
            <a:r>
              <a:rPr lang="en-US" altLang="en-US" dirty="0"/>
              <a:t>“</a:t>
            </a:r>
            <a:r>
              <a:rPr lang="en-US" altLang="en-US" dirty="0">
                <a:solidFill>
                  <a:schemeClr val="tx2"/>
                </a:solidFill>
              </a:rPr>
              <a:t>Kick-off meeting</a:t>
            </a:r>
            <a:r>
              <a:rPr lang="en-US" altLang="en-US" dirty="0"/>
              <a:t>" with:</a:t>
            </a:r>
          </a:p>
          <a:p>
            <a:pPr marL="684875" lvl="3" indent="-228600">
              <a:buClr>
                <a:schemeClr val="bg2"/>
              </a:buClr>
              <a:buSzPct val="100000"/>
              <a:defRPr/>
            </a:pPr>
            <a:r>
              <a:rPr lang="en-US" altLang="en-US" dirty="0"/>
              <a:t>the company</a:t>
            </a:r>
          </a:p>
          <a:p>
            <a:pPr marL="684875" lvl="3" indent="-228600">
              <a:buClr>
                <a:schemeClr val="bg2"/>
              </a:buClr>
              <a:buSzPct val="100000"/>
              <a:defRPr/>
            </a:pPr>
            <a:r>
              <a:rPr lang="en-US" altLang="en-US" dirty="0"/>
              <a:t>EMA</a:t>
            </a:r>
          </a:p>
          <a:p>
            <a:pPr marL="684875" lvl="3" indent="-228600">
              <a:buClr>
                <a:schemeClr val="bg2"/>
              </a:buClr>
              <a:buSzPct val="100000"/>
              <a:defRPr/>
            </a:pPr>
            <a:r>
              <a:rPr lang="en-US" altLang="en-US" dirty="0"/>
              <a:t>the Rapporteur</a:t>
            </a:r>
          </a:p>
          <a:p>
            <a:pPr marL="684875" lvl="3" indent="-228600">
              <a:buClr>
                <a:schemeClr val="bg2"/>
              </a:buClr>
              <a:buSzPct val="100000"/>
              <a:defRPr/>
            </a:pPr>
            <a:r>
              <a:rPr lang="en-US" altLang="en-US" dirty="0"/>
              <a:t>a multidisciplinary group of experts from relevant scientific committees and working parties</a:t>
            </a:r>
          </a:p>
          <a:p>
            <a:pPr marL="228600" lvl="1" indent="-228600">
              <a:buClr>
                <a:schemeClr val="bg2"/>
              </a:buClr>
              <a:buSzPct val="100000"/>
              <a:defRPr/>
            </a:pPr>
            <a:r>
              <a:rPr lang="en-US" altLang="en-US" dirty="0"/>
              <a:t>Assignment of a </a:t>
            </a:r>
            <a:r>
              <a:rPr lang="en-US" altLang="en-US" dirty="0">
                <a:solidFill>
                  <a:schemeClr val="tx2"/>
                </a:solidFill>
              </a:rPr>
              <a:t>dedicated contact point at EMA</a:t>
            </a:r>
          </a:p>
          <a:p>
            <a:pPr marL="228600" lvl="1" indent="-228600">
              <a:buClr>
                <a:schemeClr val="bg2"/>
              </a:buClr>
              <a:buSzPct val="100000"/>
              <a:defRPr/>
            </a:pPr>
            <a:r>
              <a:rPr lang="en-GB" dirty="0"/>
              <a:t>Confirm potential for </a:t>
            </a:r>
            <a:r>
              <a:rPr lang="en-GB" altLang="en-US" dirty="0">
                <a:solidFill>
                  <a:schemeClr val="tx2"/>
                </a:solidFill>
              </a:rPr>
              <a:t>accelerated assessment </a:t>
            </a:r>
            <a:r>
              <a:rPr lang="en-GB" altLang="en-US" dirty="0"/>
              <a:t>at time of MAA</a:t>
            </a:r>
            <a:endParaRPr lang="en-US" altLang="en-US" dirty="0"/>
          </a:p>
          <a:p>
            <a:pPr marL="228600" lvl="1" indent="-228600">
              <a:buClr>
                <a:schemeClr val="bg2"/>
              </a:buClr>
              <a:buSzPct val="100000"/>
              <a:defRPr/>
            </a:pPr>
            <a:r>
              <a:rPr lang="en-US" altLang="en-US" dirty="0">
                <a:solidFill>
                  <a:schemeClr val="tx2"/>
                </a:solidFill>
              </a:rPr>
              <a:t>Scientific advice </a:t>
            </a:r>
            <a:r>
              <a:rPr lang="en-US" altLang="en-US" dirty="0"/>
              <a:t>at key development milestones, involving additional </a:t>
            </a:r>
            <a:r>
              <a:rPr lang="en-US" altLang="en-US" dirty="0">
                <a:solidFill>
                  <a:schemeClr val="tx2"/>
                </a:solidFill>
              </a:rPr>
              <a:t>stakeholders</a:t>
            </a:r>
            <a:r>
              <a:rPr lang="en-US" altLang="en-US" dirty="0"/>
              <a:t> such as HTA bodies</a:t>
            </a:r>
          </a:p>
        </p:txBody>
      </p:sp>
      <p:pic>
        <p:nvPicPr>
          <p:cNvPr id="5122" name="Picture 2" descr="Afbeeldingsresultaat voor benefit">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626" b="16598"/>
          <a:stretch/>
        </p:blipFill>
        <p:spPr bwMode="auto">
          <a:xfrm>
            <a:off x="6141487" y="2526090"/>
            <a:ext cx="2729056" cy="11785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B363314-023E-D84B-AA7B-7E4189090E3D}" type="slidenum">
              <a:rPr lang="en-US" smtClean="0"/>
              <a:pPr/>
              <a:t>6</a:t>
            </a:fld>
            <a:endParaRPr lang="en-US" dirty="0"/>
          </a:p>
        </p:txBody>
      </p:sp>
    </p:spTree>
    <p:extLst>
      <p:ext uri="{BB962C8B-B14F-4D97-AF65-F5344CB8AC3E}">
        <p14:creationId xmlns:p14="http://schemas.microsoft.com/office/powerpoint/2010/main" val="158781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fbeeldingsresultaat voor afvink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878" y="2068893"/>
            <a:ext cx="2767039" cy="20354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nl-NL" dirty="0" err="1"/>
              <a:t>Eligibility</a:t>
            </a:r>
            <a:r>
              <a:rPr lang="nl-NL" dirty="0"/>
              <a:t> </a:t>
            </a:r>
            <a:r>
              <a:rPr lang="nl-NL" dirty="0" err="1"/>
              <a:t>request</a:t>
            </a:r>
            <a:r>
              <a:rPr lang="nl-NL" dirty="0"/>
              <a:t> </a:t>
            </a:r>
            <a:r>
              <a:rPr lang="nl-NL" dirty="0" err="1"/>
              <a:t>submission</a:t>
            </a:r>
            <a:r>
              <a:rPr lang="nl-NL" dirty="0"/>
              <a:t> </a:t>
            </a:r>
          </a:p>
        </p:txBody>
      </p:sp>
      <p:sp>
        <p:nvSpPr>
          <p:cNvPr id="8" name="Content Placeholder 2"/>
          <p:cNvSpPr txBox="1">
            <a:spLocks/>
          </p:cNvSpPr>
          <p:nvPr/>
        </p:nvSpPr>
        <p:spPr>
          <a:xfrm>
            <a:off x="498142" y="1633287"/>
            <a:ext cx="8229600" cy="4453200"/>
          </a:xfrm>
          <a:prstGeom prst="rect">
            <a:avLst/>
          </a:prstGeom>
        </p:spPr>
        <p:txBody>
          <a:bodyPr vert="horz" lIns="91440" tIns="45720" rIns="91440" bIns="45720" rtlCol="0">
            <a:normAutofit/>
          </a:bodyPr>
          <a:lstStyle>
            <a:lvl1pPr marL="288000" indent="-288000" algn="l" defTabSz="457200" rtl="0" eaLnBrk="1" latinLnBrk="0" hangingPunct="1">
              <a:spcBef>
                <a:spcPts val="400"/>
              </a:spcBef>
              <a:buClr>
                <a:srgbClr val="EE7300"/>
              </a:buClr>
              <a:buFont typeface="Arial" panose="020B0604020202020204" pitchFamily="34" charset="0"/>
              <a:buChar char="•"/>
              <a:defRPr sz="2000" b="0" i="0" kern="1200">
                <a:solidFill>
                  <a:schemeClr val="tx1"/>
                </a:solidFill>
                <a:latin typeface="Verdana"/>
                <a:ea typeface="+mn-ea"/>
                <a:cs typeface="+mn-cs"/>
              </a:defRPr>
            </a:lvl1pPr>
            <a:lvl2pPr marL="576000" indent="-288000" algn="l" defTabSz="457200" rtl="0" eaLnBrk="1" latinLnBrk="0" hangingPunct="1">
              <a:spcBef>
                <a:spcPct val="20000"/>
              </a:spcBef>
              <a:buClr>
                <a:schemeClr val="tx2"/>
              </a:buClr>
              <a:buFont typeface="Arial"/>
              <a:buChar char="–"/>
              <a:defRPr sz="2000" b="0" i="0" kern="1200">
                <a:solidFill>
                  <a:schemeClr val="tx1"/>
                </a:solidFill>
                <a:latin typeface="Verdana"/>
                <a:ea typeface="+mn-ea"/>
                <a:cs typeface="+mn-cs"/>
              </a:defRPr>
            </a:lvl2pPr>
            <a:lvl3pPr marL="864000" indent="-288000" algn="l" defTabSz="457200" rtl="0" eaLnBrk="1" latinLnBrk="0" hangingPunct="1">
              <a:spcBef>
                <a:spcPct val="20000"/>
              </a:spcBef>
              <a:buClr>
                <a:schemeClr val="tx2"/>
              </a:buClr>
              <a:buFont typeface="Lucida Grande"/>
              <a:buChar char="-"/>
              <a:defRPr sz="2000" b="0" i="0" kern="1200">
                <a:solidFill>
                  <a:schemeClr val="tx1"/>
                </a:solidFill>
                <a:latin typeface="Verdana"/>
                <a:ea typeface="+mn-ea"/>
                <a:cs typeface="+mn-cs"/>
              </a:defRPr>
            </a:lvl3pPr>
            <a:lvl4pPr marL="1152000" indent="-288000" algn="l" defTabSz="457200" rtl="0" eaLnBrk="1" latinLnBrk="0" hangingPunct="1">
              <a:spcBef>
                <a:spcPct val="20000"/>
              </a:spcBef>
              <a:buClr>
                <a:schemeClr val="tx2"/>
              </a:buClr>
              <a:buFont typeface="Arial"/>
              <a:buChar char="–"/>
              <a:defRPr sz="2000" b="0" i="0" kern="1200">
                <a:solidFill>
                  <a:schemeClr val="tx1"/>
                </a:solidFill>
                <a:latin typeface="Verdana"/>
                <a:ea typeface="+mn-ea"/>
                <a:cs typeface="+mn-cs"/>
              </a:defRPr>
            </a:lvl4pPr>
            <a:lvl5pPr marL="1440000" indent="-288000" algn="l" defTabSz="457200" rtl="0" eaLnBrk="1" latinLnBrk="0" hangingPunct="1">
              <a:spcBef>
                <a:spcPct val="20000"/>
              </a:spcBef>
              <a:buClr>
                <a:schemeClr val="tx2"/>
              </a:buClr>
              <a:buFont typeface="Lucida Grande"/>
              <a:buChar char="-"/>
              <a:defRPr sz="2000" b="0" i="0" kern="1200">
                <a:solidFill>
                  <a:schemeClr val="tx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SzPct val="100000"/>
              <a:buFont typeface="Arial" panose="020B0604020202020204" pitchFamily="34" charset="0"/>
              <a:buChar char="•"/>
              <a:defRPr/>
            </a:pPr>
            <a:r>
              <a:rPr lang="en-US" altLang="en-US" dirty="0">
                <a:solidFill>
                  <a:srgbClr val="595959"/>
                </a:solidFill>
              </a:rPr>
              <a:t>Submission package, templates available on EMA website:</a:t>
            </a:r>
          </a:p>
          <a:p>
            <a:pPr marL="516600" lvl="2" indent="-228600">
              <a:buClr>
                <a:schemeClr val="bg2"/>
              </a:buClr>
              <a:buSzPct val="100000"/>
              <a:defRPr/>
            </a:pPr>
            <a:r>
              <a:rPr lang="en-US" altLang="en-US" dirty="0">
                <a:solidFill>
                  <a:srgbClr val="595959"/>
                </a:solidFill>
              </a:rPr>
              <a:t>pre-submission request form</a:t>
            </a:r>
          </a:p>
          <a:p>
            <a:pPr marL="516600" lvl="2" indent="-228600">
              <a:buClr>
                <a:schemeClr val="bg2"/>
              </a:buClr>
              <a:buSzPct val="100000"/>
              <a:defRPr/>
            </a:pPr>
            <a:r>
              <a:rPr lang="en-US" altLang="en-US" dirty="0">
                <a:solidFill>
                  <a:srgbClr val="595959"/>
                </a:solidFill>
              </a:rPr>
              <a:t>applicant’s justification form (~30 pages)</a:t>
            </a:r>
          </a:p>
        </p:txBody>
      </p:sp>
      <p:graphicFrame>
        <p:nvGraphicFramePr>
          <p:cNvPr id="11" name="Table 10"/>
          <p:cNvGraphicFramePr>
            <a:graphicFrameLocks noGrp="1"/>
          </p:cNvGraphicFramePr>
          <p:nvPr>
            <p:extLst>
              <p:ext uri="{D42A27DB-BD31-4B8C-83A1-F6EECF244321}">
                <p14:modId xmlns:p14="http://schemas.microsoft.com/office/powerpoint/2010/main" val="211321958"/>
              </p:ext>
            </p:extLst>
          </p:nvPr>
        </p:nvGraphicFramePr>
        <p:xfrm>
          <a:off x="498142" y="4121615"/>
          <a:ext cx="8427494" cy="2145236"/>
        </p:xfrm>
        <a:graphic>
          <a:graphicData uri="http://schemas.openxmlformats.org/drawingml/2006/table">
            <a:tbl>
              <a:tblPr firstRow="1" firstCol="1" bandRow="1">
                <a:tableStyleId>{073A0DAA-6AF3-43AB-8588-CEC1D06C72B9}</a:tableStyleId>
              </a:tblPr>
              <a:tblGrid>
                <a:gridCol w="1272469">
                  <a:extLst>
                    <a:ext uri="{9D8B030D-6E8A-4147-A177-3AD203B41FA5}">
                      <a16:colId xmlns:a16="http://schemas.microsoft.com/office/drawing/2014/main" val="20000"/>
                    </a:ext>
                  </a:extLst>
                </a:gridCol>
                <a:gridCol w="1124875">
                  <a:extLst>
                    <a:ext uri="{9D8B030D-6E8A-4147-A177-3AD203B41FA5}">
                      <a16:colId xmlns:a16="http://schemas.microsoft.com/office/drawing/2014/main" val="20001"/>
                    </a:ext>
                  </a:extLst>
                </a:gridCol>
                <a:gridCol w="1823359">
                  <a:extLst>
                    <a:ext uri="{9D8B030D-6E8A-4147-A177-3AD203B41FA5}">
                      <a16:colId xmlns:a16="http://schemas.microsoft.com/office/drawing/2014/main" val="20002"/>
                    </a:ext>
                  </a:extLst>
                </a:gridCol>
                <a:gridCol w="1974759">
                  <a:extLst>
                    <a:ext uri="{9D8B030D-6E8A-4147-A177-3AD203B41FA5}">
                      <a16:colId xmlns:a16="http://schemas.microsoft.com/office/drawing/2014/main" val="20003"/>
                    </a:ext>
                  </a:extLst>
                </a:gridCol>
                <a:gridCol w="1029101">
                  <a:extLst>
                    <a:ext uri="{9D8B030D-6E8A-4147-A177-3AD203B41FA5}">
                      <a16:colId xmlns:a16="http://schemas.microsoft.com/office/drawing/2014/main" val="20004"/>
                    </a:ext>
                  </a:extLst>
                </a:gridCol>
                <a:gridCol w="1202931">
                  <a:extLst>
                    <a:ext uri="{9D8B030D-6E8A-4147-A177-3AD203B41FA5}">
                      <a16:colId xmlns:a16="http://schemas.microsoft.com/office/drawing/2014/main" val="20005"/>
                    </a:ext>
                  </a:extLst>
                </a:gridCol>
              </a:tblGrid>
              <a:tr h="778116">
                <a:tc>
                  <a:txBody>
                    <a:bodyPr/>
                    <a:lstStyle/>
                    <a:p>
                      <a:pPr>
                        <a:lnSpc>
                          <a:spcPct val="115000"/>
                        </a:lnSpc>
                        <a:spcAft>
                          <a:spcPts val="0"/>
                        </a:spcAft>
                      </a:pPr>
                      <a:r>
                        <a:rPr lang="nl-NL" sz="1800" dirty="0">
                          <a:effectLst/>
                          <a:latin typeface="+mn-lt"/>
                          <a:ea typeface="Calibri"/>
                          <a:cs typeface="Times New Roman"/>
                        </a:rPr>
                        <a:t>Deadline </a:t>
                      </a:r>
                      <a:r>
                        <a:rPr lang="nl-NL" sz="1800" dirty="0" err="1">
                          <a:effectLst/>
                          <a:latin typeface="+mn-lt"/>
                          <a:ea typeface="Calibri"/>
                          <a:cs typeface="Times New Roman"/>
                        </a:rPr>
                        <a:t>Submission</a:t>
                      </a:r>
                      <a:endParaRPr lang="nl-NL" sz="1800" dirty="0">
                        <a:effectLst/>
                        <a:latin typeface="+mn-lt"/>
                        <a:ea typeface="Calibri"/>
                        <a:cs typeface="Times New Roman"/>
                      </a:endParaRPr>
                    </a:p>
                  </a:txBody>
                  <a:tcPr marL="58128" marR="58128" marT="0" marB="0">
                    <a:solidFill>
                      <a:schemeClr val="tx2">
                        <a:lumMod val="60000"/>
                        <a:lumOff val="40000"/>
                      </a:schemeClr>
                    </a:solidFill>
                  </a:tcPr>
                </a:tc>
                <a:tc>
                  <a:txBody>
                    <a:bodyPr/>
                    <a:lstStyle/>
                    <a:p>
                      <a:pPr>
                        <a:lnSpc>
                          <a:spcPct val="115000"/>
                        </a:lnSpc>
                        <a:spcAft>
                          <a:spcPts val="0"/>
                        </a:spcAft>
                      </a:pPr>
                      <a:r>
                        <a:rPr lang="nl-NL" sz="1800" dirty="0">
                          <a:effectLst/>
                          <a:latin typeface="+mn-lt"/>
                          <a:ea typeface="Calibri"/>
                          <a:cs typeface="Times New Roman"/>
                        </a:rPr>
                        <a:t>Start of</a:t>
                      </a:r>
                      <a:r>
                        <a:rPr lang="nl-NL" sz="1800" baseline="0" dirty="0">
                          <a:effectLst/>
                          <a:latin typeface="+mn-lt"/>
                          <a:ea typeface="Calibri"/>
                          <a:cs typeface="Times New Roman"/>
                        </a:rPr>
                        <a:t> procedure (SAWP)</a:t>
                      </a:r>
                      <a:endParaRPr lang="nl-NL" sz="1800" dirty="0">
                        <a:effectLst/>
                        <a:latin typeface="+mn-lt"/>
                        <a:ea typeface="Calibri"/>
                        <a:cs typeface="Times New Roman"/>
                      </a:endParaRPr>
                    </a:p>
                  </a:txBody>
                  <a:tcPr marL="58128" marR="58128" marT="0" marB="0">
                    <a:solidFill>
                      <a:schemeClr val="tx2">
                        <a:lumMod val="60000"/>
                        <a:lumOff val="40000"/>
                      </a:schemeClr>
                    </a:solidFill>
                  </a:tcPr>
                </a:tc>
                <a:tc>
                  <a:txBody>
                    <a:bodyPr/>
                    <a:lstStyle/>
                    <a:p>
                      <a:pPr>
                        <a:lnSpc>
                          <a:spcPct val="115000"/>
                        </a:lnSpc>
                        <a:spcAft>
                          <a:spcPts val="0"/>
                        </a:spcAft>
                      </a:pPr>
                      <a:r>
                        <a:rPr lang="nl-NL" sz="1800" dirty="0">
                          <a:effectLst/>
                          <a:latin typeface="+mn-lt"/>
                          <a:ea typeface="Calibri"/>
                          <a:cs typeface="Times New Roman"/>
                        </a:rPr>
                        <a:t>SAWP</a:t>
                      </a:r>
                      <a:r>
                        <a:rPr lang="nl-NL" sz="1800" baseline="0" dirty="0">
                          <a:effectLst/>
                          <a:latin typeface="+mn-lt"/>
                          <a:ea typeface="Calibri"/>
                          <a:cs typeface="Times New Roman"/>
                        </a:rPr>
                        <a:t> </a:t>
                      </a:r>
                      <a:r>
                        <a:rPr lang="nl-NL" sz="1800" baseline="0" dirty="0" err="1">
                          <a:effectLst/>
                          <a:latin typeface="+mn-lt"/>
                          <a:ea typeface="Calibri"/>
                          <a:cs typeface="Times New Roman"/>
                        </a:rPr>
                        <a:t>recommendation</a:t>
                      </a:r>
                      <a:r>
                        <a:rPr lang="nl-NL" sz="1800" baseline="0" dirty="0">
                          <a:effectLst/>
                          <a:latin typeface="+mn-lt"/>
                          <a:ea typeface="Calibri"/>
                          <a:cs typeface="Times New Roman"/>
                        </a:rPr>
                        <a:t> </a:t>
                      </a:r>
                      <a:endParaRPr lang="nl-NL" sz="1800" dirty="0">
                        <a:effectLst/>
                        <a:latin typeface="+mn-lt"/>
                        <a:ea typeface="Calibri"/>
                        <a:cs typeface="Times New Roman"/>
                      </a:endParaRPr>
                    </a:p>
                  </a:txBody>
                  <a:tcPr marL="58128" marR="58128" marT="0" marB="0">
                    <a:solidFill>
                      <a:schemeClr val="tx2">
                        <a:lumMod val="60000"/>
                        <a:lumOff val="40000"/>
                      </a:schemeClr>
                    </a:solidFill>
                  </a:tcPr>
                </a:tc>
                <a:tc>
                  <a:txBody>
                    <a:bodyPr/>
                    <a:lstStyle/>
                    <a:p>
                      <a:pPr>
                        <a:lnSpc>
                          <a:spcPct val="115000"/>
                        </a:lnSpc>
                        <a:spcAft>
                          <a:spcPts val="0"/>
                        </a:spcAft>
                      </a:pPr>
                      <a:r>
                        <a:rPr lang="nl-NL" sz="1800" dirty="0">
                          <a:effectLst/>
                          <a:latin typeface="+mn-lt"/>
                          <a:ea typeface="Calibri"/>
                          <a:cs typeface="Times New Roman"/>
                        </a:rPr>
                        <a:t>CAT </a:t>
                      </a:r>
                      <a:r>
                        <a:rPr lang="nl-NL" sz="1800" dirty="0" err="1">
                          <a:effectLst/>
                          <a:latin typeface="+mn-lt"/>
                          <a:ea typeface="Calibri"/>
                          <a:cs typeface="Times New Roman"/>
                        </a:rPr>
                        <a:t>recommendation</a:t>
                      </a:r>
                      <a:r>
                        <a:rPr lang="nl-NL" sz="1800" dirty="0">
                          <a:effectLst/>
                          <a:latin typeface="+mn-lt"/>
                          <a:ea typeface="Calibri"/>
                          <a:cs typeface="Times New Roman"/>
                        </a:rPr>
                        <a:t> *</a:t>
                      </a:r>
                    </a:p>
                  </a:txBody>
                  <a:tcPr marL="58128" marR="58128" marT="0" marB="0">
                    <a:solidFill>
                      <a:schemeClr val="tx2">
                        <a:lumMod val="60000"/>
                        <a:lumOff val="40000"/>
                      </a:schemeClr>
                    </a:solidFill>
                  </a:tcPr>
                </a:tc>
                <a:tc>
                  <a:txBody>
                    <a:bodyPr/>
                    <a:lstStyle/>
                    <a:p>
                      <a:pPr>
                        <a:lnSpc>
                          <a:spcPct val="115000"/>
                        </a:lnSpc>
                        <a:spcAft>
                          <a:spcPts val="0"/>
                        </a:spcAft>
                      </a:pPr>
                      <a:r>
                        <a:rPr lang="nl-NL" sz="1800" dirty="0">
                          <a:effectLst/>
                          <a:latin typeface="+mn-lt"/>
                          <a:ea typeface="Calibri"/>
                          <a:cs typeface="Times New Roman"/>
                        </a:rPr>
                        <a:t>CHMP adoption</a:t>
                      </a:r>
                    </a:p>
                  </a:txBody>
                  <a:tcPr marL="58128" marR="58128" marT="0" marB="0">
                    <a:solidFill>
                      <a:schemeClr val="tx2">
                        <a:lumMod val="60000"/>
                        <a:lumOff val="40000"/>
                      </a:schemeClr>
                    </a:solidFill>
                  </a:tcPr>
                </a:tc>
                <a:tc>
                  <a:txBody>
                    <a:bodyPr/>
                    <a:lstStyle/>
                    <a:p>
                      <a:pPr>
                        <a:lnSpc>
                          <a:spcPct val="115000"/>
                        </a:lnSpc>
                        <a:spcAft>
                          <a:spcPts val="0"/>
                        </a:spcAft>
                      </a:pPr>
                      <a:r>
                        <a:rPr lang="nl-NL" sz="1800" dirty="0">
                          <a:effectLst/>
                          <a:latin typeface="+mn-lt"/>
                          <a:ea typeface="Calibri"/>
                          <a:cs typeface="Times New Roman"/>
                        </a:rPr>
                        <a:t>Rapporteur </a:t>
                      </a:r>
                      <a:r>
                        <a:rPr lang="nl-NL" sz="1800" dirty="0" err="1">
                          <a:effectLst/>
                          <a:latin typeface="+mn-lt"/>
                          <a:ea typeface="Calibri"/>
                          <a:cs typeface="Times New Roman"/>
                        </a:rPr>
                        <a:t>assignment</a:t>
                      </a:r>
                      <a:endParaRPr lang="nl-NL" sz="1800" dirty="0">
                        <a:effectLst/>
                        <a:latin typeface="+mn-lt"/>
                        <a:ea typeface="Calibri"/>
                        <a:cs typeface="Times New Roman"/>
                      </a:endParaRPr>
                    </a:p>
                  </a:txBody>
                  <a:tcPr marL="58128" marR="58128" marT="0" marB="0">
                    <a:solidFill>
                      <a:schemeClr val="tx2">
                        <a:lumMod val="60000"/>
                        <a:lumOff val="40000"/>
                      </a:schemeClr>
                    </a:solidFill>
                  </a:tcPr>
                </a:tc>
                <a:extLst>
                  <a:ext uri="{0D108BD9-81ED-4DB2-BD59-A6C34878D82A}">
                    <a16:rowId xmlns:a16="http://schemas.microsoft.com/office/drawing/2014/main" val="10000"/>
                  </a:ext>
                </a:extLst>
              </a:tr>
              <a:tr h="567896">
                <a:tc>
                  <a:txBody>
                    <a:bodyPr/>
                    <a:lstStyle/>
                    <a:p>
                      <a:pPr>
                        <a:lnSpc>
                          <a:spcPct val="115000"/>
                        </a:lnSpc>
                        <a:spcAft>
                          <a:spcPts val="0"/>
                        </a:spcAft>
                      </a:pPr>
                      <a:r>
                        <a:rPr lang="nl-NL" sz="1800" b="1" dirty="0">
                          <a:solidFill>
                            <a:srgbClr val="595959"/>
                          </a:solidFill>
                          <a:effectLst/>
                          <a:latin typeface="+mn-lt"/>
                          <a:ea typeface="Calibri"/>
                          <a:cs typeface="Times New Roman"/>
                        </a:rPr>
                        <a:t>Day</a:t>
                      </a:r>
                      <a:r>
                        <a:rPr lang="nl-NL" sz="1800" b="1" baseline="0" dirty="0">
                          <a:solidFill>
                            <a:srgbClr val="595959"/>
                          </a:solidFill>
                          <a:effectLst/>
                          <a:latin typeface="+mn-lt"/>
                          <a:ea typeface="Calibri"/>
                          <a:cs typeface="Times New Roman"/>
                        </a:rPr>
                        <a:t> 0 </a:t>
                      </a:r>
                      <a:endParaRPr lang="nl-NL" sz="1800" b="1" dirty="0">
                        <a:solidFill>
                          <a:srgbClr val="595959"/>
                        </a:solidFill>
                        <a:effectLst/>
                        <a:latin typeface="+mn-lt"/>
                        <a:ea typeface="Calibri"/>
                        <a:cs typeface="Times New Roman"/>
                      </a:endParaRPr>
                    </a:p>
                  </a:txBody>
                  <a:tcPr marL="58128" marR="58128" marT="0" marB="0">
                    <a:solidFill>
                      <a:schemeClr val="tx2">
                        <a:lumMod val="20000"/>
                        <a:lumOff val="80000"/>
                      </a:schemeClr>
                    </a:solidFill>
                  </a:tcPr>
                </a:tc>
                <a:tc>
                  <a:txBody>
                    <a:bodyPr/>
                    <a:lstStyle/>
                    <a:p>
                      <a:pPr marL="0" indent="0">
                        <a:lnSpc>
                          <a:spcPct val="115000"/>
                        </a:lnSpc>
                        <a:spcAft>
                          <a:spcPts val="0"/>
                        </a:spcAft>
                        <a:buFont typeface="Arial" panose="020B0604020202020204" pitchFamily="34" charset="0"/>
                        <a:buNone/>
                      </a:pPr>
                      <a:r>
                        <a:rPr lang="nl-NL" sz="1800" dirty="0">
                          <a:solidFill>
                            <a:srgbClr val="595959"/>
                          </a:solidFill>
                          <a:effectLst/>
                          <a:latin typeface="+mn-lt"/>
                          <a:ea typeface="Calibri"/>
                          <a:cs typeface="Times New Roman"/>
                        </a:rPr>
                        <a:t>~Day +5 </a:t>
                      </a:r>
                    </a:p>
                  </a:txBody>
                  <a:tcPr marL="58128" marR="58128" marT="0" marB="0">
                    <a:solidFill>
                      <a:schemeClr val="tx2">
                        <a:lumMod val="20000"/>
                        <a:lumOff val="80000"/>
                      </a:schemeClr>
                    </a:solidFill>
                  </a:tcPr>
                </a:tc>
                <a:tc>
                  <a:txBody>
                    <a:bodyPr/>
                    <a:lstStyle/>
                    <a:p>
                      <a:pPr marL="0" indent="0">
                        <a:lnSpc>
                          <a:spcPct val="115000"/>
                        </a:lnSpc>
                        <a:spcAft>
                          <a:spcPts val="0"/>
                        </a:spcAft>
                        <a:buFont typeface="Arial" panose="020B0604020202020204" pitchFamily="34" charset="0"/>
                        <a:buNone/>
                      </a:pPr>
                      <a:r>
                        <a:rPr lang="nl-NL" sz="1800" dirty="0">
                          <a:solidFill>
                            <a:srgbClr val="595959"/>
                          </a:solidFill>
                          <a:effectLst/>
                          <a:latin typeface="+mn-lt"/>
                          <a:ea typeface="Calibri"/>
                          <a:cs typeface="Times New Roman"/>
                        </a:rPr>
                        <a:t>~Day +35</a:t>
                      </a:r>
                    </a:p>
                  </a:txBody>
                  <a:tcPr marL="58128" marR="58128" marT="0" marB="0">
                    <a:solidFill>
                      <a:schemeClr val="tx2">
                        <a:lumMod val="20000"/>
                        <a:lumOff val="80000"/>
                      </a:schemeClr>
                    </a:solidFill>
                  </a:tcPr>
                </a:tc>
                <a:tc>
                  <a:txBody>
                    <a:bodyPr/>
                    <a:lstStyle/>
                    <a:p>
                      <a:pPr marL="0" indent="0">
                        <a:lnSpc>
                          <a:spcPct val="115000"/>
                        </a:lnSpc>
                        <a:spcAft>
                          <a:spcPts val="0"/>
                        </a:spcAft>
                        <a:buFont typeface="Arial" panose="020B0604020202020204" pitchFamily="34" charset="0"/>
                        <a:buNone/>
                      </a:pPr>
                      <a:r>
                        <a:rPr lang="nl-NL" sz="1800" dirty="0">
                          <a:solidFill>
                            <a:srgbClr val="595959"/>
                          </a:solidFill>
                          <a:effectLst/>
                          <a:latin typeface="+mn-lt"/>
                          <a:ea typeface="Calibri"/>
                          <a:cs typeface="Times New Roman"/>
                        </a:rPr>
                        <a:t>~Day +42 </a:t>
                      </a:r>
                    </a:p>
                  </a:txBody>
                  <a:tcPr marL="58128" marR="58128" marT="0" marB="0">
                    <a:solidFill>
                      <a:schemeClr val="tx2">
                        <a:lumMod val="20000"/>
                        <a:lumOff val="80000"/>
                      </a:schemeClr>
                    </a:solidFill>
                  </a:tcPr>
                </a:tc>
                <a:tc>
                  <a:txBody>
                    <a:bodyPr/>
                    <a:lstStyle/>
                    <a:p>
                      <a:pPr marL="0" indent="0">
                        <a:lnSpc>
                          <a:spcPct val="115000"/>
                        </a:lnSpc>
                        <a:spcAft>
                          <a:spcPts val="0"/>
                        </a:spcAft>
                        <a:buFont typeface="Arial" panose="020B0604020202020204" pitchFamily="34" charset="0"/>
                        <a:buNone/>
                      </a:pPr>
                      <a:r>
                        <a:rPr lang="nl-NL" sz="1800" dirty="0">
                          <a:solidFill>
                            <a:srgbClr val="595959"/>
                          </a:solidFill>
                          <a:effectLst/>
                          <a:latin typeface="+mn-lt"/>
                          <a:ea typeface="Calibri"/>
                          <a:cs typeface="Times New Roman"/>
                        </a:rPr>
                        <a:t>~Day +50</a:t>
                      </a:r>
                    </a:p>
                  </a:txBody>
                  <a:tcPr marL="58128" marR="58128" marT="0" marB="0">
                    <a:solidFill>
                      <a:schemeClr val="tx2">
                        <a:lumMod val="20000"/>
                        <a:lumOff val="80000"/>
                      </a:schemeClr>
                    </a:solidFill>
                  </a:tcPr>
                </a:tc>
                <a:tc>
                  <a:txBody>
                    <a:bodyPr/>
                    <a:lstStyle/>
                    <a:p>
                      <a:pPr marL="0" marR="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nl-NL" sz="1800" dirty="0">
                          <a:solidFill>
                            <a:srgbClr val="595959"/>
                          </a:solidFill>
                          <a:effectLst/>
                          <a:latin typeface="+mn-lt"/>
                          <a:ea typeface="Calibri"/>
                          <a:cs typeface="Times New Roman"/>
                        </a:rPr>
                        <a:t>~Day +80</a:t>
                      </a:r>
                    </a:p>
                    <a:p>
                      <a:pPr marL="0" indent="0">
                        <a:lnSpc>
                          <a:spcPct val="115000"/>
                        </a:lnSpc>
                        <a:spcAft>
                          <a:spcPts val="0"/>
                        </a:spcAft>
                        <a:buFont typeface="Arial" panose="020B0604020202020204" pitchFamily="34" charset="0"/>
                        <a:buNone/>
                      </a:pPr>
                      <a:endParaRPr lang="nl-NL" sz="1800" dirty="0">
                        <a:solidFill>
                          <a:srgbClr val="595959"/>
                        </a:solidFill>
                        <a:effectLst/>
                        <a:latin typeface="+mn-lt"/>
                        <a:ea typeface="Calibri"/>
                        <a:cs typeface="Times New Roman"/>
                      </a:endParaRPr>
                    </a:p>
                  </a:txBody>
                  <a:tcPr marL="58128" marR="58128" marT="0" marB="0">
                    <a:solidFill>
                      <a:schemeClr val="tx2">
                        <a:lumMod val="20000"/>
                        <a:lumOff val="80000"/>
                      </a:schemeClr>
                    </a:solidFill>
                  </a:tcPr>
                </a:tc>
                <a:extLst>
                  <a:ext uri="{0D108BD9-81ED-4DB2-BD59-A6C34878D82A}">
                    <a16:rowId xmlns:a16="http://schemas.microsoft.com/office/drawing/2014/main" val="10001"/>
                  </a:ext>
                </a:extLst>
              </a:tr>
              <a:tr h="567896">
                <a:tc gridSpan="6">
                  <a:txBody>
                    <a:bodyPr/>
                    <a:lstStyle/>
                    <a:p>
                      <a:r>
                        <a:rPr lang="en-US" b="0" dirty="0">
                          <a:solidFill>
                            <a:schemeClr val="bg1">
                              <a:lumMod val="50000"/>
                            </a:schemeClr>
                          </a:solidFill>
                        </a:rPr>
                        <a:t> </a:t>
                      </a:r>
                      <a:r>
                        <a:rPr lang="en-US" b="0" i="1" dirty="0">
                          <a:solidFill>
                            <a:schemeClr val="bg1">
                              <a:lumMod val="50000"/>
                            </a:schemeClr>
                          </a:solidFill>
                        </a:rPr>
                        <a:t>* In case of advanced therapy medicinal products </a:t>
                      </a:r>
                      <a:endParaRPr lang="nl-NL" b="0" dirty="0">
                        <a:solidFill>
                          <a:schemeClr val="bg1">
                            <a:lumMod val="50000"/>
                          </a:schemeClr>
                        </a:solidFill>
                      </a:endParaRPr>
                    </a:p>
                  </a:txBody>
                  <a:tcPr marL="58128" marR="58128" marT="0" marB="0">
                    <a:solidFill>
                      <a:schemeClr val="bg1"/>
                    </a:solidFill>
                  </a:tcPr>
                </a:tc>
                <a:tc hMerge="1">
                  <a:txBody>
                    <a:bodyPr/>
                    <a:lstStyle/>
                    <a:p>
                      <a:pPr marL="0" indent="0">
                        <a:lnSpc>
                          <a:spcPct val="115000"/>
                        </a:lnSpc>
                        <a:spcAft>
                          <a:spcPts val="0"/>
                        </a:spcAft>
                        <a:buFont typeface="Arial" panose="020B0604020202020204" pitchFamily="34" charset="0"/>
                        <a:buNone/>
                      </a:pPr>
                      <a:endParaRPr lang="nl-NL" sz="1800" dirty="0">
                        <a:solidFill>
                          <a:srgbClr val="595959"/>
                        </a:solidFill>
                        <a:effectLst/>
                        <a:latin typeface="+mn-lt"/>
                        <a:ea typeface="Calibri"/>
                        <a:cs typeface="Times New Roman"/>
                      </a:endParaRPr>
                    </a:p>
                  </a:txBody>
                  <a:tcPr marL="58128" marR="58128" marT="0" marB="0">
                    <a:solidFill>
                      <a:schemeClr val="tx2">
                        <a:lumMod val="20000"/>
                        <a:lumOff val="80000"/>
                      </a:schemeClr>
                    </a:solidFill>
                  </a:tcPr>
                </a:tc>
                <a:tc hMerge="1">
                  <a:txBody>
                    <a:bodyPr/>
                    <a:lstStyle/>
                    <a:p>
                      <a:pPr marL="0" indent="0">
                        <a:lnSpc>
                          <a:spcPct val="115000"/>
                        </a:lnSpc>
                        <a:spcAft>
                          <a:spcPts val="0"/>
                        </a:spcAft>
                        <a:buFont typeface="Arial" panose="020B0604020202020204" pitchFamily="34" charset="0"/>
                        <a:buNone/>
                      </a:pPr>
                      <a:endParaRPr lang="nl-NL" sz="1800" dirty="0">
                        <a:solidFill>
                          <a:srgbClr val="595959"/>
                        </a:solidFill>
                        <a:effectLst/>
                        <a:latin typeface="+mn-lt"/>
                        <a:ea typeface="Calibri"/>
                        <a:cs typeface="Times New Roman"/>
                      </a:endParaRPr>
                    </a:p>
                  </a:txBody>
                  <a:tcPr marL="58128" marR="58128" marT="0" marB="0">
                    <a:solidFill>
                      <a:schemeClr val="tx2">
                        <a:lumMod val="20000"/>
                        <a:lumOff val="80000"/>
                      </a:schemeClr>
                    </a:solidFill>
                  </a:tcPr>
                </a:tc>
                <a:tc hMerge="1">
                  <a:txBody>
                    <a:bodyPr/>
                    <a:lstStyle/>
                    <a:p>
                      <a:pPr marL="0" indent="0">
                        <a:lnSpc>
                          <a:spcPct val="115000"/>
                        </a:lnSpc>
                        <a:spcAft>
                          <a:spcPts val="0"/>
                        </a:spcAft>
                        <a:buFont typeface="Arial" panose="020B0604020202020204" pitchFamily="34" charset="0"/>
                        <a:buNone/>
                      </a:pPr>
                      <a:endParaRPr lang="nl-NL" sz="1800" dirty="0">
                        <a:solidFill>
                          <a:srgbClr val="595959"/>
                        </a:solidFill>
                        <a:effectLst/>
                        <a:latin typeface="+mn-lt"/>
                        <a:ea typeface="Calibri"/>
                        <a:cs typeface="Times New Roman"/>
                      </a:endParaRPr>
                    </a:p>
                  </a:txBody>
                  <a:tcPr marL="58128" marR="58128" marT="0" marB="0">
                    <a:solidFill>
                      <a:schemeClr val="tx2">
                        <a:lumMod val="20000"/>
                        <a:lumOff val="80000"/>
                      </a:schemeClr>
                    </a:solidFill>
                  </a:tcPr>
                </a:tc>
                <a:tc hMerge="1">
                  <a:txBody>
                    <a:bodyPr/>
                    <a:lstStyle/>
                    <a:p>
                      <a:pPr marL="0" indent="0">
                        <a:lnSpc>
                          <a:spcPct val="115000"/>
                        </a:lnSpc>
                        <a:spcAft>
                          <a:spcPts val="0"/>
                        </a:spcAft>
                        <a:buFont typeface="Arial" panose="020B0604020202020204" pitchFamily="34" charset="0"/>
                        <a:buNone/>
                      </a:pPr>
                      <a:endParaRPr lang="nl-NL" sz="1800" dirty="0">
                        <a:solidFill>
                          <a:srgbClr val="595959"/>
                        </a:solidFill>
                        <a:effectLst/>
                        <a:latin typeface="+mn-lt"/>
                        <a:ea typeface="Calibri"/>
                        <a:cs typeface="Times New Roman"/>
                      </a:endParaRPr>
                    </a:p>
                  </a:txBody>
                  <a:tcPr marL="58128" marR="58128" marT="0" marB="0">
                    <a:solidFill>
                      <a:schemeClr val="tx2">
                        <a:lumMod val="20000"/>
                        <a:lumOff val="80000"/>
                      </a:schemeClr>
                    </a:solidFill>
                  </a:tcPr>
                </a:tc>
                <a:tc hMerge="1">
                  <a:txBody>
                    <a:bodyPr/>
                    <a:lstStyle/>
                    <a:p>
                      <a:pPr marL="0" indent="0">
                        <a:lnSpc>
                          <a:spcPct val="115000"/>
                        </a:lnSpc>
                        <a:spcAft>
                          <a:spcPts val="0"/>
                        </a:spcAft>
                        <a:buFont typeface="Arial" panose="020B0604020202020204" pitchFamily="34" charset="0"/>
                        <a:buNone/>
                      </a:pPr>
                      <a:endParaRPr lang="nl-NL" sz="1800" dirty="0">
                        <a:solidFill>
                          <a:srgbClr val="595959"/>
                        </a:solidFill>
                        <a:effectLst/>
                        <a:latin typeface="+mn-lt"/>
                        <a:ea typeface="Calibri"/>
                        <a:cs typeface="Times New Roman"/>
                      </a:endParaRPr>
                    </a:p>
                  </a:txBody>
                  <a:tcPr marL="58128" marR="58128" marT="0" marB="0">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8B363314-023E-D84B-AA7B-7E4189090E3D}" type="slidenum">
              <a:rPr lang="en-US" smtClean="0"/>
              <a:pPr/>
              <a:t>7</a:t>
            </a:fld>
            <a:endParaRPr lang="en-US" dirty="0"/>
          </a:p>
        </p:txBody>
      </p:sp>
    </p:spTree>
    <p:extLst>
      <p:ext uri="{BB962C8B-B14F-4D97-AF65-F5344CB8AC3E}">
        <p14:creationId xmlns:p14="http://schemas.microsoft.com/office/powerpoint/2010/main" val="124333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l-NL" dirty="0"/>
              <a:t>PRIME </a:t>
            </a:r>
            <a:r>
              <a:rPr lang="nl-NL" dirty="0" err="1"/>
              <a:t>eligibility</a:t>
            </a:r>
            <a:r>
              <a:rPr lang="nl-NL" dirty="0"/>
              <a:t> </a:t>
            </a:r>
            <a:r>
              <a:rPr lang="nl-NL" dirty="0" err="1"/>
              <a:t>outcome</a:t>
            </a:r>
            <a:r>
              <a:rPr lang="nl-NL" dirty="0"/>
              <a:t> </a:t>
            </a:r>
            <a:r>
              <a:rPr lang="nl-NL" dirty="0" err="1"/>
              <a:t>published</a:t>
            </a:r>
            <a:r>
              <a:rPr lang="nl-NL" dirty="0"/>
              <a:t> </a:t>
            </a:r>
            <a:r>
              <a:rPr lang="nl-NL" dirty="0" err="1"/>
              <a:t>following</a:t>
            </a:r>
            <a:r>
              <a:rPr lang="nl-NL" dirty="0"/>
              <a:t> CHMP meeting </a:t>
            </a:r>
          </a:p>
        </p:txBody>
      </p:sp>
      <p:graphicFrame>
        <p:nvGraphicFramePr>
          <p:cNvPr id="5" name="Table 4"/>
          <p:cNvGraphicFramePr>
            <a:graphicFrameLocks noGrp="1"/>
          </p:cNvGraphicFramePr>
          <p:nvPr>
            <p:extLst>
              <p:ext uri="{D42A27DB-BD31-4B8C-83A1-F6EECF244321}">
                <p14:modId xmlns:p14="http://schemas.microsoft.com/office/powerpoint/2010/main" val="1438898354"/>
              </p:ext>
            </p:extLst>
          </p:nvPr>
        </p:nvGraphicFramePr>
        <p:xfrm>
          <a:off x="1719614" y="1590622"/>
          <a:ext cx="7301555" cy="5061204"/>
        </p:xfrm>
        <a:graphic>
          <a:graphicData uri="http://schemas.openxmlformats.org/drawingml/2006/table">
            <a:tbl>
              <a:tblPr firstRow="1" firstCol="1" bandRow="1">
                <a:tableStyleId>{073A0DAA-6AF3-43AB-8588-CEC1D06C72B9}</a:tableStyleId>
              </a:tblPr>
              <a:tblGrid>
                <a:gridCol w="1196067">
                  <a:extLst>
                    <a:ext uri="{9D8B030D-6E8A-4147-A177-3AD203B41FA5}">
                      <a16:colId xmlns:a16="http://schemas.microsoft.com/office/drawing/2014/main" val="20000"/>
                    </a:ext>
                  </a:extLst>
                </a:gridCol>
                <a:gridCol w="1349049">
                  <a:extLst>
                    <a:ext uri="{9D8B030D-6E8A-4147-A177-3AD203B41FA5}">
                      <a16:colId xmlns:a16="http://schemas.microsoft.com/office/drawing/2014/main" val="20001"/>
                    </a:ext>
                  </a:extLst>
                </a:gridCol>
                <a:gridCol w="1307327">
                  <a:extLst>
                    <a:ext uri="{9D8B030D-6E8A-4147-A177-3AD203B41FA5}">
                      <a16:colId xmlns:a16="http://schemas.microsoft.com/office/drawing/2014/main" val="20002"/>
                    </a:ext>
                  </a:extLst>
                </a:gridCol>
                <a:gridCol w="1432495">
                  <a:extLst>
                    <a:ext uri="{9D8B030D-6E8A-4147-A177-3AD203B41FA5}">
                      <a16:colId xmlns:a16="http://schemas.microsoft.com/office/drawing/2014/main" val="20003"/>
                    </a:ext>
                  </a:extLst>
                </a:gridCol>
                <a:gridCol w="2016617">
                  <a:extLst>
                    <a:ext uri="{9D8B030D-6E8A-4147-A177-3AD203B41FA5}">
                      <a16:colId xmlns:a16="http://schemas.microsoft.com/office/drawing/2014/main" val="20004"/>
                    </a:ext>
                  </a:extLst>
                </a:gridCol>
              </a:tblGrid>
              <a:tr h="163404">
                <a:tc>
                  <a:txBody>
                    <a:bodyPr/>
                    <a:lstStyle/>
                    <a:p>
                      <a:pPr>
                        <a:lnSpc>
                          <a:spcPct val="115000"/>
                        </a:lnSpc>
                        <a:spcAft>
                          <a:spcPts val="0"/>
                        </a:spcAft>
                      </a:pPr>
                      <a:r>
                        <a:rPr lang="nl-NL" sz="1800" dirty="0" err="1">
                          <a:effectLst/>
                          <a:latin typeface="+mn-lt"/>
                          <a:ea typeface="Calibri"/>
                          <a:cs typeface="Times New Roman"/>
                        </a:rPr>
                        <a:t>Substance</a:t>
                      </a:r>
                      <a:r>
                        <a:rPr lang="nl-NL" sz="1800" dirty="0">
                          <a:effectLst/>
                          <a:latin typeface="+mn-lt"/>
                          <a:ea typeface="Calibri"/>
                          <a:cs typeface="Times New Roman"/>
                        </a:rPr>
                        <a:t> Type</a:t>
                      </a:r>
                    </a:p>
                  </a:txBody>
                  <a:tcPr marL="58128" marR="58128" marT="0" marB="0">
                    <a:solidFill>
                      <a:schemeClr val="tx2">
                        <a:lumMod val="60000"/>
                        <a:lumOff val="40000"/>
                      </a:schemeClr>
                    </a:solidFill>
                  </a:tcPr>
                </a:tc>
                <a:tc>
                  <a:txBody>
                    <a:bodyPr/>
                    <a:lstStyle/>
                    <a:p>
                      <a:pPr>
                        <a:lnSpc>
                          <a:spcPct val="115000"/>
                        </a:lnSpc>
                        <a:spcAft>
                          <a:spcPts val="0"/>
                        </a:spcAft>
                      </a:pPr>
                      <a:r>
                        <a:rPr lang="nl-NL" sz="1800" dirty="0" err="1">
                          <a:effectLst/>
                          <a:latin typeface="+mn-lt"/>
                          <a:ea typeface="Calibri"/>
                          <a:cs typeface="Times New Roman"/>
                        </a:rPr>
                        <a:t>Therapeutic</a:t>
                      </a:r>
                      <a:r>
                        <a:rPr lang="nl-NL" sz="1800" dirty="0">
                          <a:effectLst/>
                          <a:latin typeface="+mn-lt"/>
                          <a:ea typeface="Calibri"/>
                          <a:cs typeface="Times New Roman"/>
                        </a:rPr>
                        <a:t> Area</a:t>
                      </a:r>
                    </a:p>
                  </a:txBody>
                  <a:tcPr marL="58128" marR="58128" marT="0" marB="0">
                    <a:solidFill>
                      <a:schemeClr val="tx2">
                        <a:lumMod val="60000"/>
                        <a:lumOff val="40000"/>
                      </a:schemeClr>
                    </a:solidFill>
                  </a:tcPr>
                </a:tc>
                <a:tc>
                  <a:txBody>
                    <a:bodyPr/>
                    <a:lstStyle/>
                    <a:p>
                      <a:pPr>
                        <a:lnSpc>
                          <a:spcPct val="115000"/>
                        </a:lnSpc>
                        <a:spcAft>
                          <a:spcPts val="0"/>
                        </a:spcAft>
                      </a:pPr>
                      <a:r>
                        <a:rPr lang="nl-NL" sz="1800" dirty="0" err="1">
                          <a:effectLst/>
                          <a:latin typeface="+mn-lt"/>
                          <a:ea typeface="Calibri"/>
                          <a:cs typeface="Times New Roman"/>
                        </a:rPr>
                        <a:t>Therapeutic</a:t>
                      </a:r>
                      <a:r>
                        <a:rPr lang="nl-NL" sz="1800" dirty="0">
                          <a:effectLst/>
                          <a:latin typeface="+mn-lt"/>
                          <a:ea typeface="Calibri"/>
                          <a:cs typeface="Times New Roman"/>
                        </a:rPr>
                        <a:t> </a:t>
                      </a:r>
                      <a:r>
                        <a:rPr lang="nl-NL" sz="1800" dirty="0" err="1">
                          <a:effectLst/>
                          <a:latin typeface="+mn-lt"/>
                          <a:ea typeface="Calibri"/>
                          <a:cs typeface="Times New Roman"/>
                        </a:rPr>
                        <a:t>indication</a:t>
                      </a:r>
                      <a:endParaRPr lang="nl-NL" sz="1800" dirty="0">
                        <a:effectLst/>
                        <a:latin typeface="+mn-lt"/>
                        <a:ea typeface="Calibri"/>
                        <a:cs typeface="Times New Roman"/>
                      </a:endParaRPr>
                    </a:p>
                  </a:txBody>
                  <a:tcPr marL="58128" marR="58128" marT="0" marB="0">
                    <a:solidFill>
                      <a:schemeClr val="tx2">
                        <a:lumMod val="60000"/>
                        <a:lumOff val="40000"/>
                      </a:schemeClr>
                    </a:solidFill>
                  </a:tcPr>
                </a:tc>
                <a:tc>
                  <a:txBody>
                    <a:bodyPr/>
                    <a:lstStyle/>
                    <a:p>
                      <a:pPr>
                        <a:lnSpc>
                          <a:spcPct val="115000"/>
                        </a:lnSpc>
                        <a:spcAft>
                          <a:spcPts val="0"/>
                        </a:spcAft>
                      </a:pPr>
                      <a:r>
                        <a:rPr lang="nl-NL" sz="1800" dirty="0">
                          <a:effectLst/>
                          <a:latin typeface="+mn-lt"/>
                          <a:ea typeface="Calibri"/>
                          <a:cs typeface="Times New Roman"/>
                        </a:rPr>
                        <a:t>Type</a:t>
                      </a:r>
                      <a:r>
                        <a:rPr lang="nl-NL" sz="1800" baseline="0" dirty="0">
                          <a:effectLst/>
                          <a:latin typeface="+mn-lt"/>
                          <a:ea typeface="Calibri"/>
                          <a:cs typeface="Times New Roman"/>
                        </a:rPr>
                        <a:t> of data </a:t>
                      </a:r>
                      <a:r>
                        <a:rPr lang="nl-NL" sz="1800" baseline="0" dirty="0" err="1">
                          <a:effectLst/>
                          <a:latin typeface="+mn-lt"/>
                          <a:ea typeface="Calibri"/>
                          <a:cs typeface="Times New Roman"/>
                        </a:rPr>
                        <a:t>supporting</a:t>
                      </a:r>
                      <a:r>
                        <a:rPr lang="nl-NL" sz="1800" baseline="0" dirty="0">
                          <a:effectLst/>
                          <a:latin typeface="+mn-lt"/>
                          <a:ea typeface="Calibri"/>
                          <a:cs typeface="Times New Roman"/>
                        </a:rPr>
                        <a:t> </a:t>
                      </a:r>
                      <a:r>
                        <a:rPr lang="nl-NL" sz="1800" baseline="0" dirty="0" err="1">
                          <a:effectLst/>
                          <a:latin typeface="+mn-lt"/>
                          <a:ea typeface="Calibri"/>
                          <a:cs typeface="Times New Roman"/>
                        </a:rPr>
                        <a:t>request</a:t>
                      </a:r>
                      <a:endParaRPr lang="nl-NL" sz="1800" dirty="0">
                        <a:effectLst/>
                        <a:latin typeface="+mn-lt"/>
                        <a:ea typeface="Calibri"/>
                        <a:cs typeface="Times New Roman"/>
                      </a:endParaRPr>
                    </a:p>
                  </a:txBody>
                  <a:tcPr marL="58128" marR="58128" marT="0" marB="0">
                    <a:solidFill>
                      <a:schemeClr val="tx2">
                        <a:lumMod val="60000"/>
                        <a:lumOff val="40000"/>
                      </a:schemeClr>
                    </a:solidFill>
                  </a:tcPr>
                </a:tc>
                <a:tc>
                  <a:txBody>
                    <a:bodyPr/>
                    <a:lstStyle/>
                    <a:p>
                      <a:pPr>
                        <a:lnSpc>
                          <a:spcPct val="115000"/>
                        </a:lnSpc>
                        <a:spcAft>
                          <a:spcPts val="0"/>
                        </a:spcAft>
                      </a:pPr>
                      <a:r>
                        <a:rPr lang="nl-NL" sz="1800" dirty="0">
                          <a:effectLst/>
                          <a:latin typeface="+mn-lt"/>
                          <a:ea typeface="Calibri"/>
                          <a:cs typeface="Times New Roman"/>
                        </a:rPr>
                        <a:t>Type of </a:t>
                      </a:r>
                      <a:r>
                        <a:rPr lang="nl-NL" sz="1800" dirty="0" err="1">
                          <a:effectLst/>
                          <a:latin typeface="+mn-lt"/>
                          <a:ea typeface="Calibri"/>
                          <a:cs typeface="Times New Roman"/>
                        </a:rPr>
                        <a:t>applicant</a:t>
                      </a:r>
                      <a:endParaRPr lang="nl-NL" sz="1800" dirty="0">
                        <a:effectLst/>
                        <a:latin typeface="+mn-lt"/>
                        <a:ea typeface="Calibri"/>
                        <a:cs typeface="Times New Roman"/>
                      </a:endParaRPr>
                    </a:p>
                  </a:txBody>
                  <a:tcPr marL="58128" marR="58128" marT="0" marB="0">
                    <a:solidFill>
                      <a:schemeClr val="tx2">
                        <a:lumMod val="60000"/>
                        <a:lumOff val="40000"/>
                      </a:schemeClr>
                    </a:solidFill>
                  </a:tcPr>
                </a:tc>
                <a:extLst>
                  <a:ext uri="{0D108BD9-81ED-4DB2-BD59-A6C34878D82A}">
                    <a16:rowId xmlns:a16="http://schemas.microsoft.com/office/drawing/2014/main" val="10000"/>
                  </a:ext>
                </a:extLst>
              </a:tr>
              <a:tr h="2131351">
                <a:tc>
                  <a:txBody>
                    <a:bodyPr/>
                    <a:lstStyle/>
                    <a:p>
                      <a:pPr marL="36000" indent="-144000">
                        <a:lnSpc>
                          <a:spcPct val="115000"/>
                        </a:lnSpc>
                        <a:spcAft>
                          <a:spcPts val="0"/>
                        </a:spcAft>
                        <a:buFont typeface="Arial" panose="020B0604020202020204" pitchFamily="34" charset="0"/>
                        <a:buChar char="•"/>
                      </a:pPr>
                      <a:r>
                        <a:rPr lang="nl-NL" sz="1800" b="0" dirty="0">
                          <a:solidFill>
                            <a:srgbClr val="595959"/>
                          </a:solidFill>
                          <a:effectLst/>
                          <a:latin typeface="+mn-lt"/>
                          <a:ea typeface="Calibri"/>
                          <a:cs typeface="Times New Roman"/>
                        </a:rPr>
                        <a:t>Chemical</a:t>
                      </a:r>
                    </a:p>
                    <a:p>
                      <a:pPr marL="36000" indent="-144000">
                        <a:lnSpc>
                          <a:spcPct val="115000"/>
                        </a:lnSpc>
                        <a:spcAft>
                          <a:spcPts val="0"/>
                        </a:spcAft>
                        <a:buFont typeface="Arial" panose="020B0604020202020204" pitchFamily="34" charset="0"/>
                        <a:buChar char="•"/>
                      </a:pPr>
                      <a:r>
                        <a:rPr lang="nl-NL" sz="1800" b="0" baseline="0" dirty="0" err="1">
                          <a:solidFill>
                            <a:srgbClr val="595959"/>
                          </a:solidFill>
                          <a:effectLst/>
                          <a:latin typeface="+mn-lt"/>
                          <a:ea typeface="Calibri"/>
                          <a:cs typeface="Times New Roman"/>
                        </a:rPr>
                        <a:t>Biological</a:t>
                      </a:r>
                      <a:endParaRPr lang="nl-NL" sz="1800" b="0" dirty="0">
                        <a:solidFill>
                          <a:srgbClr val="595959"/>
                        </a:solidFill>
                        <a:effectLst/>
                        <a:latin typeface="+mn-lt"/>
                        <a:ea typeface="Calibri"/>
                        <a:cs typeface="Times New Roman"/>
                      </a:endParaRPr>
                    </a:p>
                  </a:txBody>
                  <a:tcPr marL="58128" marR="58128" marT="0" marB="0">
                    <a:solidFill>
                      <a:schemeClr val="tx2">
                        <a:lumMod val="20000"/>
                        <a:lumOff val="80000"/>
                      </a:schemeClr>
                    </a:solidFill>
                  </a:tcPr>
                </a:tc>
                <a:tc>
                  <a:txBody>
                    <a:bodyPr/>
                    <a:lstStyle/>
                    <a:p>
                      <a:pPr>
                        <a:lnSpc>
                          <a:spcPct val="115000"/>
                        </a:lnSpc>
                        <a:spcAft>
                          <a:spcPts val="0"/>
                        </a:spcAft>
                      </a:pPr>
                      <a:r>
                        <a:rPr lang="nl-NL" sz="1800" dirty="0">
                          <a:solidFill>
                            <a:srgbClr val="595959"/>
                          </a:solidFill>
                          <a:effectLst/>
                          <a:latin typeface="+mn-lt"/>
                          <a:ea typeface="Calibri"/>
                          <a:cs typeface="Times New Roman"/>
                        </a:rPr>
                        <a:t>E.g. </a:t>
                      </a:r>
                      <a:r>
                        <a:rPr lang="nl-NL" sz="1800" dirty="0" err="1">
                          <a:solidFill>
                            <a:srgbClr val="595959"/>
                          </a:solidFill>
                          <a:effectLst/>
                          <a:latin typeface="+mn-lt"/>
                          <a:ea typeface="Calibri"/>
                          <a:cs typeface="Times New Roman"/>
                        </a:rPr>
                        <a:t>oncology</a:t>
                      </a:r>
                      <a:r>
                        <a:rPr lang="nl-NL" sz="1800" dirty="0">
                          <a:solidFill>
                            <a:srgbClr val="595959"/>
                          </a:solidFill>
                          <a:effectLst/>
                          <a:latin typeface="+mn-lt"/>
                          <a:ea typeface="Calibri"/>
                          <a:cs typeface="Times New Roman"/>
                        </a:rPr>
                        <a:t>, cardio-</a:t>
                      </a:r>
                      <a:r>
                        <a:rPr lang="nl-NL" sz="1800" dirty="0" err="1">
                          <a:solidFill>
                            <a:srgbClr val="595959"/>
                          </a:solidFill>
                          <a:effectLst/>
                          <a:latin typeface="+mn-lt"/>
                          <a:ea typeface="Calibri"/>
                          <a:cs typeface="Times New Roman"/>
                        </a:rPr>
                        <a:t>vascular</a:t>
                      </a:r>
                      <a:endParaRPr lang="nl-NL" sz="1800" dirty="0">
                        <a:solidFill>
                          <a:srgbClr val="595959"/>
                        </a:solidFill>
                        <a:effectLst/>
                        <a:latin typeface="+mn-lt"/>
                        <a:ea typeface="Calibri"/>
                        <a:cs typeface="Times New Roman"/>
                      </a:endParaRPr>
                    </a:p>
                  </a:txBody>
                  <a:tcPr marL="58128" marR="58128" marT="0" marB="0">
                    <a:solidFill>
                      <a:schemeClr val="tx2">
                        <a:lumMod val="20000"/>
                        <a:lumOff val="80000"/>
                      </a:schemeClr>
                    </a:solidFill>
                  </a:tcPr>
                </a:tc>
                <a:tc>
                  <a:txBody>
                    <a:bodyPr/>
                    <a:lstStyle/>
                    <a:p>
                      <a:pPr marL="0" indent="0">
                        <a:lnSpc>
                          <a:spcPct val="115000"/>
                        </a:lnSpc>
                        <a:spcAft>
                          <a:spcPts val="0"/>
                        </a:spcAft>
                        <a:buFont typeface="Arial" panose="020B0604020202020204" pitchFamily="34" charset="0"/>
                        <a:buNone/>
                      </a:pPr>
                      <a:r>
                        <a:rPr lang="nl-NL" sz="1800" dirty="0">
                          <a:solidFill>
                            <a:srgbClr val="595959"/>
                          </a:solidFill>
                          <a:effectLst/>
                          <a:latin typeface="+mn-lt"/>
                          <a:ea typeface="Calibri"/>
                          <a:cs typeface="Times New Roman"/>
                        </a:rPr>
                        <a:t>E.g. treatment of </a:t>
                      </a:r>
                      <a:r>
                        <a:rPr lang="nl-NL" sz="1800" dirty="0" err="1">
                          <a:solidFill>
                            <a:srgbClr val="595959"/>
                          </a:solidFill>
                          <a:effectLst/>
                          <a:latin typeface="+mn-lt"/>
                          <a:ea typeface="Calibri"/>
                          <a:cs typeface="Times New Roman"/>
                        </a:rPr>
                        <a:t>sickle</a:t>
                      </a:r>
                      <a:r>
                        <a:rPr lang="nl-NL" sz="1800" baseline="0" dirty="0">
                          <a:solidFill>
                            <a:srgbClr val="595959"/>
                          </a:solidFill>
                          <a:effectLst/>
                          <a:latin typeface="+mn-lt"/>
                          <a:ea typeface="Calibri"/>
                          <a:cs typeface="Times New Roman"/>
                        </a:rPr>
                        <a:t> </a:t>
                      </a:r>
                      <a:r>
                        <a:rPr lang="nl-NL" sz="1800" baseline="0" dirty="0" err="1">
                          <a:solidFill>
                            <a:srgbClr val="595959"/>
                          </a:solidFill>
                          <a:effectLst/>
                          <a:latin typeface="+mn-lt"/>
                          <a:ea typeface="Calibri"/>
                          <a:cs typeface="Times New Roman"/>
                        </a:rPr>
                        <a:t>cell</a:t>
                      </a:r>
                      <a:r>
                        <a:rPr lang="nl-NL" sz="1800" baseline="0" dirty="0">
                          <a:solidFill>
                            <a:srgbClr val="595959"/>
                          </a:solidFill>
                          <a:effectLst/>
                          <a:latin typeface="+mn-lt"/>
                          <a:ea typeface="Calibri"/>
                          <a:cs typeface="Times New Roman"/>
                        </a:rPr>
                        <a:t> </a:t>
                      </a:r>
                      <a:r>
                        <a:rPr lang="nl-NL" sz="1800" baseline="0" dirty="0" err="1">
                          <a:solidFill>
                            <a:srgbClr val="595959"/>
                          </a:solidFill>
                          <a:effectLst/>
                          <a:latin typeface="+mn-lt"/>
                          <a:ea typeface="Calibri"/>
                          <a:cs typeface="Times New Roman"/>
                        </a:rPr>
                        <a:t>disease</a:t>
                      </a:r>
                      <a:endParaRPr lang="nl-NL" sz="1800" dirty="0">
                        <a:solidFill>
                          <a:srgbClr val="595959"/>
                        </a:solidFill>
                        <a:effectLst/>
                        <a:latin typeface="+mn-lt"/>
                        <a:ea typeface="Calibri"/>
                        <a:cs typeface="Times New Roman"/>
                      </a:endParaRPr>
                    </a:p>
                  </a:txBody>
                  <a:tcPr marL="58128" marR="58128" marT="0" marB="0">
                    <a:solidFill>
                      <a:schemeClr val="tx2">
                        <a:lumMod val="20000"/>
                        <a:lumOff val="80000"/>
                      </a:schemeClr>
                    </a:solidFill>
                  </a:tcPr>
                </a:tc>
                <a:tc>
                  <a:txBody>
                    <a:bodyPr/>
                    <a:lstStyle/>
                    <a:p>
                      <a:pPr marL="108000" marR="0" indent="-14400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nl-NL" sz="1800" b="0" i="0" u="none" strike="noStrike" kern="1200" baseline="0" dirty="0" err="1">
                          <a:solidFill>
                            <a:schemeClr val="dk1"/>
                          </a:solidFill>
                          <a:latin typeface="+mn-lt"/>
                          <a:ea typeface="+mn-ea"/>
                          <a:cs typeface="+mn-cs"/>
                        </a:rPr>
                        <a:t>Nonclinical</a:t>
                      </a:r>
                      <a:endParaRPr lang="nl-NL" sz="1800" b="0" i="0" u="none" strike="noStrike" kern="1200" baseline="0" dirty="0">
                        <a:solidFill>
                          <a:schemeClr val="dk1"/>
                        </a:solidFill>
                        <a:latin typeface="+mn-lt"/>
                        <a:ea typeface="+mn-ea"/>
                        <a:cs typeface="+mn-cs"/>
                      </a:endParaRPr>
                    </a:p>
                    <a:p>
                      <a:pPr marL="108000" marR="0" indent="-14400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nl-NL" sz="1800" b="0" i="0" u="none" strike="noStrike" kern="1200" baseline="0" dirty="0" err="1">
                          <a:solidFill>
                            <a:schemeClr val="dk1"/>
                          </a:solidFill>
                          <a:latin typeface="+mn-lt"/>
                          <a:ea typeface="+mn-ea"/>
                          <a:cs typeface="+mn-cs"/>
                        </a:rPr>
                        <a:t>Clinical</a:t>
                      </a:r>
                      <a:r>
                        <a:rPr lang="nl-NL" sz="1800" b="0" i="0" u="none" strike="noStrike" kern="1200" baseline="0" dirty="0">
                          <a:solidFill>
                            <a:schemeClr val="dk1"/>
                          </a:solidFill>
                          <a:latin typeface="+mn-lt"/>
                          <a:ea typeface="+mn-ea"/>
                          <a:cs typeface="+mn-cs"/>
                        </a:rPr>
                        <a:t> </a:t>
                      </a:r>
                      <a:r>
                        <a:rPr lang="nl-NL" sz="1800" b="0" i="0" u="none" strike="noStrike" kern="1200" baseline="0" dirty="0" err="1">
                          <a:solidFill>
                            <a:schemeClr val="dk1"/>
                          </a:solidFill>
                          <a:latin typeface="+mn-lt"/>
                          <a:ea typeface="+mn-ea"/>
                          <a:cs typeface="+mn-cs"/>
                        </a:rPr>
                        <a:t>exploratory</a:t>
                      </a:r>
                      <a:r>
                        <a:rPr lang="nl-NL" sz="1800" b="0" i="0" u="none" strike="noStrike" kern="1200" baseline="0" dirty="0">
                          <a:solidFill>
                            <a:schemeClr val="dk1"/>
                          </a:solidFill>
                          <a:latin typeface="+mn-lt"/>
                          <a:ea typeface="+mn-ea"/>
                          <a:cs typeface="+mn-cs"/>
                        </a:rPr>
                        <a:t> </a:t>
                      </a:r>
                    </a:p>
                    <a:p>
                      <a:pPr marL="108000" marR="0" indent="-14400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nl-NL" sz="1800" b="0" i="0" u="none" strike="noStrike" kern="1200" baseline="0" dirty="0" err="1">
                          <a:solidFill>
                            <a:schemeClr val="dk1"/>
                          </a:solidFill>
                          <a:latin typeface="+mn-lt"/>
                          <a:ea typeface="+mn-ea"/>
                          <a:cs typeface="+mn-cs"/>
                        </a:rPr>
                        <a:t>Clinical</a:t>
                      </a:r>
                      <a:r>
                        <a:rPr lang="nl-NL" sz="1800" b="0" i="0" u="none" strike="noStrike" kern="1200" baseline="0" dirty="0">
                          <a:solidFill>
                            <a:schemeClr val="dk1"/>
                          </a:solidFill>
                          <a:latin typeface="+mn-lt"/>
                          <a:ea typeface="+mn-ea"/>
                          <a:cs typeface="+mn-cs"/>
                        </a:rPr>
                        <a:t> </a:t>
                      </a:r>
                      <a:r>
                        <a:rPr lang="nl-NL" sz="1800" b="0" i="0" u="none" strike="noStrike" kern="1200" baseline="0" dirty="0" err="1">
                          <a:solidFill>
                            <a:schemeClr val="dk1"/>
                          </a:solidFill>
                          <a:latin typeface="+mn-lt"/>
                          <a:ea typeface="+mn-ea"/>
                          <a:cs typeface="+mn-cs"/>
                        </a:rPr>
                        <a:t>confirmatory</a:t>
                      </a:r>
                      <a:endParaRPr lang="nl-NL" sz="1800" b="0" i="0" u="none" strike="noStrike" kern="1200" baseline="0" dirty="0">
                        <a:solidFill>
                          <a:schemeClr val="dk1"/>
                        </a:solidFill>
                        <a:latin typeface="+mn-lt"/>
                        <a:ea typeface="+mn-ea"/>
                        <a:cs typeface="+mn-cs"/>
                      </a:endParaRPr>
                    </a:p>
                    <a:p>
                      <a:pPr marL="0" indent="0">
                        <a:lnSpc>
                          <a:spcPct val="115000"/>
                        </a:lnSpc>
                        <a:spcAft>
                          <a:spcPts val="0"/>
                        </a:spcAft>
                        <a:buFont typeface="Arial" panose="020B0604020202020204" pitchFamily="34" charset="0"/>
                        <a:buNone/>
                      </a:pPr>
                      <a:endParaRPr lang="nl-NL" sz="1800" dirty="0">
                        <a:solidFill>
                          <a:srgbClr val="595959"/>
                        </a:solidFill>
                        <a:effectLst/>
                        <a:latin typeface="+mn-lt"/>
                        <a:ea typeface="Calibri"/>
                        <a:cs typeface="Times New Roman"/>
                      </a:endParaRPr>
                    </a:p>
                  </a:txBody>
                  <a:tcPr marL="58128" marR="58128" marT="0" marB="0">
                    <a:solidFill>
                      <a:schemeClr val="tx2">
                        <a:lumMod val="20000"/>
                        <a:lumOff val="80000"/>
                      </a:schemeClr>
                    </a:solidFill>
                  </a:tcPr>
                </a:tc>
                <a:tc>
                  <a:txBody>
                    <a:bodyPr/>
                    <a:lstStyle/>
                    <a:p>
                      <a:pPr marL="72000" indent="-72000">
                        <a:spcAft>
                          <a:spcPts val="0"/>
                        </a:spcAft>
                        <a:buFont typeface="Arial" panose="020B0604020202020204" pitchFamily="34" charset="0"/>
                        <a:buChar char="•"/>
                      </a:pPr>
                      <a:r>
                        <a:rPr lang="en-US" sz="1800" b="0" i="0" u="sng" strike="noStrike" kern="1200" baseline="0" dirty="0">
                          <a:solidFill>
                            <a:schemeClr val="dk1"/>
                          </a:solidFill>
                          <a:latin typeface="+mn-lt"/>
                          <a:ea typeface="+mn-ea"/>
                          <a:cs typeface="+mn-cs"/>
                        </a:rPr>
                        <a:t>SME</a:t>
                      </a:r>
                      <a:r>
                        <a:rPr lang="en-US" sz="1800" b="0" i="0" u="none" strike="noStrike" kern="1200" baseline="0" dirty="0">
                          <a:solidFill>
                            <a:schemeClr val="dk1"/>
                          </a:solidFill>
                          <a:latin typeface="+mn-lt"/>
                          <a:ea typeface="+mn-ea"/>
                          <a:cs typeface="+mn-cs"/>
                        </a:rPr>
                        <a:t> applicants are micro-, small-and medium-sized-enterprises registered with the Agency’s SME office. </a:t>
                      </a:r>
                    </a:p>
                    <a:p>
                      <a:pPr marL="72000" indent="-72000">
                        <a:spcAft>
                          <a:spcPts val="0"/>
                        </a:spcAft>
                        <a:buFont typeface="Arial" panose="020B0604020202020204" pitchFamily="34" charset="0"/>
                        <a:buChar char="•"/>
                      </a:pPr>
                      <a:r>
                        <a:rPr lang="en-US" sz="1800" b="0" i="0" u="sng" strike="noStrike" kern="1200" baseline="0" dirty="0">
                          <a:solidFill>
                            <a:schemeClr val="dk1"/>
                          </a:solidFill>
                          <a:latin typeface="+mn-lt"/>
                          <a:ea typeface="+mn-ea"/>
                          <a:cs typeface="+mn-cs"/>
                        </a:rPr>
                        <a:t>Other</a:t>
                      </a:r>
                      <a:r>
                        <a:rPr lang="en-US" sz="1800" b="0" i="0" u="none" strike="noStrike" kern="1200" baseline="0" dirty="0">
                          <a:solidFill>
                            <a:schemeClr val="dk1"/>
                          </a:solidFill>
                          <a:latin typeface="+mn-lt"/>
                          <a:ea typeface="+mn-ea"/>
                          <a:cs typeface="+mn-cs"/>
                        </a:rPr>
                        <a:t> types of applicants are those not qualifying or not registered as SME or not fulfilling the definition of academic sponsors </a:t>
                      </a:r>
                      <a:endParaRPr lang="nl-NL" sz="1800" dirty="0">
                        <a:solidFill>
                          <a:srgbClr val="595959"/>
                        </a:solidFill>
                        <a:effectLst/>
                        <a:latin typeface="+mn-lt"/>
                        <a:ea typeface="Calibri"/>
                        <a:cs typeface="Verdana"/>
                      </a:endParaRPr>
                    </a:p>
                  </a:txBody>
                  <a:tcPr marL="58128" marR="58128" marT="0" marB="0">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99961585"/>
              </p:ext>
            </p:extLst>
          </p:nvPr>
        </p:nvGraphicFramePr>
        <p:xfrm>
          <a:off x="184242" y="1590622"/>
          <a:ext cx="1535373" cy="5061204"/>
        </p:xfrm>
        <a:graphic>
          <a:graphicData uri="http://schemas.openxmlformats.org/drawingml/2006/table">
            <a:tbl>
              <a:tblPr firstRow="1" firstCol="1" bandRow="1">
                <a:tableStyleId>{073A0DAA-6AF3-43AB-8588-CEC1D06C72B9}</a:tableStyleId>
              </a:tblPr>
              <a:tblGrid>
                <a:gridCol w="1535373">
                  <a:extLst>
                    <a:ext uri="{9D8B030D-6E8A-4147-A177-3AD203B41FA5}">
                      <a16:colId xmlns:a16="http://schemas.microsoft.com/office/drawing/2014/main" val="20000"/>
                    </a:ext>
                  </a:extLst>
                </a:gridCol>
              </a:tblGrid>
              <a:tr h="944898">
                <a:tc>
                  <a:txBody>
                    <a:bodyPr/>
                    <a:lstStyle/>
                    <a:p>
                      <a:pPr>
                        <a:lnSpc>
                          <a:spcPct val="115000"/>
                        </a:lnSpc>
                        <a:spcAft>
                          <a:spcPts val="0"/>
                        </a:spcAft>
                      </a:pPr>
                      <a:r>
                        <a:rPr lang="nl-NL" sz="1800" dirty="0">
                          <a:effectLst/>
                          <a:latin typeface="+mn-lt"/>
                          <a:ea typeface="Calibri"/>
                          <a:cs typeface="Times New Roman"/>
                        </a:rPr>
                        <a:t>Name</a:t>
                      </a:r>
                    </a:p>
                  </a:txBody>
                  <a:tcPr marL="58128" marR="58128" marT="0" marB="0">
                    <a:solidFill>
                      <a:schemeClr val="tx2">
                        <a:lumMod val="60000"/>
                        <a:lumOff val="40000"/>
                      </a:schemeClr>
                    </a:solidFill>
                  </a:tcPr>
                </a:tc>
                <a:extLst>
                  <a:ext uri="{0D108BD9-81ED-4DB2-BD59-A6C34878D82A}">
                    <a16:rowId xmlns:a16="http://schemas.microsoft.com/office/drawing/2014/main" val="10000"/>
                  </a:ext>
                </a:extLst>
              </a:tr>
              <a:tr h="4116306">
                <a:tc>
                  <a:txBody>
                    <a:bodyPr/>
                    <a:lstStyle/>
                    <a:p>
                      <a:pPr>
                        <a:lnSpc>
                          <a:spcPct val="115000"/>
                        </a:lnSpc>
                        <a:spcAft>
                          <a:spcPts val="0"/>
                        </a:spcAft>
                      </a:pPr>
                      <a:r>
                        <a:rPr lang="en-US" sz="1800" b="0" i="0" u="none" strike="noStrike" kern="1200" baseline="0" dirty="0">
                          <a:solidFill>
                            <a:srgbClr val="595959"/>
                          </a:solidFill>
                          <a:latin typeface="+mn-lt"/>
                          <a:ea typeface="+mn-ea"/>
                          <a:cs typeface="+mn-cs"/>
                        </a:rPr>
                        <a:t>Name of the active substance, INN, common name, chemical name or company code. </a:t>
                      </a:r>
                    </a:p>
                    <a:p>
                      <a:pPr>
                        <a:lnSpc>
                          <a:spcPct val="115000"/>
                        </a:lnSpc>
                        <a:spcAft>
                          <a:spcPts val="0"/>
                        </a:spcAft>
                      </a:pPr>
                      <a:endParaRPr lang="en-US" sz="1800" b="0" i="0" u="none" strike="noStrike" kern="1200" baseline="0" dirty="0">
                        <a:solidFill>
                          <a:srgbClr val="595959"/>
                        </a:solidFill>
                        <a:effectLst/>
                        <a:latin typeface="+mn-lt"/>
                        <a:ea typeface="+mn-ea"/>
                        <a:cs typeface="+mn-cs"/>
                      </a:endParaRPr>
                    </a:p>
                    <a:p>
                      <a:pPr>
                        <a:lnSpc>
                          <a:spcPct val="115000"/>
                        </a:lnSpc>
                        <a:spcAft>
                          <a:spcPts val="0"/>
                        </a:spcAft>
                      </a:pPr>
                      <a:r>
                        <a:rPr lang="en-US" sz="1800" b="1" i="0" u="none" strike="noStrike" kern="1200" baseline="0" dirty="0">
                          <a:solidFill>
                            <a:srgbClr val="595959"/>
                          </a:solidFill>
                          <a:effectLst/>
                          <a:latin typeface="+mn-lt"/>
                          <a:ea typeface="+mn-ea"/>
                          <a:cs typeface="+mn-cs"/>
                        </a:rPr>
                        <a:t>Name NOT mentioned if product is not eligible</a:t>
                      </a:r>
                      <a:endParaRPr lang="nl-NL" sz="1800" b="1" dirty="0">
                        <a:solidFill>
                          <a:srgbClr val="595959"/>
                        </a:solidFill>
                        <a:effectLst/>
                        <a:latin typeface="+mn-lt"/>
                        <a:ea typeface="Calibri"/>
                        <a:cs typeface="Times New Roman"/>
                      </a:endParaRPr>
                    </a:p>
                  </a:txBody>
                  <a:tcPr marL="58128" marR="58128" marT="0" marB="0">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8B363314-023E-D84B-AA7B-7E4189090E3D}" type="slidenum">
              <a:rPr lang="en-US" smtClean="0"/>
              <a:pPr/>
              <a:t>8</a:t>
            </a:fld>
            <a:endParaRPr lang="en-US" dirty="0"/>
          </a:p>
        </p:txBody>
      </p:sp>
    </p:spTree>
    <p:extLst>
      <p:ext uri="{BB962C8B-B14F-4D97-AF65-F5344CB8AC3E}">
        <p14:creationId xmlns:p14="http://schemas.microsoft.com/office/powerpoint/2010/main" val="42483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Cumulative overview of recommendations on PRIME eligibility requests (14Sep2017)</a:t>
            </a: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5" y="1600840"/>
            <a:ext cx="9044829" cy="525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B363314-023E-D84B-AA7B-7E4189090E3D}" type="slidenum">
              <a:rPr lang="en-US" smtClean="0"/>
              <a:pPr/>
              <a:t>9</a:t>
            </a:fld>
            <a:endParaRPr lang="en-US" dirty="0"/>
          </a:p>
        </p:txBody>
      </p:sp>
    </p:spTree>
    <p:extLst>
      <p:ext uri="{BB962C8B-B14F-4D97-AF65-F5344CB8AC3E}">
        <p14:creationId xmlns:p14="http://schemas.microsoft.com/office/powerpoint/2010/main" val="2332774370"/>
      </p:ext>
    </p:extLst>
  </p:cSld>
  <p:clrMapOvr>
    <a:masterClrMapping/>
  </p:clrMapOvr>
</p:sld>
</file>

<file path=ppt/theme/theme1.xml><?xml version="1.0" encoding="utf-8"?>
<a:theme xmlns:a="http://schemas.openxmlformats.org/drawingml/2006/main" name="Office Theme">
  <a:themeElements>
    <a:clrScheme name="Xendo_colors_01">
      <a:dk1>
        <a:srgbClr val="595959"/>
      </a:dk1>
      <a:lt1>
        <a:srgbClr val="FFFFFF"/>
      </a:lt1>
      <a:dk2>
        <a:srgbClr val="EF7300"/>
      </a:dk2>
      <a:lt2>
        <a:srgbClr val="C8C8C8"/>
      </a:lt2>
      <a:accent1>
        <a:srgbClr val="FFFFFF"/>
      </a:accent1>
      <a:accent2>
        <a:srgbClr val="FFFFFF"/>
      </a:accent2>
      <a:accent3>
        <a:srgbClr val="FFFFFF"/>
      </a:accent3>
      <a:accent4>
        <a:srgbClr val="FFFFFF"/>
      </a:accent4>
      <a:accent5>
        <a:srgbClr val="FFFFFF"/>
      </a:accent5>
      <a:accent6>
        <a:srgbClr val="FFFFFF"/>
      </a:accent6>
      <a:hlink>
        <a:srgbClr val="EE7300"/>
      </a:hlink>
      <a:folHlink>
        <a:srgbClr val="EBA4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ac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2344934-50C5-4972-A22E-500CEFEC55AE}" vid="{2027C500-0FDB-4750-BD80-2A18E3CB0F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DCC6BB67C601438D0C46F0622B9CE8" ma:contentTypeVersion="10" ma:contentTypeDescription="Create a new document." ma:contentTypeScope="" ma:versionID="b8172599b9a53e4a832d38f38fe51c7d">
  <xsd:schema xmlns:xsd="http://www.w3.org/2001/XMLSchema" xmlns:xs="http://www.w3.org/2001/XMLSchema" xmlns:p="http://schemas.microsoft.com/office/2006/metadata/properties" xmlns:ns2="13881ec9-9a05-474d-8cb7-f7c06baa8314" xmlns:ns3="90480610-dc60-4ca4-9149-411814d10f2a" targetNamespace="http://schemas.microsoft.com/office/2006/metadata/properties" ma:root="true" ma:fieldsID="ad5b00862cc9574e17c8e9e106a806ba" ns2:_="" ns3:_="">
    <xsd:import namespace="13881ec9-9a05-474d-8cb7-f7c06baa8314"/>
    <xsd:import namespace="90480610-dc60-4ca4-9149-411814d10f2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81ec9-9a05-474d-8cb7-f7c06baa83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0480610-dc60-4ca4-9149-411814d10f2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5510E8-DB0E-4C7E-BC3F-EBF7B2F7695E}"/>
</file>

<file path=customXml/itemProps2.xml><?xml version="1.0" encoding="utf-8"?>
<ds:datastoreItem xmlns:ds="http://schemas.openxmlformats.org/officeDocument/2006/customXml" ds:itemID="{AD4EEB06-44DC-4AE1-8375-5F47C872DEEB}">
  <ds:schemaRefs>
    <ds:schemaRef ds:uri="http://schemas.microsoft.com/sharepoint/v3/contenttype/forms"/>
  </ds:schemaRefs>
</ds:datastoreItem>
</file>

<file path=customXml/itemProps3.xml><?xml version="1.0" encoding="utf-8"?>
<ds:datastoreItem xmlns:ds="http://schemas.openxmlformats.org/officeDocument/2006/customXml" ds:itemID="{F17ADC81-E8D2-4510-BA41-C3437F4D5C32}">
  <ds:schemaRefs>
    <ds:schemaRef ds:uri="http://schemas.microsoft.com/office/2006/documentManagement/types"/>
    <ds:schemaRef ds:uri="http://purl.org/dc/terms/"/>
    <ds:schemaRef ds:uri="http://www.w3.org/XML/1998/namespace"/>
    <ds:schemaRef ds:uri="http://purl.org/dc/dcmitype/"/>
    <ds:schemaRef ds:uri="90480610-dc60-4ca4-9149-411814d10f2a"/>
    <ds:schemaRef ds:uri="http://schemas.openxmlformats.org/package/2006/metadata/core-properties"/>
    <ds:schemaRef ds:uri="http://purl.org/dc/elements/1.1/"/>
    <ds:schemaRef ds:uri="http://schemas.microsoft.com/office/infopath/2007/PartnerControls"/>
    <ds:schemaRef ds:uri="13881ec9-9a05-474d-8cb7-f7c06baa831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5678</TotalTime>
  <Words>1682</Words>
  <Application>Microsoft Office PowerPoint</Application>
  <PresentationFormat>Diavoorstelling (4:3)</PresentationFormat>
  <Paragraphs>258</Paragraphs>
  <Slides>22</Slides>
  <Notes>17</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22</vt:i4>
      </vt:variant>
    </vt:vector>
  </HeadingPairs>
  <TitlesOfParts>
    <vt:vector size="32" baseType="lpstr">
      <vt:lpstr>Arial</vt:lpstr>
      <vt:lpstr>Calibri</vt:lpstr>
      <vt:lpstr>Lucida Grande</vt:lpstr>
      <vt:lpstr>Montserrat</vt:lpstr>
      <vt:lpstr>Raleway</vt:lpstr>
      <vt:lpstr>Times New Roman</vt:lpstr>
      <vt:lpstr>Verdana</vt:lpstr>
      <vt:lpstr>Wingdings</vt:lpstr>
      <vt:lpstr>Office Theme</vt:lpstr>
      <vt:lpstr>Contact</vt:lpstr>
      <vt:lpstr>PowerPoint-presentatie</vt:lpstr>
      <vt:lpstr>PowerPoint-presentatie</vt:lpstr>
      <vt:lpstr>Agenda</vt:lpstr>
      <vt:lpstr>PRIME </vt:lpstr>
      <vt:lpstr>PRIME: requirements for application</vt:lpstr>
      <vt:lpstr>PRIME: potential benefits</vt:lpstr>
      <vt:lpstr>Eligibility request submission </vt:lpstr>
      <vt:lpstr>PRIME eligibility outcome published following CHMP meeting </vt:lpstr>
      <vt:lpstr>Cumulative overview of recommendations on PRIME eligibility requests (14Sep2017)</vt:lpstr>
      <vt:lpstr>EMA reasons for denial of PRIME status</vt:lpstr>
      <vt:lpstr> Challenging timing   </vt:lpstr>
      <vt:lpstr>What to consider when applying….. Internally</vt:lpstr>
      <vt:lpstr>What to consider when applying… Externally</vt:lpstr>
      <vt:lpstr>Multi-stakeholder input within EU jurisdiction</vt:lpstr>
      <vt:lpstr>PowerPoint-presentatie</vt:lpstr>
      <vt:lpstr>EMA procedures in a nutshell…</vt:lpstr>
      <vt:lpstr>Adaptive Pathway: conditions </vt:lpstr>
      <vt:lpstr>PowerPoint-presentatie</vt:lpstr>
      <vt:lpstr>Exceptional Circumstances</vt:lpstr>
      <vt:lpstr>Conditional approval</vt:lpstr>
      <vt:lpstr>EMA evaluation of adaptive pathway pilot</vt:lpstr>
      <vt:lpstr>Accelerated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presentation  25 years Xendo</dc:title>
  <dc:creator>Emmy Visser</dc:creator>
  <cp:lastModifiedBy>Mandy van Galen</cp:lastModifiedBy>
  <cp:revision>184</cp:revision>
  <cp:lastPrinted>2017-04-11T09:28:00Z</cp:lastPrinted>
  <dcterms:created xsi:type="dcterms:W3CDTF">2015-03-02T19:46:42Z</dcterms:created>
  <dcterms:modified xsi:type="dcterms:W3CDTF">2018-03-07T09:10:41Z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0x01010028DCC6BB67C601438D0C46F0622B9CE8</vt:lpwstr>
  </property>
</Properties>
</file>