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EB9"/>
    <a:srgbClr val="144196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0" d="100"/>
          <a:sy n="90" d="100"/>
        </p:scale>
        <p:origin x="-112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B931-0EF6-4A24-B2B2-8C8AB2C53C02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5700B-E6CD-4B95-9A0D-7BC5A35BD1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13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332000"/>
            <a:ext cx="9144000" cy="5526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320000"/>
            <a:ext cx="7772400" cy="23876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500"/>
              </a:lnSpc>
              <a:defRPr sz="5500" b="1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70000"/>
            <a:ext cx="5472000" cy="540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700" baseline="0">
                <a:solidFill>
                  <a:srgbClr val="14419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5" hasCustomPrompt="1"/>
          </p:nvPr>
        </p:nvSpPr>
        <p:spPr>
          <a:xfrm>
            <a:off x="7164000" y="4878000"/>
            <a:ext cx="1620000" cy="162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800" baseline="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87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92000"/>
            <a:ext cx="4032000" cy="480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4752000" y="1692275"/>
            <a:ext cx="4032000" cy="4805363"/>
          </a:xfrm>
          <a:prstGeom prst="roundRect">
            <a:avLst>
              <a:gd name="adj" fmla="val 2304"/>
            </a:avLst>
          </a:prstGeom>
          <a:ln cap="rnd">
            <a:solidFill>
              <a:schemeClr val="bg1"/>
            </a:solidFill>
          </a:ln>
          <a:effectLst/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360000" y="6516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rgbClr val="969187"/>
                </a:solidFill>
              </a:defRPr>
            </a:lvl1pPr>
          </a:lstStyle>
          <a:p>
            <a:fld id="{A723241F-5B6B-4100-BE5A-F21894325A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10000" y="6516000"/>
            <a:ext cx="540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rgbClr val="969187"/>
                </a:solidFill>
              </a:defRPr>
            </a:lvl1pPr>
          </a:lstStyle>
          <a:p>
            <a:r>
              <a:rPr lang="nl-NL" dirty="0" smtClean="0"/>
              <a:t>Voettekst is aan te passen via Invoegen, Koptekst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35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92000"/>
            <a:ext cx="8424000" cy="169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4752000" y="3744000"/>
            <a:ext cx="4032000" cy="2754000"/>
          </a:xfrm>
          <a:prstGeom prst="roundRect">
            <a:avLst>
              <a:gd name="adj" fmla="val 2304"/>
            </a:avLst>
          </a:prstGeom>
          <a:ln cap="rnd">
            <a:solidFill>
              <a:schemeClr val="bg1"/>
            </a:solidFill>
          </a:ln>
          <a:effectLst/>
        </p:spPr>
        <p:txBody>
          <a:bodyPr lIns="180000" tIns="180000" rIns="180000" bIns="180000"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afbeelding 7"/>
          <p:cNvSpPr>
            <a:spLocks noGrp="1"/>
          </p:cNvSpPr>
          <p:nvPr>
            <p:ph type="pic" sz="quarter" idx="11"/>
          </p:nvPr>
        </p:nvSpPr>
        <p:spPr>
          <a:xfrm>
            <a:off x="360000" y="3744000"/>
            <a:ext cx="4032000" cy="2754000"/>
          </a:xfrm>
          <a:prstGeom prst="roundRect">
            <a:avLst>
              <a:gd name="adj" fmla="val 2304"/>
            </a:avLst>
          </a:prstGeom>
          <a:ln cap="rnd">
            <a:solidFill>
              <a:schemeClr val="bg1"/>
            </a:solidFill>
          </a:ln>
          <a:effectLst/>
        </p:spPr>
        <p:txBody>
          <a:bodyPr lIns="180000" tIns="180000" rIns="180000" bIns="180000"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360000" y="6516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rgbClr val="969187"/>
                </a:solidFill>
              </a:defRPr>
            </a:lvl1pPr>
          </a:lstStyle>
          <a:p>
            <a:fld id="{A723241F-5B6B-4100-BE5A-F21894325A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10000" y="6516000"/>
            <a:ext cx="540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rgbClr val="969187"/>
                </a:solidFill>
              </a:defRPr>
            </a:lvl1pPr>
          </a:lstStyle>
          <a:p>
            <a:r>
              <a:rPr lang="nl-NL" dirty="0" smtClean="0"/>
              <a:t>Voettekst is aan te passen via Invoegen, Koptekst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283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332000"/>
            <a:ext cx="9144000" cy="5526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6138000"/>
            <a:ext cx="3420000" cy="360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100"/>
              </a:lnSpc>
              <a:defRPr sz="2100" b="1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5" hasCustomPrompt="1"/>
          </p:nvPr>
        </p:nvSpPr>
        <p:spPr>
          <a:xfrm>
            <a:off x="7164000" y="4878000"/>
            <a:ext cx="1620000" cy="162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800" baseline="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342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"/>
            <a:ext cx="675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92000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5"/>
            <a:r>
              <a:rPr lang="nl-NL" dirty="0" smtClean="0"/>
              <a:t>Zesde niveau</a:t>
            </a:r>
          </a:p>
          <a:p>
            <a:pPr lvl="6"/>
            <a:r>
              <a:rPr lang="nl-NL" dirty="0" smtClean="0"/>
              <a:t>Zevende niveau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360000" y="6516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rgbClr val="969187"/>
                </a:solidFill>
              </a:defRPr>
            </a:lvl1pPr>
          </a:lstStyle>
          <a:p>
            <a:fld id="{A723241F-5B6B-4100-BE5A-F21894325A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10000" y="6516000"/>
            <a:ext cx="540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rgbClr val="969187"/>
                </a:solidFill>
              </a:defRPr>
            </a:lvl1pPr>
          </a:lstStyle>
          <a:p>
            <a:r>
              <a:rPr lang="nl-NL" dirty="0" smtClean="0"/>
              <a:t>Voettekst is aan te passen via Invoegen, Koptekst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8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300" b="1" i="0" kern="0" baseline="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900"/>
        </a:lnSpc>
        <a:spcBef>
          <a:spcPts val="0"/>
        </a:spcBef>
        <a:buFontTx/>
        <a:buNone/>
        <a:defRPr sz="21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900"/>
        </a:lnSpc>
        <a:spcBef>
          <a:spcPts val="0"/>
        </a:spcBef>
        <a:buFontTx/>
        <a:buNone/>
        <a:defRPr sz="2100" kern="1200" baseline="0">
          <a:solidFill>
            <a:srgbClr val="F07D00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900"/>
        </a:lnSpc>
        <a:spcBef>
          <a:spcPts val="0"/>
        </a:spcBef>
        <a:buFontTx/>
        <a:buNone/>
        <a:defRPr sz="2100" b="1" kern="1200" baseline="0">
          <a:solidFill>
            <a:srgbClr val="144196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ts val="2900"/>
        </a:lnSpc>
        <a:spcBef>
          <a:spcPts val="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ts val="2900"/>
        </a:lnSpc>
        <a:spcBef>
          <a:spcPts val="0"/>
        </a:spcBef>
        <a:buClr>
          <a:srgbClr val="F07D00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914400" rtl="0" eaLnBrk="1" latinLnBrk="0" hangingPunct="1">
        <a:lnSpc>
          <a:spcPts val="2900"/>
        </a:lnSpc>
        <a:spcBef>
          <a:spcPts val="0"/>
        </a:spcBef>
        <a:buClr>
          <a:srgbClr val="C3BEB9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ts val="2900"/>
        </a:lnSpc>
        <a:spcBef>
          <a:spcPts val="0"/>
        </a:spcBef>
        <a:buFont typeface="Calibri" panose="020F0502020204030204" pitchFamily="34" charset="0"/>
        <a:buChar char="-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g-meb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60000" y="4320000"/>
            <a:ext cx="6796174" cy="2387600"/>
          </a:xfrm>
        </p:spPr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375903" y="476734"/>
            <a:ext cx="5472000" cy="540000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PPN 15 mei 2018</a:t>
            </a:r>
          </a:p>
          <a:p>
            <a:r>
              <a:rPr lang="nl-NL" dirty="0" smtClean="0"/>
              <a:t>Maarten Lagendijk</a:t>
            </a:r>
          </a:p>
          <a:p>
            <a:r>
              <a:rPr lang="nl-NL" dirty="0" smtClean="0"/>
              <a:t>Senior Beoordelaar Farmacovigilantie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6338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804" y="1692000"/>
            <a:ext cx="8362581" cy="4806000"/>
          </a:xfrm>
        </p:spPr>
        <p:txBody>
          <a:bodyPr/>
          <a:lstStyle/>
          <a:p>
            <a:r>
              <a:rPr lang="nl-NL" dirty="0" smtClean="0"/>
              <a:t>Belangrijke updates MEB 45 (</a:t>
            </a:r>
            <a:r>
              <a:rPr lang="nl-NL" dirty="0" err="1" smtClean="0"/>
              <a:t>aRMM</a:t>
            </a:r>
            <a:r>
              <a:rPr lang="nl-NL" dirty="0" smtClean="0"/>
              <a:t>) </a:t>
            </a:r>
          </a:p>
          <a:p>
            <a:endParaRPr lang="nl-NL" dirty="0" smtClean="0"/>
          </a:p>
          <a:p>
            <a:r>
              <a:rPr lang="nl-NL" dirty="0" smtClean="0"/>
              <a:t>Aanpassing </a:t>
            </a:r>
            <a:r>
              <a:rPr lang="nl-NL" dirty="0"/>
              <a:t>template voor </a:t>
            </a:r>
            <a:r>
              <a:rPr lang="nl-NL" dirty="0" err="1"/>
              <a:t>HCPs</a:t>
            </a:r>
            <a:r>
              <a:rPr lang="nl-NL" dirty="0"/>
              <a:t> en begeleidende brief</a:t>
            </a:r>
          </a:p>
          <a:p>
            <a:r>
              <a:rPr lang="nl-NL" dirty="0"/>
              <a:t>Invoering van template voor materiaal voor </a:t>
            </a:r>
            <a:r>
              <a:rPr lang="nl-NL" dirty="0" smtClean="0"/>
              <a:t>patiënten</a:t>
            </a:r>
          </a:p>
          <a:p>
            <a:pPr>
              <a:lnSpc>
                <a:spcPct val="100000"/>
              </a:lnSpc>
            </a:pPr>
            <a:r>
              <a:rPr lang="nl-NL" sz="1400" u="sng" dirty="0" smtClean="0"/>
              <a:t>1</a:t>
            </a:r>
            <a:r>
              <a:rPr lang="nl-NL" sz="1400" u="sng" dirty="0"/>
              <a:t>. Standaardzin titel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400" dirty="0"/>
              <a:t> </a:t>
            </a:r>
            <a:r>
              <a:rPr lang="nl-NL" sz="1400" dirty="0" smtClean="0"/>
              <a:t>"</a:t>
            </a:r>
            <a:r>
              <a:rPr lang="nl-NL" sz="1400" dirty="0"/>
              <a:t>Informatie voor de &lt;doelgroep (bijvoorbeeld patiënt, ouders en verzorgers van de patiënt)&gt;"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"Let op bij gebruik van &lt;actieve bestanddeel&gt;. &lt;actieve bestanddeel&gt; is het werkzaam bestanddeel in het medicijn. Uw medicijn kan ook een andere (merk)naam dragen. Kijk dus goed over welk medicijn dit gaat."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 </a:t>
            </a:r>
            <a:r>
              <a:rPr lang="nl-NL" sz="1400" u="sng" dirty="0" smtClean="0"/>
              <a:t>2</a:t>
            </a:r>
            <a:r>
              <a:rPr lang="nl-NL" sz="1400" u="sng" dirty="0"/>
              <a:t>. Hoofdtekst van het additionele risicominimalisatie-materiaal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400" dirty="0"/>
              <a:t>[Geen standaard zinnen beschikbaar. De inhoud van het materiaal dient de richtlijnen zoals eerder beschreven te volgen en te beginnen met de meest belangrijke informatie gevolgd door detailinformatie.]</a:t>
            </a:r>
          </a:p>
          <a:p>
            <a:pPr>
              <a:lnSpc>
                <a:spcPct val="100000"/>
              </a:lnSpc>
            </a:pPr>
            <a:r>
              <a:rPr lang="nl-NL" sz="1400" u="sng" dirty="0" smtClean="0"/>
              <a:t>3</a:t>
            </a:r>
            <a:r>
              <a:rPr lang="nl-NL" sz="1400" u="sng" dirty="0"/>
              <a:t>. Standaardzin melden bijwerkingen 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Optie 1 </a:t>
            </a:r>
            <a:r>
              <a:rPr lang="nl-NL" sz="1400" dirty="0"/>
              <a:t>voor geneesmiddelen die vallen onder ‘aanvullende monitoring ’:</a:t>
            </a:r>
          </a:p>
          <a:p>
            <a:pPr>
              <a:lnSpc>
                <a:spcPct val="100000"/>
              </a:lnSpc>
            </a:pPr>
            <a:r>
              <a:rPr lang="nl-NL" sz="1400" dirty="0" smtClean="0"/>
              <a:t>Optie </a:t>
            </a:r>
            <a:r>
              <a:rPr lang="nl-NL" sz="1400" dirty="0"/>
              <a:t>2 voor geneesmiddelen die </a:t>
            </a:r>
            <a:r>
              <a:rPr lang="nl-NL" sz="1400" i="1" dirty="0"/>
              <a:t>niet </a:t>
            </a:r>
            <a:r>
              <a:rPr lang="nl-NL" sz="1400" dirty="0"/>
              <a:t>vallen onder ‘aanvullende monitoring ’: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 </a:t>
            </a:r>
            <a:r>
              <a:rPr lang="nl-NL" sz="1400" u="sng" dirty="0" smtClean="0"/>
              <a:t>4</a:t>
            </a:r>
            <a:r>
              <a:rPr lang="nl-NL" sz="1400" u="sng" dirty="0"/>
              <a:t>. Standaardzin afsluiting 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fi-FI" sz="1400" b="1" dirty="0"/>
              <a:t>"Meer informatie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Deze informatie is ook terug te vinden op &lt;webadres van online materiaal&gt;. 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Lees de bijsluiter voor meer informatie over uw medicijn. 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Ga met vragen over uw medicijn naar uw arts of apotheker.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 </a:t>
            </a:r>
            <a:r>
              <a:rPr lang="fi-FI" sz="1400" dirty="0" smtClean="0"/>
              <a:t>Dit </a:t>
            </a:r>
            <a:r>
              <a:rPr lang="fi-FI" sz="1400" dirty="0"/>
              <a:t>materiaal is goedgekeurd door het Nederlandse College ter Beoordeling van Geneesmiddelen (</a:t>
            </a:r>
            <a:r>
              <a:rPr lang="fi-FI" sz="1400" u="sng" dirty="0">
                <a:hlinkClick r:id="rId2"/>
              </a:rPr>
              <a:t>www.cbg-meb.nl</a:t>
            </a:r>
            <a:r>
              <a:rPr lang="fi-FI" sz="1400" dirty="0"/>
              <a:t>)."</a:t>
            </a:r>
            <a:endParaRPr lang="nl-NL" sz="1400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endParaRPr lang="nl-NL" sz="1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3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1692000"/>
            <a:ext cx="8609071" cy="48060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Publicatie beleidsdocumenten in juni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Houdt de website en de nieuwsbrief in de gaten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Ingangsdatum van nieuwe beleid zal duidelijk worden aangegeven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Al goedgekeurde materialen hoeven niet aangepast te worden aan nieuwe beleid </a:t>
            </a:r>
            <a:r>
              <a:rPr lang="nl-NL" dirty="0" smtClean="0">
                <a:sym typeface="Wingdings" panose="05000000000000000000" pitchFamily="2" charset="2"/>
              </a:rPr>
              <a:t> bij eerstvolgende reguliere update kan e.e.a. in </a:t>
            </a:r>
            <a:r>
              <a:rPr lang="nl-NL" dirty="0" err="1" smtClean="0">
                <a:sym typeface="Wingdings" panose="05000000000000000000" pitchFamily="2" charset="2"/>
              </a:rPr>
              <a:t>kijn</a:t>
            </a:r>
            <a:r>
              <a:rPr lang="nl-NL" dirty="0" smtClean="0">
                <a:sym typeface="Wingdings" panose="05000000000000000000" pitchFamily="2" charset="2"/>
              </a:rPr>
              <a:t> gebracht worden met het nieuwe beleid</a:t>
            </a:r>
          </a:p>
          <a:p>
            <a:pPr marL="342900" indent="-34290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nl-NL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Vragen?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7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763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1692000"/>
            <a:ext cx="8386435" cy="4806000"/>
          </a:xfrm>
        </p:spPr>
        <p:txBody>
          <a:bodyPr/>
          <a:lstStyle/>
          <a:p>
            <a:pPr marL="342900" lvl="2" indent="-342900">
              <a:buFontTx/>
              <a:buChar char="-"/>
            </a:pPr>
            <a:r>
              <a:rPr lang="nl-NL" b="0" dirty="0" smtClean="0">
                <a:solidFill>
                  <a:schemeClr val="tx1"/>
                </a:solidFill>
              </a:rPr>
              <a:t>Update </a:t>
            </a:r>
            <a:r>
              <a:rPr lang="nl-NL" b="0" dirty="0">
                <a:solidFill>
                  <a:schemeClr val="tx1"/>
                </a:solidFill>
              </a:rPr>
              <a:t>van MEB 44 “</a:t>
            </a:r>
            <a:r>
              <a:rPr lang="nl-NL" b="0" dirty="0" smtClean="0">
                <a:solidFill>
                  <a:schemeClr val="tx1"/>
                </a:solidFill>
              </a:rPr>
              <a:t>Beleidsdocument Direct </a:t>
            </a:r>
            <a:r>
              <a:rPr lang="nl-NL" b="0" dirty="0">
                <a:solidFill>
                  <a:schemeClr val="tx1"/>
                </a:solidFill>
              </a:rPr>
              <a:t>Health Care Professional Communications (</a:t>
            </a:r>
            <a:r>
              <a:rPr lang="nl-NL" b="0" dirty="0" err="1">
                <a:solidFill>
                  <a:schemeClr val="tx1"/>
                </a:solidFill>
              </a:rPr>
              <a:t>DHPC’s</a:t>
            </a:r>
            <a:r>
              <a:rPr lang="nl-NL" b="0" dirty="0" smtClean="0">
                <a:solidFill>
                  <a:schemeClr val="tx1"/>
                </a:solidFill>
              </a:rPr>
              <a:t>)”</a:t>
            </a:r>
          </a:p>
          <a:p>
            <a:pPr marL="342900" lvl="2" indent="-342900">
              <a:buFontTx/>
              <a:buChar char="-"/>
            </a:pPr>
            <a:r>
              <a:rPr lang="nl-NL" b="0" dirty="0">
                <a:solidFill>
                  <a:schemeClr val="tx1"/>
                </a:solidFill>
              </a:rPr>
              <a:t>Update van MEB 45 </a:t>
            </a:r>
            <a:r>
              <a:rPr lang="nl-NL" b="0" dirty="0" smtClean="0">
                <a:solidFill>
                  <a:schemeClr val="tx1"/>
                </a:solidFill>
              </a:rPr>
              <a:t>“Beleidsdocument Nationale </a:t>
            </a:r>
            <a:r>
              <a:rPr lang="nl-NL" b="0" dirty="0">
                <a:solidFill>
                  <a:schemeClr val="tx1"/>
                </a:solidFill>
              </a:rPr>
              <a:t>implementatie additionele </a:t>
            </a:r>
            <a:r>
              <a:rPr lang="nl-NL" b="0" dirty="0" smtClean="0">
                <a:solidFill>
                  <a:schemeClr val="tx1"/>
                </a:solidFill>
              </a:rPr>
              <a:t>risicominimalisatie-maatregelen”</a:t>
            </a:r>
          </a:p>
          <a:p>
            <a:pPr marL="342900" lvl="2" indent="-342900">
              <a:buFontTx/>
              <a:buChar char="-"/>
            </a:pPr>
            <a:endParaRPr lang="nl-NL" b="0" dirty="0">
              <a:solidFill>
                <a:schemeClr val="tx1"/>
              </a:solidFill>
            </a:endParaRPr>
          </a:p>
          <a:p>
            <a:pPr marL="342900" lvl="2" indent="-342900">
              <a:buFontTx/>
              <a:buChar char="-"/>
            </a:pPr>
            <a:r>
              <a:rPr lang="nl-NL" b="0" dirty="0" smtClean="0">
                <a:solidFill>
                  <a:schemeClr val="tx1"/>
                </a:solidFill>
              </a:rPr>
              <a:t>MEB 44 versie 1.1 is sinds 5 oktober 2015 van kracht</a:t>
            </a:r>
          </a:p>
          <a:p>
            <a:pPr marL="342900" lvl="2" indent="-342900">
              <a:buFontTx/>
              <a:buChar char="-"/>
            </a:pPr>
            <a:r>
              <a:rPr lang="nl-NL" b="0" dirty="0" smtClean="0">
                <a:solidFill>
                  <a:schemeClr val="tx1"/>
                </a:solidFill>
              </a:rPr>
              <a:t>MEB 45 versie 2.0 is sinds 5 juli 2016 van kracht</a:t>
            </a:r>
          </a:p>
          <a:p>
            <a:pPr marL="342900" lvl="2" indent="-342900">
              <a:buFontTx/>
              <a:buChar char="-"/>
            </a:pPr>
            <a:endParaRPr lang="nl-NL" b="0" dirty="0">
              <a:solidFill>
                <a:schemeClr val="tx1"/>
              </a:solidFill>
            </a:endParaRPr>
          </a:p>
          <a:p>
            <a:pPr marL="342900" lvl="2" indent="-342900">
              <a:buFontTx/>
              <a:buChar char="-"/>
            </a:pPr>
            <a:r>
              <a:rPr lang="nl-NL" b="0" dirty="0" smtClean="0">
                <a:solidFill>
                  <a:schemeClr val="tx1"/>
                </a:solidFill>
              </a:rPr>
              <a:t>Update ongeveer eens in de 2 jaar</a:t>
            </a:r>
          </a:p>
          <a:p>
            <a:pPr marL="558900" lvl="3" indent="-342900">
              <a:buFontTx/>
              <a:buChar char="-"/>
            </a:pPr>
            <a:r>
              <a:rPr lang="nl-NL" dirty="0" smtClean="0"/>
              <a:t>Afhankelijk van ontwikkelingen (</a:t>
            </a:r>
            <a:r>
              <a:rPr lang="nl-NL" dirty="0" err="1" smtClean="0"/>
              <a:t>regulatoir</a:t>
            </a:r>
            <a:r>
              <a:rPr lang="nl-NL" dirty="0" smtClean="0"/>
              <a:t>, technisch)</a:t>
            </a:r>
          </a:p>
          <a:p>
            <a:pPr marL="558900" lvl="3" indent="-342900">
              <a:buFontTx/>
              <a:buChar char="-"/>
            </a:pPr>
            <a:r>
              <a:rPr lang="nl-NL" b="0" dirty="0" smtClean="0">
                <a:solidFill>
                  <a:schemeClr val="tx1"/>
                </a:solidFill>
              </a:rPr>
              <a:t>Afhankelijk van feedback uit het veld (</a:t>
            </a:r>
            <a:r>
              <a:rPr lang="nl-NL" b="0" dirty="0" err="1" smtClean="0">
                <a:solidFill>
                  <a:schemeClr val="tx1"/>
                </a:solidFill>
              </a:rPr>
              <a:t>MAHs</a:t>
            </a:r>
            <a:r>
              <a:rPr lang="nl-NL" b="0" dirty="0" smtClean="0">
                <a:solidFill>
                  <a:schemeClr val="tx1"/>
                </a:solidFill>
              </a:rPr>
              <a:t>, </a:t>
            </a:r>
            <a:r>
              <a:rPr lang="nl-NL" b="0" dirty="0" err="1" smtClean="0">
                <a:solidFill>
                  <a:schemeClr val="tx1"/>
                </a:solidFill>
              </a:rPr>
              <a:t>HCPs</a:t>
            </a:r>
            <a:r>
              <a:rPr lang="nl-NL" b="0" dirty="0" smtClean="0">
                <a:solidFill>
                  <a:schemeClr val="tx1"/>
                </a:solidFill>
              </a:rPr>
              <a:t>, patiënten) </a:t>
            </a:r>
          </a:p>
          <a:p>
            <a:pPr marL="558900" lvl="3" indent="-342900">
              <a:buFontTx/>
              <a:buChar char="-"/>
            </a:pPr>
            <a:endParaRPr lang="nl-NL" dirty="0"/>
          </a:p>
          <a:p>
            <a:pPr marL="342900" lvl="2" indent="-342900">
              <a:buFontTx/>
              <a:buChar char="-"/>
            </a:pPr>
            <a:r>
              <a:rPr lang="nl-NL" b="0" dirty="0" smtClean="0">
                <a:solidFill>
                  <a:schemeClr val="tx1"/>
                </a:solidFill>
              </a:rPr>
              <a:t>Samenhang met “Goed gebruik” doelstelling van CBG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3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692000"/>
            <a:ext cx="8513656" cy="4806000"/>
          </a:xfrm>
        </p:spPr>
        <p:txBody>
          <a:bodyPr/>
          <a:lstStyle/>
          <a:p>
            <a:r>
              <a:rPr lang="nl-NL" dirty="0" smtClean="0"/>
              <a:t>Belangrijkste updates MEB 44 (DHPC):</a:t>
            </a:r>
          </a:p>
          <a:p>
            <a:endParaRPr lang="nl-N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 smtClean="0"/>
              <a:t>Toevoeging onderbouwing voor </a:t>
            </a:r>
            <a:r>
              <a:rPr lang="nl-NL" dirty="0"/>
              <a:t>samenwerking handelsvergunninghouders </a:t>
            </a:r>
            <a:r>
              <a:rPr lang="nl-NL" dirty="0" smtClean="0"/>
              <a:t>toegevoegd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 smtClean="0"/>
              <a:t>Invoering </a:t>
            </a:r>
            <a:r>
              <a:rPr lang="nl-NL" dirty="0"/>
              <a:t>van Witte Hand Envelop (WHE</a:t>
            </a:r>
            <a:r>
              <a:rPr lang="nl-NL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I</a:t>
            </a:r>
            <a:r>
              <a:rPr lang="nl-NL" dirty="0" smtClean="0"/>
              <a:t>nvoering </a:t>
            </a:r>
            <a:r>
              <a:rPr lang="nl-NL" dirty="0"/>
              <a:t>van Oranje Hand of Witte Hand logo op de </a:t>
            </a:r>
            <a:r>
              <a:rPr lang="nl-NL" dirty="0" smtClean="0"/>
              <a:t>DHPC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Aanpassingen </a:t>
            </a:r>
            <a:r>
              <a:rPr lang="nl-NL" dirty="0"/>
              <a:t>in het template van de </a:t>
            </a:r>
            <a:r>
              <a:rPr lang="nl-NL" dirty="0" smtClean="0"/>
              <a:t>DHPC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1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1692000"/>
            <a:ext cx="8680634" cy="4806000"/>
          </a:xfrm>
        </p:spPr>
        <p:txBody>
          <a:bodyPr/>
          <a:lstStyle/>
          <a:p>
            <a:r>
              <a:rPr lang="nl-NL" dirty="0"/>
              <a:t>Belangrijkste updates MEB 44 (DHPC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Onderbouwing samenwerking </a:t>
            </a:r>
            <a:r>
              <a:rPr lang="nl-NL" dirty="0" err="1" smtClean="0"/>
              <a:t>MAHs</a:t>
            </a:r>
            <a:r>
              <a:rPr lang="nl-NL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Volgend citaat uit GVP Module XV is toegevoegd:</a:t>
            </a:r>
            <a:br>
              <a:rPr lang="nl-NL" dirty="0" smtClean="0"/>
            </a:br>
            <a:r>
              <a:rPr lang="en-US" i="1" dirty="0"/>
              <a:t>In each Member State, when several marketing </a:t>
            </a:r>
            <a:r>
              <a:rPr lang="en-US" i="1" dirty="0" err="1"/>
              <a:t>authorisation</a:t>
            </a:r>
            <a:r>
              <a:rPr lang="en-US" i="1" dirty="0"/>
              <a:t> holders </a:t>
            </a:r>
            <a:r>
              <a:rPr lang="en-US" i="1" dirty="0" smtClean="0"/>
              <a:t>are concerned </a:t>
            </a:r>
            <a:r>
              <a:rPr lang="en-US" i="1" dirty="0"/>
              <a:t>(i.e. when the DHPC covers several products with the </a:t>
            </a:r>
            <a:r>
              <a:rPr lang="en-US" i="1" dirty="0" smtClean="0"/>
              <a:t>same active </a:t>
            </a:r>
            <a:r>
              <a:rPr lang="en-US" i="1" dirty="0"/>
              <a:t>substance or products of the same therapeutic class),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</a:t>
            </a:r>
            <a:r>
              <a:rPr lang="en-US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authorisation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holders are strongly encouraged to arrange for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marketing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authorisation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holder to act on behalf of all concerned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</a:t>
            </a:r>
            <a:r>
              <a:rPr lang="en-US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authorisation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holders as the contact point</a:t>
            </a:r>
            <a:r>
              <a:rPr lang="en-US" i="1" dirty="0"/>
              <a:t> for the national </a:t>
            </a:r>
            <a:r>
              <a:rPr lang="en-US" i="1" dirty="0" smtClean="0"/>
              <a:t>competent authority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Er is duidelijk gemaakt in MEB 44 dat één MAH op kan treden namens andere </a:t>
            </a:r>
            <a:r>
              <a:rPr lang="nl-NL" dirty="0" err="1" smtClean="0"/>
              <a:t>MAHs</a:t>
            </a:r>
            <a:r>
              <a:rPr lang="nl-NL" dirty="0" smtClean="0"/>
              <a:t> in geval van gezamenlijke DHPC</a:t>
            </a:r>
          </a:p>
          <a:p>
            <a:pPr marL="342900" indent="-342900">
              <a:buFontTx/>
              <a:buChar char="-"/>
            </a:pPr>
            <a:endParaRPr lang="nl-NL" i="1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3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692000"/>
            <a:ext cx="8442094" cy="4806000"/>
          </a:xfrm>
        </p:spPr>
        <p:txBody>
          <a:bodyPr/>
          <a:lstStyle/>
          <a:p>
            <a:r>
              <a:rPr lang="nl-NL" dirty="0" smtClean="0"/>
              <a:t>Belangrijkste updates MEB 44 (DHPC)</a:t>
            </a:r>
          </a:p>
          <a:p>
            <a:endParaRPr lang="nl-NL" dirty="0"/>
          </a:p>
          <a:p>
            <a:pPr lvl="0"/>
            <a:r>
              <a:rPr lang="nl-NL" dirty="0"/>
              <a:t>Invoering van Witte Hand Envelop (WHE</a:t>
            </a:r>
            <a:r>
              <a:rPr lang="nl-NL" dirty="0" smtClean="0"/>
              <a:t>) &amp; introductie logo’s op briefpapier</a:t>
            </a:r>
          </a:p>
          <a:p>
            <a:pPr lvl="0"/>
            <a:endParaRPr lang="nl-NL" dirty="0"/>
          </a:p>
          <a:p>
            <a:pPr marL="342900" lvl="0" indent="-342900">
              <a:buFontTx/>
              <a:buChar char="-"/>
            </a:pPr>
            <a:r>
              <a:rPr lang="nl-NL" dirty="0" smtClean="0"/>
              <a:t>Om herkenbaarheid van </a:t>
            </a:r>
            <a:r>
              <a:rPr lang="nl-NL" dirty="0" err="1" smtClean="0"/>
              <a:t>DHPCs</a:t>
            </a:r>
            <a:r>
              <a:rPr lang="nl-NL" dirty="0" smtClean="0"/>
              <a:t> te vergroten is naast de Oranje Hand Envelop (OHE) een Witte Hand Envelop (WHE) geïntroduceerd</a:t>
            </a:r>
          </a:p>
          <a:p>
            <a:pPr marL="342900" lvl="0" indent="-342900">
              <a:buFontTx/>
              <a:buChar char="-"/>
            </a:pPr>
            <a:r>
              <a:rPr lang="nl-NL" dirty="0" smtClean="0"/>
              <a:t>Om herkenbaarheid van </a:t>
            </a:r>
            <a:r>
              <a:rPr lang="nl-NL" dirty="0" err="1" smtClean="0"/>
              <a:t>DHPCs</a:t>
            </a:r>
            <a:r>
              <a:rPr lang="nl-NL" dirty="0" smtClean="0"/>
              <a:t> te vergroten ook logo’s op briefpapier 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18" y="4436497"/>
            <a:ext cx="1567021" cy="21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17" y="4324848"/>
            <a:ext cx="1650476" cy="229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1692000"/>
            <a:ext cx="8561363" cy="4806000"/>
          </a:xfrm>
        </p:spPr>
        <p:txBody>
          <a:bodyPr/>
          <a:lstStyle/>
          <a:p>
            <a:r>
              <a:rPr lang="nl-NL" dirty="0"/>
              <a:t>Belangrijkste updates MEB 44 (DHPC)</a:t>
            </a:r>
          </a:p>
          <a:p>
            <a:endParaRPr lang="nl-NL" dirty="0" smtClean="0"/>
          </a:p>
          <a:p>
            <a:pPr lvl="0"/>
            <a:r>
              <a:rPr lang="nl-NL" dirty="0"/>
              <a:t>Aanpassingen in het template van de </a:t>
            </a:r>
            <a:r>
              <a:rPr lang="nl-NL" dirty="0" smtClean="0"/>
              <a:t>DHPC:</a:t>
            </a:r>
          </a:p>
          <a:p>
            <a:pPr lvl="0"/>
            <a:endParaRPr lang="nl-NL" dirty="0"/>
          </a:p>
          <a:p>
            <a:pPr marL="342900" lvl="0" indent="-342900">
              <a:buFontTx/>
              <a:buChar char="-"/>
            </a:pPr>
            <a:r>
              <a:rPr lang="nl-NL" dirty="0" smtClean="0"/>
              <a:t>Inspectie </a:t>
            </a:r>
            <a:r>
              <a:rPr lang="nl-NL" dirty="0"/>
              <a:t>Gezondheidszorg en Jeugd (IGJ) </a:t>
            </a:r>
            <a:r>
              <a:rPr lang="nl-NL" dirty="0" err="1" smtClean="0"/>
              <a:t>ipv</a:t>
            </a:r>
            <a:r>
              <a:rPr lang="nl-NL" dirty="0" smtClean="0"/>
              <a:t> IGZ</a:t>
            </a:r>
          </a:p>
          <a:p>
            <a:pPr marL="342900" lvl="0" indent="-342900">
              <a:buFontTx/>
              <a:buChar char="-"/>
            </a:pPr>
            <a:r>
              <a:rPr lang="nl-NL" dirty="0" smtClean="0"/>
              <a:t>Standaardzin over melden van bijwerkingen alleen indien van toepassing</a:t>
            </a:r>
          </a:p>
          <a:p>
            <a:pPr marL="342900" lvl="0" indent="-342900">
              <a:buFontTx/>
              <a:buChar char="-"/>
            </a:pPr>
            <a:r>
              <a:rPr lang="nl-NL" dirty="0" smtClean="0"/>
              <a:t>Oproep voor melden is iets aangepast (alleen nog verwijzing naar </a:t>
            </a:r>
            <a:r>
              <a:rPr lang="nl-NL" dirty="0" err="1" smtClean="0"/>
              <a:t>Lareb</a:t>
            </a:r>
            <a:r>
              <a:rPr lang="nl-NL" dirty="0" smtClean="0"/>
              <a:t> website)</a:t>
            </a:r>
          </a:p>
          <a:p>
            <a:pPr marL="342900" lvl="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7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692000"/>
            <a:ext cx="8513656" cy="4806000"/>
          </a:xfrm>
        </p:spPr>
        <p:txBody>
          <a:bodyPr/>
          <a:lstStyle/>
          <a:p>
            <a:r>
              <a:rPr lang="nl-NL" dirty="0" smtClean="0"/>
              <a:t>Belangrijkste updates MEB 45 (</a:t>
            </a:r>
            <a:r>
              <a:rPr lang="nl-NL" dirty="0" err="1" smtClean="0"/>
              <a:t>aRMM</a:t>
            </a:r>
            <a:r>
              <a:rPr lang="nl-NL" dirty="0" smtClean="0"/>
              <a:t>):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Invoer van WHE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Verplicht beschikbaar hebben van online materiaal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Uitbreiding van instructies voor updates van bestaand materiaal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Toevoeging informatie over verplichtingen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Aanpassing template voor </a:t>
            </a:r>
            <a:r>
              <a:rPr lang="nl-NL" dirty="0" err="1" smtClean="0"/>
              <a:t>HCPs</a:t>
            </a:r>
            <a:r>
              <a:rPr lang="nl-NL" dirty="0" smtClean="0"/>
              <a:t> en begeleidende 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Invoering van template voor materiaal voor patiënten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3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1692000"/>
            <a:ext cx="8402337" cy="4806000"/>
          </a:xfrm>
        </p:spPr>
        <p:txBody>
          <a:bodyPr/>
          <a:lstStyle/>
          <a:p>
            <a:r>
              <a:rPr lang="nl-NL" dirty="0" smtClean="0"/>
              <a:t>Belangrijkste updates MEB 45 (</a:t>
            </a:r>
            <a:r>
              <a:rPr lang="nl-NL" dirty="0" err="1" smtClean="0"/>
              <a:t>aRMM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Uitbreiding instructies voor updates van bestaand materiaal: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Als </a:t>
            </a:r>
            <a:r>
              <a:rPr lang="nl-NL" dirty="0"/>
              <a:t>de vergunninghouder of de adresgegevens van een centraal geregistreerd product wijzigen, moet aangepast additioneel risicominimalisatie-materiaal worden ingediend op dezelfde wijze als beschreven in de algemene richtlijnen (Hoofdstuk 3). 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Voor </a:t>
            </a:r>
            <a:r>
              <a:rPr lang="nl-NL" dirty="0"/>
              <a:t>een niet-centraal geregistreerd product geldt dat - op voorwaarde dat dit de enige wijzigingen zijn - het aangepaste additionele risicominimalisatie-materiaal kan worden meegestuurd bij afronding van de procedure waarin de vergunninghouder/adresgegevens worden aangepast. Het CBG verwerkt het additionele risicominimalisatie-materiaal met aangepaste vergunninghouder of adresgegevens in de </a:t>
            </a:r>
            <a:r>
              <a:rPr lang="nl-NL" dirty="0" smtClean="0"/>
              <a:t>GIB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MEB 44 en MEB 45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1692000"/>
            <a:ext cx="8617024" cy="4806000"/>
          </a:xfrm>
        </p:spPr>
        <p:txBody>
          <a:bodyPr/>
          <a:lstStyle/>
          <a:p>
            <a:r>
              <a:rPr lang="nl-NL" dirty="0" smtClean="0"/>
              <a:t>Belangrijkste updates MEB 45 (</a:t>
            </a:r>
            <a:r>
              <a:rPr lang="nl-NL" dirty="0" err="1" smtClean="0"/>
              <a:t>aRMM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/>
              <a:t>Toevoeging informatie over verplichtingen </a:t>
            </a:r>
            <a:r>
              <a:rPr lang="nl-NL" dirty="0" smtClean="0"/>
              <a:t>parallel: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Contact opnemen met MAH van referentieproduct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Staat het al in de GIB? Dan is die te gebruiken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Let op verschil tussen ‘parallel distributie’ (</a:t>
            </a:r>
            <a:r>
              <a:rPr lang="nl-NL" dirty="0" err="1" smtClean="0"/>
              <a:t>CAPs</a:t>
            </a:r>
            <a:r>
              <a:rPr lang="nl-NL" dirty="0" smtClean="0"/>
              <a:t>) en ‘parallel import (</a:t>
            </a:r>
            <a:r>
              <a:rPr lang="nl-NL" dirty="0" err="1" smtClean="0"/>
              <a:t>NAPs</a:t>
            </a:r>
            <a:r>
              <a:rPr lang="nl-NL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Q&amp;A bij de EMA is ook aangepast, en in lijn met het beleidsdocument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3241F-5B6B-4100-BE5A-F21894325AA6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 CBG MEB - English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 CBG MEB - English.potx" id="{7781AE08-E1E3-4024-BE39-B7A4806FFE6F}" vid="{B573D1A6-1FC5-4B8E-A8C9-4A36ADD1C72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CC6BB67C601438D0C46F0622B9CE8" ma:contentTypeVersion="12" ma:contentTypeDescription="Create a new document." ma:contentTypeScope="" ma:versionID="2b3ca63ca50485c9a341468c7b7c888f">
  <xsd:schema xmlns:xsd="http://www.w3.org/2001/XMLSchema" xmlns:xs="http://www.w3.org/2001/XMLSchema" xmlns:p="http://schemas.microsoft.com/office/2006/metadata/properties" xmlns:ns2="13881ec9-9a05-474d-8cb7-f7c06baa8314" xmlns:ns3="90480610-dc60-4ca4-9149-411814d10f2a" targetNamespace="http://schemas.microsoft.com/office/2006/metadata/properties" ma:root="true" ma:fieldsID="0155553c67f33f318fc4dafa48966e2b" ns2:_="" ns3:_="">
    <xsd:import namespace="13881ec9-9a05-474d-8cb7-f7c06baa8314"/>
    <xsd:import namespace="90480610-dc60-4ca4-9149-411814d10f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81ec9-9a05-474d-8cb7-f7c06baa83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80610-dc60-4ca4-9149-411814d1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4C557A-552B-4868-9B01-7C3C38E0CE36}"/>
</file>

<file path=customXml/itemProps2.xml><?xml version="1.0" encoding="utf-8"?>
<ds:datastoreItem xmlns:ds="http://schemas.openxmlformats.org/officeDocument/2006/customXml" ds:itemID="{03BCDCF1-42C4-4345-92F7-79E1BC58BD82}"/>
</file>

<file path=customXml/itemProps3.xml><?xml version="1.0" encoding="utf-8"?>
<ds:datastoreItem xmlns:ds="http://schemas.openxmlformats.org/officeDocument/2006/customXml" ds:itemID="{5C4D93C5-AFFA-448D-A1E9-27ED58E7B859}"/>
</file>

<file path=docProps/app.xml><?xml version="1.0" encoding="utf-8"?>
<Properties xmlns="http://schemas.openxmlformats.org/officeDocument/2006/extended-properties" xmlns:vt="http://schemas.openxmlformats.org/officeDocument/2006/docPropsVTypes">
  <Template>Format CBG MEB - English</Template>
  <TotalTime>220</TotalTime>
  <Words>605</Words>
  <Application>Microsoft Office PowerPoint</Application>
  <PresentationFormat>Diavoorstelling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Format CBG MEB - English</vt:lpstr>
      <vt:lpstr>Update MEB 44 en MEB 45</vt:lpstr>
      <vt:lpstr>Update MEB 44 en MEB 45</vt:lpstr>
      <vt:lpstr>Update MEB 44 en MEB 45</vt:lpstr>
      <vt:lpstr>Update MEB 44 en MEB 45</vt:lpstr>
      <vt:lpstr>Update MEB 44 en MEB 45</vt:lpstr>
      <vt:lpstr>Update MEB 44 en MEB 45</vt:lpstr>
      <vt:lpstr>Update MEB 44 en MEB 45</vt:lpstr>
      <vt:lpstr>Update MEB 44 en MEB 45</vt:lpstr>
      <vt:lpstr>Update MEB 44 en MEB 45 </vt:lpstr>
      <vt:lpstr>Update MEB 44 en MEB 45 </vt:lpstr>
      <vt:lpstr>Update MEB 44 en MEB 45</vt:lpstr>
      <vt:lpstr>PowerPoint-presentatie</vt:lpstr>
    </vt:vector>
  </TitlesOfParts>
  <Company>CBG-MEB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Serrarens, mw. J.</dc:creator>
  <cp:lastModifiedBy>Lagendijk, dhr. drs. M.A.C.</cp:lastModifiedBy>
  <cp:revision>11</cp:revision>
  <dcterms:created xsi:type="dcterms:W3CDTF">2018-04-11T09:12:20Z</dcterms:created>
  <dcterms:modified xsi:type="dcterms:W3CDTF">2018-05-14T13:50:52Z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0x01010028DCC6BB67C601438D0C46F0622B9CE8</vt:lpwstr>
  </property>
</Properties>
</file>