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slides/slide8.xml" ContentType="application/vnd.openxmlformats-officedocument.presentationml.slide+xml"/>
  <Override PartName="/ppt/notesSlides/notesSlide7.xml" ContentType="application/vnd.openxmlformats-officedocument.presentationml.notesSlide+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4" r:id="rId2"/>
    <p:sldId id="257" r:id="rId3"/>
    <p:sldId id="258" r:id="rId4"/>
    <p:sldId id="259" r:id="rId5"/>
    <p:sldId id="260" r:id="rId6"/>
    <p:sldId id="265" r:id="rId7"/>
    <p:sldId id="261" r:id="rId8"/>
    <p:sldId id="262"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010BCC-FC38-3080-0109-659C1F7E3C73}" name="Mathijssen, Natascha" initials="MN" userId="S::mathina1@novartis.net::1dd1ce29-3f21-47b8-9701-a544be9d4c8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B9B8C-435D-EBA3-51F6-B71B18BBBC35}" v="17" dt="2025-08-18T08:23:54.687"/>
    <p1510:client id="{7A58481C-1CB5-7967-5806-0C9812DE7827}" v="1" dt="2025-08-18T08:52:44.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voskamp@roche.com" userId="S::urn:spo:guest#leonie.voskamp@roche.com::" providerId="AD" clId="Web-{812A7123-2638-566B-49F1-2F58D2F9D0D3}"/>
    <pc:docChg chg="addSld modSld">
      <pc:chgData name="leonie.voskamp@roche.com" userId="S::urn:spo:guest#leonie.voskamp@roche.com::" providerId="AD" clId="Web-{812A7123-2638-566B-49F1-2F58D2F9D0D3}" dt="2025-07-17T07:29:05.998" v="373"/>
      <pc:docMkLst>
        <pc:docMk/>
      </pc:docMkLst>
      <pc:sldChg chg="addSp delSp modSp">
        <pc:chgData name="leonie.voskamp@roche.com" userId="S::urn:spo:guest#leonie.voskamp@roche.com::" providerId="AD" clId="Web-{812A7123-2638-566B-49F1-2F58D2F9D0D3}" dt="2025-07-17T06:46:49.245" v="39" actId="1076"/>
        <pc:sldMkLst>
          <pc:docMk/>
          <pc:sldMk cId="100775690" sldId="257"/>
        </pc:sldMkLst>
      </pc:sldChg>
      <pc:sldChg chg="modSp modNotes">
        <pc:chgData name="leonie.voskamp@roche.com" userId="S::urn:spo:guest#leonie.voskamp@roche.com::" providerId="AD" clId="Web-{812A7123-2638-566B-49F1-2F58D2F9D0D3}" dt="2025-07-17T06:42:34.720" v="19"/>
        <pc:sldMkLst>
          <pc:docMk/>
          <pc:sldMk cId="268589267" sldId="259"/>
        </pc:sldMkLst>
      </pc:sldChg>
      <pc:sldChg chg="addSp modSp">
        <pc:chgData name="leonie.voskamp@roche.com" userId="S::urn:spo:guest#leonie.voskamp@roche.com::" providerId="AD" clId="Web-{812A7123-2638-566B-49F1-2F58D2F9D0D3}" dt="2025-07-17T07:29:05.998" v="373"/>
        <pc:sldMkLst>
          <pc:docMk/>
          <pc:sldMk cId="1061140534" sldId="262"/>
        </pc:sldMkLst>
      </pc:sldChg>
      <pc:sldChg chg="addSp delSp modSp">
        <pc:chgData name="leonie.voskamp@roche.com" userId="S::urn:spo:guest#leonie.voskamp@roche.com::" providerId="AD" clId="Web-{812A7123-2638-566B-49F1-2F58D2F9D0D3}" dt="2025-07-17T06:47:37.903" v="44" actId="1076"/>
        <pc:sldMkLst>
          <pc:docMk/>
          <pc:sldMk cId="2293634405" sldId="264"/>
        </pc:sldMkLst>
      </pc:sldChg>
      <pc:sldChg chg="modSp add replId modNotes">
        <pc:chgData name="leonie.voskamp@roche.com" userId="S::urn:spo:guest#leonie.voskamp@roche.com::" providerId="AD" clId="Web-{812A7123-2638-566B-49F1-2F58D2F9D0D3}" dt="2025-07-17T07:26:17.539" v="346"/>
        <pc:sldMkLst>
          <pc:docMk/>
          <pc:sldMk cId="1237505763" sldId="265"/>
        </pc:sldMkLst>
      </pc:sldChg>
    </pc:docChg>
  </pc:docChgLst>
  <pc:docChgLst>
    <pc:chgData clId="Web-{030B9B8C-435D-EBA3-51F6-B71B18BBBC35}"/>
    <pc:docChg chg="modSld">
      <pc:chgData name="" userId="" providerId="" clId="Web-{030B9B8C-435D-EBA3-51F6-B71B18BBBC35}" dt="2025-08-18T08:23:54.671" v="15" actId="20577"/>
      <pc:docMkLst>
        <pc:docMk/>
      </pc:docMkLst>
      <pc:sldChg chg="modSp modCm">
        <pc:chgData name="" userId="" providerId="" clId="Web-{030B9B8C-435D-EBA3-51F6-B71B18BBBC35}" dt="2025-08-18T08:23:54.671" v="15" actId="20577"/>
        <pc:sldMkLst>
          <pc:docMk/>
          <pc:sldMk cId="2293634405" sldId="264"/>
        </pc:sldMkLst>
        <pc:spChg chg="mod">
          <ac:chgData name="" userId="" providerId="" clId="Web-{030B9B8C-435D-EBA3-51F6-B71B18BBBC35}" dt="2025-08-18T08:23:54.671" v="15" actId="20577"/>
          <ac:spMkLst>
            <pc:docMk/>
            <pc:sldMk cId="2293634405" sldId="264"/>
            <ac:spMk id="6" creationId="{972E0DD1-4879-F054-DA43-A5A4D5AC85AB}"/>
          </ac:spMkLst>
        </pc:spChg>
        <pc:extLst>
          <p:ext xmlns:p="http://schemas.openxmlformats.org/presentationml/2006/main" uri="{D6D511B9-2390-475A-947B-AFAB55BFBCF1}">
            <pc226:cmChg xmlns:pc226="http://schemas.microsoft.com/office/powerpoint/2022/06/main/command" chg="mod">
              <pc226:chgData name="" userId="" providerId="" clId="Web-{030B9B8C-435D-EBA3-51F6-B71B18BBBC35}" dt="2025-08-18T08:23:51.405" v="14" actId="20577"/>
              <pc2:cmMkLst xmlns:pc2="http://schemas.microsoft.com/office/powerpoint/2019/9/main/command">
                <pc:docMk/>
                <pc:sldMk cId="2293634405" sldId="264"/>
                <pc2:cmMk id="{0B80A4DA-63F0-46FF-A9BE-5C01FC2F24B0}"/>
              </pc2:cmMkLst>
            </pc226:cmChg>
          </p:ext>
        </pc:extLst>
      </pc:sldChg>
    </pc:docChg>
  </pc:docChgLst>
  <pc:docChgLst>
    <pc:chgData name="Mathijssen, Natascha" userId="S::mathina1@novartis.net::1dd1ce29-3f21-47b8-9701-a544be9d4c8c" providerId="AD" clId="Web-{FDF46052-D4C6-F34F-A728-C1D7817BD1C3}"/>
    <pc:docChg chg="mod">
      <pc:chgData name="Mathijssen, Natascha" userId="S::mathina1@novartis.net::1dd1ce29-3f21-47b8-9701-a544be9d4c8c" providerId="AD" clId="Web-{FDF46052-D4C6-F34F-A728-C1D7817BD1C3}" dt="2025-08-06T07:53:57.725" v="0"/>
      <pc:docMkLst>
        <pc:docMk/>
      </pc:docMkLst>
    </pc:docChg>
  </pc:docChgLst>
  <pc:docChgLst>
    <pc:chgData name="Wolfswinkel, Thessa" userId="S::wolfsth1@novartis.net::ac48046f-461b-497e-9339-94b523d36c98" providerId="AD" clId="Web-{A1E1F782-E1F0-4B7B-EF95-65BAEEC2085B}"/>
    <pc:docChg chg="mod">
      <pc:chgData name="Wolfswinkel, Thessa" userId="S::wolfsth1@novartis.net::ac48046f-461b-497e-9339-94b523d36c98" providerId="AD" clId="Web-{A1E1F782-E1F0-4B7B-EF95-65BAEEC2085B}" dt="2025-07-22T08:04:21.845"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F1239-67A5-4E48-9C0B-4F556B61F461}" type="datetimeFigureOut">
              <a:rPr lang="nl-NL" smtClean="0"/>
              <a:t>18-8-2025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0EB94-2CEB-45EA-A0B3-2F1D2A0AF109}" type="slidenum">
              <a:rPr lang="nl-NL" smtClean="0"/>
              <a:t>‹#›</a:t>
            </a:fld>
            <a:endParaRPr lang="nl-NL"/>
          </a:p>
        </p:txBody>
      </p:sp>
    </p:spTree>
    <p:extLst>
      <p:ext uri="{BB962C8B-B14F-4D97-AF65-F5344CB8AC3E}">
        <p14:creationId xmlns:p14="http://schemas.microsoft.com/office/powerpoint/2010/main" val="251496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1200" b="1" i="0">
                <a:solidFill>
                  <a:srgbClr val="1F2937"/>
                </a:solidFill>
                <a:effectLst/>
                <a:latin typeface="ui-sans-serif"/>
              </a:rPr>
              <a:t>**A Global Health Initiative**</a:t>
            </a:r>
          </a:p>
          <a:p>
            <a:pPr marL="0" indent="0" algn="l">
              <a:buNone/>
            </a:pPr>
            <a:r>
              <a:rPr lang="en-US" sz="1200" b="1" i="0">
                <a:solidFill>
                  <a:srgbClr val="374151"/>
                </a:solidFill>
                <a:effectLst/>
                <a:latin typeface="ui-sans-serif"/>
              </a:rPr>
              <a:t>What it is:</a:t>
            </a:r>
            <a:r>
              <a:rPr lang="en-US" sz="1200" b="0" i="0">
                <a:solidFill>
                  <a:srgbClr val="374151"/>
                </a:solidFill>
                <a:effectLst/>
                <a:latin typeface="ui-sans-serif"/>
              </a:rPr>
              <a:t> World Patient Safety Day (WPSD) is an annual global campaign observed on</a:t>
            </a:r>
            <a:r>
              <a:rPr lang="en-US" sz="1200" i="0">
                <a:solidFill>
                  <a:srgbClr val="374151"/>
                </a:solidFill>
                <a:effectLst/>
                <a:latin typeface="ui-sans-serif"/>
              </a:rPr>
              <a:t> September 17th</a:t>
            </a:r>
            <a:r>
              <a:rPr lang="en-US" sz="1200" b="0" i="0">
                <a:solidFill>
                  <a:srgbClr val="374151"/>
                </a:solidFill>
                <a:effectLst/>
                <a:latin typeface="ui-sans-serif"/>
              </a:rPr>
              <a:t>.</a:t>
            </a:r>
          </a:p>
          <a:p>
            <a:pPr marL="0" indent="0" algn="l">
              <a:buNone/>
            </a:pPr>
            <a:endParaRPr lang="en-US" sz="1200" b="0" i="0">
              <a:solidFill>
                <a:srgbClr val="374151"/>
              </a:solidFill>
              <a:effectLst/>
              <a:latin typeface="ui-sans-serif"/>
            </a:endParaRPr>
          </a:p>
          <a:p>
            <a:pPr marL="0" indent="0" algn="l">
              <a:buNone/>
            </a:pPr>
            <a:r>
              <a:rPr lang="en-US" sz="1200" b="1" i="0">
                <a:solidFill>
                  <a:srgbClr val="374151"/>
                </a:solidFill>
                <a:effectLst/>
                <a:latin typeface="ui-sans-serif"/>
              </a:rPr>
              <a:t>Its Purpose:</a:t>
            </a:r>
            <a:r>
              <a:rPr lang="en-US" sz="1200" b="0" i="0">
                <a:solidFill>
                  <a:srgbClr val="374151"/>
                </a:solidFill>
                <a:effectLst/>
                <a:latin typeface="ui-sans-serif"/>
              </a:rPr>
              <a:t> It aims to raise global awareness about patient safety and urge all countries and international partners to show solidarity and take action to reduce patient harm.</a:t>
            </a:r>
          </a:p>
          <a:p>
            <a:pPr marL="0" indent="0" algn="l">
              <a:buNone/>
            </a:pPr>
            <a:endParaRPr lang="en-US" sz="1200" b="0" i="0">
              <a:solidFill>
                <a:srgbClr val="374151"/>
              </a:solidFill>
              <a:effectLst/>
              <a:latin typeface="ui-sans-serif"/>
            </a:endParaRPr>
          </a:p>
          <a:p>
            <a:pPr marL="0" indent="0" algn="l">
              <a:buNone/>
            </a:pPr>
            <a:r>
              <a:rPr lang="en-US" sz="1200" b="1" i="0">
                <a:solidFill>
                  <a:srgbClr val="374151"/>
                </a:solidFill>
                <a:effectLst/>
                <a:latin typeface="ui-sans-serif"/>
              </a:rPr>
              <a:t>Key Message:</a:t>
            </a:r>
            <a:r>
              <a:rPr lang="en-US" sz="1200" b="0" i="0">
                <a:solidFill>
                  <a:srgbClr val="374151"/>
                </a:solidFill>
                <a:effectLst/>
                <a:latin typeface="ui-sans-serif"/>
              </a:rPr>
              <a:t> "Safe healthcare for all" – emphasizing the critical importance of patient safety across all healthcare settings.</a:t>
            </a:r>
          </a:p>
          <a:p>
            <a:endParaRPr lang="nl-NL"/>
          </a:p>
        </p:txBody>
      </p:sp>
      <p:sp>
        <p:nvSpPr>
          <p:cNvPr id="4" name="Slide Number Placeholder 3"/>
          <p:cNvSpPr>
            <a:spLocks noGrp="1"/>
          </p:cNvSpPr>
          <p:nvPr>
            <p:ph type="sldNum" sz="quarter" idx="5"/>
          </p:nvPr>
        </p:nvSpPr>
        <p:spPr/>
        <p:txBody>
          <a:bodyPr/>
          <a:lstStyle/>
          <a:p>
            <a:fld id="{FF10EB94-2CEB-45EA-A0B3-2F1D2A0AF109}" type="slidenum">
              <a:rPr lang="nl-NL" smtClean="0"/>
              <a:t>2</a:t>
            </a:fld>
            <a:endParaRPr lang="nl-NL"/>
          </a:p>
        </p:txBody>
      </p:sp>
    </p:spTree>
    <p:extLst>
      <p:ext uri="{BB962C8B-B14F-4D97-AF65-F5344CB8AC3E}">
        <p14:creationId xmlns:p14="http://schemas.microsoft.com/office/powerpoint/2010/main" val="141663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1200" b="1" i="0">
                <a:solidFill>
                  <a:srgbClr val="1F2937"/>
                </a:solidFill>
                <a:effectLst/>
                <a:latin typeface="ui-sans-serif"/>
              </a:rPr>
              <a:t>**Addressing a Critical Global Challenge**</a:t>
            </a:r>
          </a:p>
          <a:p>
            <a:pPr algn="l">
              <a:buFont typeface="Arial" panose="020B0604020202020204" pitchFamily="34" charset="0"/>
              <a:buChar char="•"/>
            </a:pPr>
            <a:r>
              <a:rPr lang="en-US" sz="1200" b="1" i="0">
                <a:solidFill>
                  <a:srgbClr val="374151"/>
                </a:solidFill>
                <a:effectLst/>
                <a:latin typeface="ui-sans-serif"/>
              </a:rPr>
              <a:t>The Problem:</a:t>
            </a:r>
            <a:r>
              <a:rPr lang="en-US" sz="1200" b="0" i="0">
                <a:solidFill>
                  <a:srgbClr val="374151"/>
                </a:solidFill>
                <a:effectLst/>
                <a:latin typeface="ui-sans-serif"/>
              </a:rPr>
              <a:t> Unsafe healthcare is a leading cause of avoidable harm and death globally. Millions of patients suffer injuries or die every year due to unsafe healthcare.</a:t>
            </a:r>
          </a:p>
          <a:p>
            <a:pPr algn="l">
              <a:buFont typeface="Arial" panose="020B0604020202020204" pitchFamily="34" charset="0"/>
              <a:buChar char="•"/>
            </a:pPr>
            <a:r>
              <a:rPr lang="en-US" sz="1200" b="1" i="0">
                <a:solidFill>
                  <a:srgbClr val="374151"/>
                </a:solidFill>
                <a:effectLst/>
                <a:latin typeface="ui-sans-serif"/>
              </a:rPr>
              <a:t>WHO's Mandate:</a:t>
            </a:r>
            <a:r>
              <a:rPr lang="en-US" sz="1200" b="0" i="0">
                <a:solidFill>
                  <a:srgbClr val="374151"/>
                </a:solidFill>
                <a:effectLst/>
                <a:latin typeface="ui-sans-serif"/>
              </a:rPr>
              <a:t> As the leading global health authority, the World Health Organization (WHO) has a mandate to promote health, keep the world safe, and serve the vulnerable. Patient safety is a core component of achieving universal health coverage and improving health outcomes.</a:t>
            </a:r>
          </a:p>
          <a:p>
            <a:pPr algn="l">
              <a:buFont typeface="Arial" panose="020B0604020202020204" pitchFamily="34" charset="0"/>
              <a:buChar char="•"/>
            </a:pPr>
            <a:r>
              <a:rPr lang="en-US" sz="1200" b="1" i="0">
                <a:solidFill>
                  <a:srgbClr val="374151"/>
                </a:solidFill>
                <a:effectLst/>
                <a:latin typeface="ui-sans-serif"/>
              </a:rPr>
              <a:t>Call to Action:</a:t>
            </a:r>
            <a:r>
              <a:rPr lang="en-US" sz="1200" b="0" i="0">
                <a:solidFill>
                  <a:srgbClr val="374151"/>
                </a:solidFill>
                <a:effectLst/>
                <a:latin typeface="ui-sans-serif"/>
              </a:rPr>
              <a:t> WHO initiated WPSD to galvanize action, foster a culture of patient safety, and encourage governments, healthcare professionals, patients, and the public to play their part in making healthcare safer.</a:t>
            </a:r>
          </a:p>
          <a:p>
            <a:pPr marL="0" indent="0">
              <a:buNone/>
            </a:pPr>
            <a:endParaRPr lang="nl-NL" sz="1200"/>
          </a:p>
          <a:p>
            <a:endParaRPr lang="nl-NL"/>
          </a:p>
        </p:txBody>
      </p:sp>
      <p:sp>
        <p:nvSpPr>
          <p:cNvPr id="4" name="Slide Number Placeholder 3"/>
          <p:cNvSpPr>
            <a:spLocks noGrp="1"/>
          </p:cNvSpPr>
          <p:nvPr>
            <p:ph type="sldNum" sz="quarter" idx="5"/>
          </p:nvPr>
        </p:nvSpPr>
        <p:spPr/>
        <p:txBody>
          <a:bodyPr/>
          <a:lstStyle/>
          <a:p>
            <a:fld id="{FF10EB94-2CEB-45EA-A0B3-2F1D2A0AF109}" type="slidenum">
              <a:rPr lang="nl-NL" smtClean="0"/>
              <a:t>3</a:t>
            </a:fld>
            <a:endParaRPr lang="nl-NL"/>
          </a:p>
        </p:txBody>
      </p:sp>
    </p:spTree>
    <p:extLst>
      <p:ext uri="{BB962C8B-B14F-4D97-AF65-F5344CB8AC3E}">
        <p14:creationId xmlns:p14="http://schemas.microsoft.com/office/powerpoint/2010/main" val="167163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1200" b="1" i="0">
                <a:solidFill>
                  <a:srgbClr val="1F2937"/>
                </a:solidFill>
                <a:effectLst/>
                <a:latin typeface="ui-sans-serif"/>
              </a:rPr>
              <a:t>**Prioritizing Safety Across the Healthcare Journey**</a:t>
            </a:r>
          </a:p>
          <a:p>
            <a:pPr>
              <a:buFont typeface="Arial" panose="020B0604020202020204" pitchFamily="34" charset="0"/>
              <a:buChar char="•"/>
            </a:pPr>
            <a:r>
              <a:rPr lang="en-US" sz="1200" b="1" i="0">
                <a:solidFill>
                  <a:srgbClr val="374151"/>
                </a:solidFill>
                <a:effectLst/>
                <a:latin typeface="ui-sans-serif"/>
              </a:rPr>
              <a:t>Theme Focus:</a:t>
            </a:r>
            <a:r>
              <a:rPr lang="en-US" sz="1200" b="0" i="0">
                <a:solidFill>
                  <a:srgbClr val="374151"/>
                </a:solidFill>
                <a:effectLst/>
                <a:latin typeface="ui-sans-serif"/>
              </a:rPr>
              <a:t> For 2025, the World Patient Safety Day theme is </a:t>
            </a:r>
            <a:r>
              <a:rPr lang="en-US" sz="1200" b="1" i="0">
                <a:solidFill>
                  <a:srgbClr val="374151"/>
                </a:solidFill>
                <a:effectLst/>
                <a:latin typeface="ui-sans-serif"/>
              </a:rPr>
              <a:t>"</a:t>
            </a:r>
            <a:r>
              <a:rPr lang="en-US" b="1">
                <a:solidFill>
                  <a:srgbClr val="1F2937"/>
                </a:solidFill>
                <a:latin typeface="ui-sans-serif"/>
              </a:rPr>
              <a:t>Safe care for every newborn and every child."</a:t>
            </a:r>
          </a:p>
          <a:p>
            <a:pPr algn="l">
              <a:buFont typeface="Arial" panose="020B0604020202020204" pitchFamily="34" charset="0"/>
              <a:buChar char="•"/>
            </a:pPr>
            <a:r>
              <a:rPr lang="en-US" sz="1200" b="1" i="0">
                <a:solidFill>
                  <a:srgbClr val="374151"/>
                </a:solidFill>
                <a:effectLst/>
                <a:latin typeface="ui-sans-serif"/>
              </a:rPr>
              <a:t>Meaning:</a:t>
            </a:r>
            <a:r>
              <a:rPr lang="en-US" sz="1200" b="0" i="0">
                <a:solidFill>
                  <a:srgbClr val="374151"/>
                </a:solidFill>
                <a:effectLst/>
                <a:latin typeface="ui-sans-serif"/>
              </a:rPr>
              <a:t> This theme emphasizes the crucial need to integrate patient safety principles and practices from the very beginning of all healthcare processes, policies, and product development cycles.</a:t>
            </a:r>
          </a:p>
          <a:p>
            <a:pPr algn="l">
              <a:buFont typeface="Arial" panose="020B0604020202020204" pitchFamily="34" charset="0"/>
              <a:buChar char="•"/>
            </a:pPr>
            <a:r>
              <a:rPr lang="en-US" sz="1200" b="1" i="0">
                <a:solidFill>
                  <a:srgbClr val="374151"/>
                </a:solidFill>
                <a:effectLst/>
                <a:latin typeface="ui-sans-serif"/>
              </a:rPr>
              <a:t>Importance:</a:t>
            </a:r>
            <a:r>
              <a:rPr lang="en-US" sz="1200" b="0" i="0">
                <a:solidFill>
                  <a:srgbClr val="374151"/>
                </a:solidFill>
                <a:effectLst/>
                <a:latin typeface="ui-sans-serif"/>
              </a:rPr>
              <a:t> It highlights that safety is not an afterthought but a foundational element that must be embedded in every stage, from initial design and planning to delivery and monitoring, ensuring a proactive approach to preventing harm.</a:t>
            </a:r>
          </a:p>
          <a:p>
            <a:r>
              <a:rPr lang="nl-NL" err="1">
                <a:solidFill>
                  <a:srgbClr val="374151"/>
                </a:solidFill>
                <a:latin typeface="ui-sans-serif"/>
              </a:rPr>
              <a:t>Chosen</a:t>
            </a:r>
            <a:r>
              <a:rPr lang="nl-NL">
                <a:solidFill>
                  <a:srgbClr val="374151"/>
                </a:solidFill>
                <a:latin typeface="ui-sans-serif"/>
              </a:rPr>
              <a:t> </a:t>
            </a:r>
            <a:r>
              <a:rPr lang="nl-NL" err="1">
                <a:solidFill>
                  <a:srgbClr val="374151"/>
                </a:solidFill>
                <a:latin typeface="ui-sans-serif"/>
              </a:rPr>
              <a:t>for</a:t>
            </a:r>
            <a:r>
              <a:rPr lang="nl-NL">
                <a:solidFill>
                  <a:srgbClr val="374151"/>
                </a:solidFill>
                <a:latin typeface="ui-sans-serif"/>
              </a:rPr>
              <a:t> </a:t>
            </a:r>
            <a:r>
              <a:rPr lang="nl-NL" err="1">
                <a:solidFill>
                  <a:srgbClr val="374151"/>
                </a:solidFill>
                <a:latin typeface="ui-sans-serif"/>
              </a:rPr>
              <a:t>this</a:t>
            </a:r>
            <a:r>
              <a:rPr lang="nl-NL">
                <a:solidFill>
                  <a:srgbClr val="374151"/>
                </a:solidFill>
                <a:latin typeface="ui-sans-serif"/>
              </a:rPr>
              <a:t> </a:t>
            </a:r>
            <a:r>
              <a:rPr lang="nl-NL" err="1">
                <a:solidFill>
                  <a:srgbClr val="374151"/>
                </a:solidFill>
                <a:latin typeface="ui-sans-serif"/>
              </a:rPr>
              <a:t>theme</a:t>
            </a:r>
            <a:r>
              <a:rPr lang="nl-NL">
                <a:solidFill>
                  <a:srgbClr val="374151"/>
                </a:solidFill>
                <a:latin typeface="ui-sans-serif"/>
              </a:rPr>
              <a:t> </a:t>
            </a:r>
            <a:r>
              <a:rPr lang="nl-NL" err="1">
                <a:solidFill>
                  <a:srgbClr val="374151"/>
                </a:solidFill>
                <a:latin typeface="ui-sans-serif"/>
              </a:rPr>
              <a:t>to</a:t>
            </a:r>
            <a:r>
              <a:rPr lang="nl-NL">
                <a:solidFill>
                  <a:srgbClr val="374151"/>
                </a:solidFill>
                <a:latin typeface="ui-sans-serif"/>
              </a:rPr>
              <a:t> </a:t>
            </a:r>
            <a:r>
              <a:rPr lang="nl-NL" err="1">
                <a:solidFill>
                  <a:srgbClr val="374151"/>
                </a:solidFill>
                <a:latin typeface="ui-sans-serif"/>
              </a:rPr>
              <a:t>recognize</a:t>
            </a:r>
            <a:r>
              <a:rPr lang="nl-NL">
                <a:solidFill>
                  <a:srgbClr val="374151"/>
                </a:solidFill>
                <a:latin typeface="ui-sans-serif"/>
              </a:rPr>
              <a:t> </a:t>
            </a:r>
            <a:r>
              <a:rPr lang="nl-NL" err="1">
                <a:solidFill>
                  <a:srgbClr val="374151"/>
                </a:solidFill>
                <a:latin typeface="ui-sans-serif"/>
              </a:rPr>
              <a:t>the</a:t>
            </a:r>
            <a:r>
              <a:rPr lang="nl-NL">
                <a:solidFill>
                  <a:srgbClr val="374151"/>
                </a:solidFill>
                <a:latin typeface="ui-sans-serif"/>
              </a:rPr>
              <a:t> </a:t>
            </a:r>
            <a:r>
              <a:rPr lang="nl-NL" err="1">
                <a:solidFill>
                  <a:srgbClr val="374151"/>
                </a:solidFill>
                <a:latin typeface="ui-sans-serif"/>
              </a:rPr>
              <a:t>vulnerability</a:t>
            </a:r>
            <a:r>
              <a:rPr lang="nl-NL">
                <a:solidFill>
                  <a:srgbClr val="374151"/>
                </a:solidFill>
                <a:latin typeface="ui-sans-serif"/>
              </a:rPr>
              <a:t> of </a:t>
            </a:r>
            <a:r>
              <a:rPr lang="nl-NL" err="1">
                <a:solidFill>
                  <a:srgbClr val="374151"/>
                </a:solidFill>
                <a:latin typeface="ui-sans-serif"/>
              </a:rPr>
              <a:t>this</a:t>
            </a:r>
            <a:r>
              <a:rPr lang="nl-NL">
                <a:solidFill>
                  <a:srgbClr val="374151"/>
                </a:solidFill>
                <a:latin typeface="ui-sans-serif"/>
              </a:rPr>
              <a:t> </a:t>
            </a:r>
            <a:r>
              <a:rPr lang="nl-NL" err="1">
                <a:solidFill>
                  <a:srgbClr val="374151"/>
                </a:solidFill>
                <a:latin typeface="ui-sans-serif"/>
              </a:rPr>
              <a:t>age</a:t>
            </a:r>
            <a:r>
              <a:rPr lang="nl-NL">
                <a:solidFill>
                  <a:srgbClr val="374151"/>
                </a:solidFill>
                <a:latin typeface="ui-sans-serif"/>
              </a:rPr>
              <a:t> </a:t>
            </a:r>
            <a:r>
              <a:rPr lang="nl-NL" err="1">
                <a:solidFill>
                  <a:srgbClr val="374151"/>
                </a:solidFill>
                <a:latin typeface="ui-sans-serif"/>
              </a:rPr>
              <a:t>group</a:t>
            </a:r>
            <a:r>
              <a:rPr lang="nl-NL">
                <a:solidFill>
                  <a:srgbClr val="374151"/>
                </a:solidFill>
                <a:latin typeface="ui-sans-serif"/>
              </a:rPr>
              <a:t> </a:t>
            </a:r>
            <a:r>
              <a:rPr lang="nl-NL" err="1">
                <a:solidFill>
                  <a:srgbClr val="374151"/>
                </a:solidFill>
                <a:latin typeface="ui-sans-serif"/>
              </a:rPr>
              <a:t>to</a:t>
            </a:r>
            <a:r>
              <a:rPr lang="nl-NL">
                <a:solidFill>
                  <a:srgbClr val="374151"/>
                </a:solidFill>
                <a:latin typeface="ui-sans-serif"/>
              </a:rPr>
              <a:t> </a:t>
            </a:r>
            <a:r>
              <a:rPr lang="nl-NL" err="1">
                <a:solidFill>
                  <a:srgbClr val="374151"/>
                </a:solidFill>
                <a:latin typeface="ui-sans-serif"/>
              </a:rPr>
              <a:t>risks</a:t>
            </a:r>
            <a:r>
              <a:rPr lang="nl-NL">
                <a:solidFill>
                  <a:srgbClr val="374151"/>
                </a:solidFill>
                <a:latin typeface="ui-sans-serif"/>
              </a:rPr>
              <a:t> </a:t>
            </a:r>
            <a:r>
              <a:rPr lang="nl-NL" err="1">
                <a:solidFill>
                  <a:srgbClr val="374151"/>
                </a:solidFill>
                <a:latin typeface="ui-sans-serif"/>
              </a:rPr>
              <a:t>and</a:t>
            </a:r>
            <a:r>
              <a:rPr lang="nl-NL">
                <a:solidFill>
                  <a:srgbClr val="374151"/>
                </a:solidFill>
                <a:latin typeface="ui-sans-serif"/>
              </a:rPr>
              <a:t> </a:t>
            </a:r>
            <a:r>
              <a:rPr lang="nl-NL" err="1">
                <a:solidFill>
                  <a:srgbClr val="374151"/>
                </a:solidFill>
                <a:latin typeface="ui-sans-serif"/>
              </a:rPr>
              <a:t>harm</a:t>
            </a:r>
            <a:r>
              <a:rPr lang="nl-NL">
                <a:solidFill>
                  <a:srgbClr val="374151"/>
                </a:solidFill>
                <a:latin typeface="ui-sans-serif"/>
              </a:rPr>
              <a:t> </a:t>
            </a:r>
            <a:r>
              <a:rPr lang="nl-NL" err="1">
                <a:solidFill>
                  <a:srgbClr val="374151"/>
                </a:solidFill>
                <a:latin typeface="ui-sans-serif"/>
              </a:rPr>
              <a:t>caused</a:t>
            </a:r>
            <a:r>
              <a:rPr lang="nl-NL">
                <a:solidFill>
                  <a:srgbClr val="374151"/>
                </a:solidFill>
                <a:latin typeface="ui-sans-serif"/>
              </a:rPr>
              <a:t> </a:t>
            </a:r>
            <a:r>
              <a:rPr lang="nl-NL" err="1">
                <a:solidFill>
                  <a:srgbClr val="374151"/>
                </a:solidFill>
                <a:latin typeface="ui-sans-serif"/>
              </a:rPr>
              <a:t>by</a:t>
            </a:r>
            <a:r>
              <a:rPr lang="nl-NL">
                <a:solidFill>
                  <a:srgbClr val="374151"/>
                </a:solidFill>
                <a:latin typeface="ui-sans-serif"/>
              </a:rPr>
              <a:t> </a:t>
            </a:r>
            <a:r>
              <a:rPr lang="nl-NL" err="1">
                <a:solidFill>
                  <a:srgbClr val="374151"/>
                </a:solidFill>
                <a:latin typeface="ui-sans-serif"/>
              </a:rPr>
              <a:t>unsafe</a:t>
            </a:r>
            <a:r>
              <a:rPr lang="nl-NL">
                <a:solidFill>
                  <a:srgbClr val="374151"/>
                </a:solidFill>
                <a:latin typeface="ui-sans-serif"/>
              </a:rPr>
              <a:t> care.  </a:t>
            </a:r>
          </a:p>
          <a:p>
            <a:endParaRPr lang="nl-NL"/>
          </a:p>
        </p:txBody>
      </p:sp>
      <p:sp>
        <p:nvSpPr>
          <p:cNvPr id="4" name="Slide Number Placeholder 3"/>
          <p:cNvSpPr>
            <a:spLocks noGrp="1"/>
          </p:cNvSpPr>
          <p:nvPr>
            <p:ph type="sldNum" sz="quarter" idx="5"/>
          </p:nvPr>
        </p:nvSpPr>
        <p:spPr/>
        <p:txBody>
          <a:bodyPr/>
          <a:lstStyle/>
          <a:p>
            <a:fld id="{FF10EB94-2CEB-45EA-A0B3-2F1D2A0AF109}" type="slidenum">
              <a:rPr lang="nl-NL" smtClean="0"/>
              <a:t>4</a:t>
            </a:fld>
            <a:endParaRPr lang="nl-NL"/>
          </a:p>
        </p:txBody>
      </p:sp>
    </p:spTree>
    <p:extLst>
      <p:ext uri="{BB962C8B-B14F-4D97-AF65-F5344CB8AC3E}">
        <p14:creationId xmlns:p14="http://schemas.microsoft.com/office/powerpoint/2010/main" val="42755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0" i="1">
                <a:solidFill>
                  <a:srgbClr val="1F2937"/>
                </a:solidFill>
                <a:effectLst/>
                <a:latin typeface="ui-sans-serif"/>
              </a:rPr>
              <a:t>Only mention / keep the slide when appropriate</a:t>
            </a:r>
          </a:p>
          <a:p>
            <a:pPr algn="l">
              <a:buNone/>
            </a:pPr>
            <a:endParaRPr lang="en-US" b="1" i="0">
              <a:solidFill>
                <a:srgbClr val="1F2937"/>
              </a:solidFill>
              <a:effectLst/>
              <a:latin typeface="ui-sans-serif"/>
            </a:endParaRPr>
          </a:p>
          <a:p>
            <a:pPr algn="l">
              <a:buNone/>
            </a:pPr>
            <a:r>
              <a:rPr lang="en-US" b="1" i="0">
                <a:solidFill>
                  <a:srgbClr val="1F2937"/>
                </a:solidFill>
                <a:effectLst/>
                <a:latin typeface="ui-sans-serif"/>
              </a:rPr>
              <a:t>**Learning from Past Adverse Events**</a:t>
            </a:r>
          </a:p>
          <a:p>
            <a:pPr algn="l">
              <a:buFont typeface="Arial" panose="020B0604020202020204" pitchFamily="34" charset="0"/>
              <a:buChar char="•"/>
            </a:pPr>
            <a:r>
              <a:rPr lang="en-US" b="1" i="0">
                <a:solidFill>
                  <a:srgbClr val="374151"/>
                </a:solidFill>
                <a:effectLst/>
                <a:latin typeface="ui-sans-serif"/>
              </a:rPr>
              <a:t>What was Thalidomide?</a:t>
            </a:r>
            <a:r>
              <a:rPr lang="en-US" b="0" i="0">
                <a:solidFill>
                  <a:srgbClr val="374151"/>
                </a:solidFill>
                <a:effectLst/>
                <a:latin typeface="ui-sans-serif"/>
              </a:rPr>
              <a:t> A sedative and anti-nausea drug prescribed in the late 1950s and early 1960s, primarily to pregnant women for morning sickness.</a:t>
            </a:r>
          </a:p>
          <a:p>
            <a:pPr algn="l">
              <a:buFont typeface="Arial" panose="020B0604020202020204" pitchFamily="34" charset="0"/>
              <a:buChar char="•"/>
            </a:pPr>
            <a:r>
              <a:rPr lang="en-US" b="1" i="0">
                <a:solidFill>
                  <a:srgbClr val="374151"/>
                </a:solidFill>
                <a:effectLst/>
                <a:latin typeface="ui-sans-serif"/>
              </a:rPr>
              <a:t>The Adverse Event:</a:t>
            </a:r>
            <a:r>
              <a:rPr lang="en-US" b="0" i="0">
                <a:solidFill>
                  <a:srgbClr val="374151"/>
                </a:solidFill>
                <a:effectLst/>
                <a:latin typeface="ui-sans-serif"/>
              </a:rPr>
              <a:t> It caused severe birth defects, including phocomelia (malformation of limbs), in thousands of babies worldwide.</a:t>
            </a:r>
          </a:p>
          <a:p>
            <a:pPr algn="l">
              <a:buFont typeface="Arial" panose="020B0604020202020204" pitchFamily="34" charset="0"/>
              <a:buChar char="•"/>
            </a:pPr>
            <a:r>
              <a:rPr lang="en-US" b="1" i="0">
                <a:solidFill>
                  <a:srgbClr val="374151"/>
                </a:solidFill>
                <a:effectLst/>
                <a:latin typeface="ui-sans-serif"/>
              </a:rPr>
              <a:t>The Impact:</a:t>
            </a:r>
            <a:r>
              <a:rPr lang="en-US" b="0" i="0">
                <a:solidFill>
                  <a:srgbClr val="374151"/>
                </a:solidFill>
                <a:effectLst/>
                <a:latin typeface="ui-sans-serif"/>
              </a:rPr>
              <a:t> This tragedy led to a global overhaul of drug regulation, emphasizing rigorous testing for safety, especially regarding teratogenicity (causing birth defects), and the importance of pharmacovigilance (monitoring drug safety after approval).</a:t>
            </a:r>
          </a:p>
          <a:p>
            <a:pPr algn="l">
              <a:buFont typeface="Arial" panose="020B0604020202020204" pitchFamily="34" charset="0"/>
              <a:buChar char="•"/>
            </a:pPr>
            <a:r>
              <a:rPr lang="en-US" b="1" i="0">
                <a:solidFill>
                  <a:srgbClr val="374151"/>
                </a:solidFill>
                <a:effectLst/>
                <a:latin typeface="ui-sans-serif"/>
              </a:rPr>
              <a:t>Key Lesson:</a:t>
            </a:r>
            <a:r>
              <a:rPr lang="en-US" b="0" i="0">
                <a:solidFill>
                  <a:srgbClr val="374151"/>
                </a:solidFill>
                <a:effectLst/>
                <a:latin typeface="ui-sans-serif"/>
              </a:rPr>
              <a:t> It underscored the critical need for comprehensive safety assessments throughout a drug's lifecycle and robust systems for identifying and acting on adverse drug reactions.</a:t>
            </a:r>
          </a:p>
          <a:p>
            <a:endParaRPr lang="nl-NL"/>
          </a:p>
        </p:txBody>
      </p:sp>
      <p:sp>
        <p:nvSpPr>
          <p:cNvPr id="4" name="Slide Number Placeholder 3"/>
          <p:cNvSpPr>
            <a:spLocks noGrp="1"/>
          </p:cNvSpPr>
          <p:nvPr>
            <p:ph type="sldNum" sz="quarter" idx="5"/>
          </p:nvPr>
        </p:nvSpPr>
        <p:spPr/>
        <p:txBody>
          <a:bodyPr/>
          <a:lstStyle/>
          <a:p>
            <a:fld id="{FF10EB94-2CEB-45EA-A0B3-2F1D2A0AF109}" type="slidenum">
              <a:rPr lang="nl-NL" smtClean="0"/>
              <a:t>5</a:t>
            </a:fld>
            <a:endParaRPr lang="nl-NL"/>
          </a:p>
        </p:txBody>
      </p:sp>
    </p:spTree>
    <p:extLst>
      <p:ext uri="{BB962C8B-B14F-4D97-AF65-F5344CB8AC3E}">
        <p14:creationId xmlns:p14="http://schemas.microsoft.com/office/powerpoint/2010/main" val="380789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2AA7F-2DD8-E293-3968-9A315CE1C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27EC9-E018-AF9E-86FE-2C7FEF240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31B2B-0105-24AD-5721-C05CD1BB5814}"/>
              </a:ext>
            </a:extLst>
          </p:cNvPr>
          <p:cNvSpPr>
            <a:spLocks noGrp="1"/>
          </p:cNvSpPr>
          <p:nvPr>
            <p:ph type="body" idx="1"/>
          </p:nvPr>
        </p:nvSpPr>
        <p:spPr/>
        <p:txBody>
          <a:bodyPr/>
          <a:lstStyle/>
          <a:p>
            <a:r>
              <a:rPr lang="en-US" b="1">
                <a:solidFill>
                  <a:srgbClr val="000000"/>
                </a:solidFill>
              </a:rPr>
              <a:t>Report Adverse Events – also in newborns and children</a:t>
            </a:r>
            <a:endParaRPr lang="en-US">
              <a:solidFill>
                <a:srgbClr val="000000"/>
              </a:solidFill>
            </a:endParaRPr>
          </a:p>
          <a:p>
            <a:pPr lvl="1">
              <a:buFont typeface="Arial"/>
              <a:buChar char="•"/>
            </a:pPr>
            <a:r>
              <a:rPr lang="en-US">
                <a:solidFill>
                  <a:srgbClr val="222222"/>
                </a:solidFill>
              </a:rPr>
              <a:t> Newborns and children are physiologically different from adults. Their developing bodies may metabolize medications differently, leading to unexpected adverse events. Without adequate data, healthcare providers cannot fully understand how medications will affect this population.</a:t>
            </a:r>
          </a:p>
          <a:p>
            <a:pPr lvl="1">
              <a:buFont typeface="Arial"/>
              <a:buChar char="•"/>
            </a:pPr>
            <a:r>
              <a:rPr lang="en-US">
                <a:solidFill>
                  <a:srgbClr val="222222"/>
                </a:solidFill>
              </a:rPr>
              <a:t> Ethical concerns often limit the inclusion of children in clinical trials, resulting in a significant gap in knowledge regarding the safety and efficacy of medications for this age group. As a consequence, medications may be prescribed based on adult data, which may not be applicable to children. Reporting adverse events helps to fill this knowledge gap by providing real-world data on how these medications perform in pediatric patients.</a:t>
            </a:r>
            <a:endParaRPr lang="en-US"/>
          </a:p>
          <a:p>
            <a:endParaRPr lang="en-US" i="1">
              <a:solidFill>
                <a:srgbClr val="1F2937"/>
              </a:solidFill>
              <a:latin typeface="ui-sans-serif"/>
            </a:endParaRPr>
          </a:p>
        </p:txBody>
      </p:sp>
      <p:sp>
        <p:nvSpPr>
          <p:cNvPr id="4" name="Slide Number Placeholder 3">
            <a:extLst>
              <a:ext uri="{FF2B5EF4-FFF2-40B4-BE49-F238E27FC236}">
                <a16:creationId xmlns:a16="http://schemas.microsoft.com/office/drawing/2014/main" id="{D45CC088-B82C-A60F-4D64-F11C1CD1284F}"/>
              </a:ext>
            </a:extLst>
          </p:cNvPr>
          <p:cNvSpPr>
            <a:spLocks noGrp="1"/>
          </p:cNvSpPr>
          <p:nvPr>
            <p:ph type="sldNum" sz="quarter" idx="5"/>
          </p:nvPr>
        </p:nvSpPr>
        <p:spPr/>
        <p:txBody>
          <a:bodyPr/>
          <a:lstStyle/>
          <a:p>
            <a:fld id="{FF10EB94-2CEB-45EA-A0B3-2F1D2A0AF109}" type="slidenum">
              <a:rPr lang="nl-NL" smtClean="0"/>
              <a:t>6</a:t>
            </a:fld>
            <a:endParaRPr lang="nl-NL"/>
          </a:p>
        </p:txBody>
      </p:sp>
    </p:spTree>
    <p:extLst>
      <p:ext uri="{BB962C8B-B14F-4D97-AF65-F5344CB8AC3E}">
        <p14:creationId xmlns:p14="http://schemas.microsoft.com/office/powerpoint/2010/main" val="290535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1" i="0">
                <a:solidFill>
                  <a:srgbClr val="1F2937"/>
                </a:solidFill>
                <a:effectLst/>
                <a:latin typeface="ui-sans-serif"/>
              </a:rPr>
              <a:t>**Our Commitment to Safer Healthcare**</a:t>
            </a:r>
          </a:p>
          <a:p>
            <a:pPr algn="l">
              <a:buFont typeface="Arial" panose="020B0604020202020204" pitchFamily="34" charset="0"/>
              <a:buChar char="•"/>
            </a:pPr>
            <a:r>
              <a:rPr lang="en-US" b="1" i="0">
                <a:solidFill>
                  <a:srgbClr val="374151"/>
                </a:solidFill>
                <a:effectLst/>
                <a:latin typeface="ui-sans-serif"/>
              </a:rPr>
              <a:t>The Majority of the PPV (Pharmacovigilance Platform Netherlands), part of the NVFG (</a:t>
            </a:r>
            <a:r>
              <a:rPr lang="en-US" b="1" i="0" err="1">
                <a:solidFill>
                  <a:srgbClr val="374151"/>
                </a:solidFill>
                <a:effectLst/>
                <a:latin typeface="ui-sans-serif"/>
              </a:rPr>
              <a:t>Nederlandse</a:t>
            </a:r>
            <a:r>
              <a:rPr lang="en-US" b="1" i="0">
                <a:solidFill>
                  <a:srgbClr val="374151"/>
                </a:solidFill>
                <a:effectLst/>
                <a:latin typeface="ui-sans-serif"/>
              </a:rPr>
              <a:t> Vereniging </a:t>
            </a:r>
            <a:r>
              <a:rPr lang="en-US" b="1" i="0" err="1">
                <a:solidFill>
                  <a:srgbClr val="374151"/>
                </a:solidFill>
                <a:effectLst/>
                <a:latin typeface="ui-sans-serif"/>
              </a:rPr>
              <a:t>voor</a:t>
            </a:r>
            <a:r>
              <a:rPr lang="en-US" b="1" i="0">
                <a:solidFill>
                  <a:srgbClr val="374151"/>
                </a:solidFill>
                <a:effectLst/>
                <a:latin typeface="ui-sans-serif"/>
              </a:rPr>
              <a:t> </a:t>
            </a:r>
            <a:r>
              <a:rPr lang="en-US" b="1" i="0" err="1">
                <a:solidFill>
                  <a:srgbClr val="374151"/>
                </a:solidFill>
                <a:effectLst/>
                <a:latin typeface="ui-sans-serif"/>
              </a:rPr>
              <a:t>Farmaceutische</a:t>
            </a:r>
            <a:r>
              <a:rPr lang="en-US" b="1" i="0">
                <a:solidFill>
                  <a:srgbClr val="374151"/>
                </a:solidFill>
                <a:effectLst/>
                <a:latin typeface="ui-sans-serif"/>
              </a:rPr>
              <a:t> </a:t>
            </a:r>
            <a:r>
              <a:rPr lang="en-US" b="1" i="0" err="1">
                <a:solidFill>
                  <a:srgbClr val="374151"/>
                </a:solidFill>
                <a:effectLst/>
                <a:latin typeface="ui-sans-serif"/>
              </a:rPr>
              <a:t>Geneeskunde</a:t>
            </a:r>
            <a:r>
              <a:rPr lang="en-US" b="1" i="0">
                <a:solidFill>
                  <a:srgbClr val="374151"/>
                </a:solidFill>
                <a:effectLst/>
                <a:latin typeface="ui-sans-serif"/>
              </a:rPr>
              <a:t>):</a:t>
            </a:r>
            <a:r>
              <a:rPr lang="en-US" b="0" i="0">
                <a:solidFill>
                  <a:srgbClr val="374151"/>
                </a:solidFill>
                <a:effectLst/>
                <a:latin typeface="ui-sans-serif"/>
              </a:rPr>
              <a:t> We are proud to support World Patient Safety Day and contribute to a culture of safety in pharmaceutical development and patient care.</a:t>
            </a:r>
          </a:p>
          <a:p>
            <a:pPr algn="l">
              <a:buFont typeface="Arial" panose="020B0604020202020204" pitchFamily="34" charset="0"/>
              <a:buChar char="•"/>
            </a:pPr>
            <a:r>
              <a:rPr lang="en-US" b="1" i="0">
                <a:solidFill>
                  <a:srgbClr val="374151"/>
                </a:solidFill>
                <a:effectLst/>
                <a:latin typeface="ui-sans-serif"/>
              </a:rPr>
              <a:t>How You Can Participate:</a:t>
            </a:r>
            <a:endParaRPr lang="en-US" b="0" i="0">
              <a:solidFill>
                <a:srgbClr val="374151"/>
              </a:solidFill>
              <a:effectLst/>
              <a:latin typeface="ui-sans-serif"/>
            </a:endParaRPr>
          </a:p>
          <a:p>
            <a:pPr algn="l">
              <a:buFont typeface="Arial" panose="020B0604020202020204" pitchFamily="34" charset="0"/>
              <a:buChar char="•"/>
            </a:pPr>
            <a:r>
              <a:rPr lang="en-US" b="0" i="0">
                <a:solidFill>
                  <a:srgbClr val="374151"/>
                </a:solidFill>
                <a:effectLst/>
                <a:latin typeface="ui-sans-serif"/>
              </a:rPr>
              <a:t>Learn more about patient safety initiatives.</a:t>
            </a:r>
          </a:p>
          <a:p>
            <a:pPr algn="l">
              <a:buFont typeface="Arial" panose="020B0604020202020204" pitchFamily="34" charset="0"/>
              <a:buChar char="•"/>
            </a:pPr>
            <a:r>
              <a:rPr lang="en-US" b="0" i="0">
                <a:solidFill>
                  <a:srgbClr val="374151"/>
                </a:solidFill>
                <a:effectLst/>
                <a:latin typeface="ui-sans-serif"/>
              </a:rPr>
              <a:t>Report adverse events and safety concerns.</a:t>
            </a:r>
          </a:p>
          <a:p>
            <a:pPr algn="l">
              <a:buFont typeface="Arial" panose="020B0604020202020204" pitchFamily="34" charset="0"/>
              <a:buChar char="•"/>
            </a:pPr>
            <a:r>
              <a:rPr lang="en-US" b="0" i="0">
                <a:solidFill>
                  <a:srgbClr val="374151"/>
                </a:solidFill>
                <a:effectLst/>
                <a:latin typeface="ui-sans-serif"/>
              </a:rPr>
              <a:t>Advocate for safe practices in your work and daily life.</a:t>
            </a:r>
          </a:p>
          <a:p>
            <a:pPr algn="l">
              <a:buFont typeface="Arial" panose="020B0604020202020204" pitchFamily="34" charset="0"/>
              <a:buChar char="•"/>
            </a:pPr>
            <a:r>
              <a:rPr lang="en-US" b="1" i="0">
                <a:solidFill>
                  <a:srgbClr val="374151"/>
                </a:solidFill>
                <a:effectLst/>
                <a:latin typeface="ui-sans-serif"/>
              </a:rPr>
              <a:t>Together, we can make healthcare safer for everyone.</a:t>
            </a:r>
            <a:endParaRPr lang="en-US" b="0" i="0">
              <a:solidFill>
                <a:srgbClr val="374151"/>
              </a:solidFill>
              <a:effectLst/>
              <a:latin typeface="ui-sans-serif"/>
            </a:endParaRPr>
          </a:p>
          <a:p>
            <a:endParaRPr lang="nl-NL"/>
          </a:p>
        </p:txBody>
      </p:sp>
      <p:sp>
        <p:nvSpPr>
          <p:cNvPr id="4" name="Slide Number Placeholder 3"/>
          <p:cNvSpPr>
            <a:spLocks noGrp="1"/>
          </p:cNvSpPr>
          <p:nvPr>
            <p:ph type="sldNum" sz="quarter" idx="5"/>
          </p:nvPr>
        </p:nvSpPr>
        <p:spPr/>
        <p:txBody>
          <a:bodyPr/>
          <a:lstStyle/>
          <a:p>
            <a:fld id="{FF10EB94-2CEB-45EA-A0B3-2F1D2A0AF109}" type="slidenum">
              <a:rPr lang="nl-NL" smtClean="0"/>
              <a:t>7</a:t>
            </a:fld>
            <a:endParaRPr lang="nl-NL"/>
          </a:p>
        </p:txBody>
      </p:sp>
    </p:spTree>
    <p:extLst>
      <p:ext uri="{BB962C8B-B14F-4D97-AF65-F5344CB8AC3E}">
        <p14:creationId xmlns:p14="http://schemas.microsoft.com/office/powerpoint/2010/main" val="86946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1" i="0">
                <a:solidFill>
                  <a:srgbClr val="1F2937"/>
                </a:solidFill>
                <a:effectLst/>
                <a:latin typeface="ui-sans-serif"/>
              </a:rPr>
              <a:t>**Iconic Buildings Go Orange**</a:t>
            </a:r>
          </a:p>
          <a:p>
            <a:pPr algn="l">
              <a:buFont typeface="Arial" panose="020B0604020202020204" pitchFamily="34" charset="0"/>
              <a:buChar char="•"/>
            </a:pPr>
            <a:r>
              <a:rPr lang="en-US" b="1" i="0">
                <a:solidFill>
                  <a:srgbClr val="374151"/>
                </a:solidFill>
                <a:effectLst/>
                <a:latin typeface="ui-sans-serif"/>
              </a:rPr>
              <a:t>Global Initiative:</a:t>
            </a:r>
            <a:r>
              <a:rPr lang="en-US" b="0" i="0">
                <a:solidFill>
                  <a:srgbClr val="374151"/>
                </a:solidFill>
                <a:effectLst/>
                <a:latin typeface="ui-sans-serif"/>
              </a:rPr>
              <a:t> Many landmarks around the world light up orange.</a:t>
            </a:r>
          </a:p>
          <a:p>
            <a:pPr algn="l">
              <a:buFont typeface="Arial" panose="020B0604020202020204" pitchFamily="34" charset="0"/>
              <a:buChar char="•"/>
            </a:pPr>
            <a:r>
              <a:rPr lang="en-US" b="1" i="0">
                <a:solidFill>
                  <a:srgbClr val="374151"/>
                </a:solidFill>
                <a:effectLst/>
                <a:latin typeface="ui-sans-serif"/>
              </a:rPr>
              <a:t>Why Orange?</a:t>
            </a:r>
            <a:r>
              <a:rPr lang="en-US" b="0" i="0">
                <a:solidFill>
                  <a:srgbClr val="374151"/>
                </a:solidFill>
                <a:effectLst/>
                <a:latin typeface="ui-sans-serif"/>
              </a:rPr>
              <a:t> It's the color of patient safety.</a:t>
            </a:r>
          </a:p>
          <a:p>
            <a:pPr algn="l">
              <a:buFont typeface="Arial" panose="020B0604020202020204" pitchFamily="34" charset="0"/>
              <a:buChar char="•"/>
            </a:pPr>
            <a:r>
              <a:rPr lang="en-US" b="1" i="0">
                <a:solidFill>
                  <a:srgbClr val="374151"/>
                </a:solidFill>
                <a:effectLst/>
                <a:latin typeface="ui-sans-serif"/>
              </a:rPr>
              <a:t>Our Goal:</a:t>
            </a:r>
            <a:r>
              <a:rPr lang="en-US" b="0" i="0">
                <a:solidFill>
                  <a:srgbClr val="374151"/>
                </a:solidFill>
                <a:effectLst/>
                <a:latin typeface="ui-sans-serif"/>
              </a:rPr>
              <a:t> To shine a light on patient safety awareness.</a:t>
            </a:r>
          </a:p>
          <a:p>
            <a:pPr algn="l">
              <a:buFont typeface="Arial" panose="020B0604020202020204" pitchFamily="34" charset="0"/>
              <a:buChar char="•"/>
            </a:pPr>
            <a:r>
              <a:rPr lang="en-US" b="1" i="0">
                <a:solidFill>
                  <a:srgbClr val="374151"/>
                </a:solidFill>
                <a:effectLst/>
                <a:latin typeface="ui-sans-serif"/>
              </a:rPr>
              <a:t>Join In:</a:t>
            </a:r>
            <a:r>
              <a:rPr lang="en-US" b="0" i="0">
                <a:solidFill>
                  <a:srgbClr val="374151"/>
                </a:solidFill>
                <a:effectLst/>
                <a:latin typeface="ui-sans-serif"/>
              </a:rPr>
              <a:t> Look for orange landmarks on September 17th and share!</a:t>
            </a:r>
          </a:p>
          <a:p>
            <a:endParaRPr lang="nl-NL"/>
          </a:p>
        </p:txBody>
      </p:sp>
      <p:sp>
        <p:nvSpPr>
          <p:cNvPr id="4" name="Slide Number Placeholder 3"/>
          <p:cNvSpPr>
            <a:spLocks noGrp="1"/>
          </p:cNvSpPr>
          <p:nvPr>
            <p:ph type="sldNum" sz="quarter" idx="5"/>
          </p:nvPr>
        </p:nvSpPr>
        <p:spPr/>
        <p:txBody>
          <a:bodyPr/>
          <a:lstStyle/>
          <a:p>
            <a:fld id="{FF10EB94-2CEB-45EA-A0B3-2F1D2A0AF109}" type="slidenum">
              <a:rPr lang="nl-NL" smtClean="0"/>
              <a:t>8</a:t>
            </a:fld>
            <a:endParaRPr lang="nl-NL"/>
          </a:p>
        </p:txBody>
      </p:sp>
    </p:spTree>
    <p:extLst>
      <p:ext uri="{BB962C8B-B14F-4D97-AF65-F5344CB8AC3E}">
        <p14:creationId xmlns:p14="http://schemas.microsoft.com/office/powerpoint/2010/main" val="341029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AB8E-8DA2-7EE7-EAA1-17F55C0F00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9B5BCC82-B1C1-A367-5CC3-0D75E858A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35125A92-008C-5CDD-3B65-BB96ABBCD353}"/>
              </a:ext>
            </a:extLst>
          </p:cNvPr>
          <p:cNvSpPr>
            <a:spLocks noGrp="1"/>
          </p:cNvSpPr>
          <p:nvPr>
            <p:ph type="dt" sz="half" idx="10"/>
          </p:nvPr>
        </p:nvSpPr>
        <p:spPr/>
        <p:txBody>
          <a:bodyPr/>
          <a:lstStyle/>
          <a:p>
            <a:fld id="{1DCD52F3-D889-4B83-989C-9245D6BA2F25}" type="datetimeFigureOut">
              <a:rPr lang="nl-NL" smtClean="0"/>
              <a:t>18-8-2025</a:t>
            </a:fld>
            <a:endParaRPr lang="nl-NL"/>
          </a:p>
        </p:txBody>
      </p:sp>
      <p:sp>
        <p:nvSpPr>
          <p:cNvPr id="5" name="Footer Placeholder 4">
            <a:extLst>
              <a:ext uri="{FF2B5EF4-FFF2-40B4-BE49-F238E27FC236}">
                <a16:creationId xmlns:a16="http://schemas.microsoft.com/office/drawing/2014/main" id="{642C635B-1E79-68A4-47F5-D94EBC7B4E4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12C696A-1641-139C-9C76-CBE4181EA1A3}"/>
              </a:ext>
            </a:extLst>
          </p:cNvPr>
          <p:cNvSpPr>
            <a:spLocks noGrp="1"/>
          </p:cNvSpPr>
          <p:nvPr>
            <p:ph type="sldNum" sz="quarter" idx="12"/>
          </p:nvPr>
        </p:nvSpPr>
        <p:spPr/>
        <p:txBody>
          <a:bodyPr/>
          <a:lstStyle/>
          <a:p>
            <a:fld id="{CF4A23BC-C358-4C2B-A1BE-053015868499}" type="slidenum">
              <a:rPr lang="nl-NL" smtClean="0"/>
              <a:t>‹#›</a:t>
            </a:fld>
            <a:endParaRPr lang="nl-NL"/>
          </a:p>
        </p:txBody>
      </p:sp>
    </p:spTree>
    <p:extLst>
      <p:ext uri="{BB962C8B-B14F-4D97-AF65-F5344CB8AC3E}">
        <p14:creationId xmlns:p14="http://schemas.microsoft.com/office/powerpoint/2010/main" val="98756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1E4A-96FC-14E0-7910-7E5D83545B23}"/>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27AE79C0-3CBF-E1E6-81F8-1153758E9D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584E964A-1E2F-FE9B-1A04-F095AE4B5FAF}"/>
              </a:ext>
            </a:extLst>
          </p:cNvPr>
          <p:cNvSpPr>
            <a:spLocks noGrp="1"/>
          </p:cNvSpPr>
          <p:nvPr>
            <p:ph type="dt" sz="half" idx="10"/>
          </p:nvPr>
        </p:nvSpPr>
        <p:spPr/>
        <p:txBody>
          <a:bodyPr/>
          <a:lstStyle/>
          <a:p>
            <a:fld id="{1DCD52F3-D889-4B83-989C-9245D6BA2F25}" type="datetimeFigureOut">
              <a:rPr lang="nl-NL" smtClean="0"/>
              <a:t>18-8-2025</a:t>
            </a:fld>
            <a:endParaRPr lang="nl-NL"/>
          </a:p>
        </p:txBody>
      </p:sp>
      <p:sp>
        <p:nvSpPr>
          <p:cNvPr id="5" name="Footer Placeholder 4">
            <a:extLst>
              <a:ext uri="{FF2B5EF4-FFF2-40B4-BE49-F238E27FC236}">
                <a16:creationId xmlns:a16="http://schemas.microsoft.com/office/drawing/2014/main" id="{B08C281E-3FD5-DDFC-DDC7-22793135054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A2305EA-6DD7-0155-D13F-122E7BA76616}"/>
              </a:ext>
            </a:extLst>
          </p:cNvPr>
          <p:cNvSpPr>
            <a:spLocks noGrp="1"/>
          </p:cNvSpPr>
          <p:nvPr>
            <p:ph type="sldNum" sz="quarter" idx="12"/>
          </p:nvPr>
        </p:nvSpPr>
        <p:spPr/>
        <p:txBody>
          <a:bodyPr/>
          <a:lstStyle/>
          <a:p>
            <a:fld id="{CF4A23BC-C358-4C2B-A1BE-053015868499}" type="slidenum">
              <a:rPr lang="nl-NL" smtClean="0"/>
              <a:t>‹#›</a:t>
            </a:fld>
            <a:endParaRPr lang="nl-NL"/>
          </a:p>
        </p:txBody>
      </p:sp>
    </p:spTree>
    <p:extLst>
      <p:ext uri="{BB962C8B-B14F-4D97-AF65-F5344CB8AC3E}">
        <p14:creationId xmlns:p14="http://schemas.microsoft.com/office/powerpoint/2010/main" val="123077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142EE2-4E53-081C-05A2-CD370C70C6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631087AE-80CB-200D-5284-6B8FEA9B18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DFEDBEA-E108-AD31-05DC-6B5D35383145}"/>
              </a:ext>
            </a:extLst>
          </p:cNvPr>
          <p:cNvSpPr>
            <a:spLocks noGrp="1"/>
          </p:cNvSpPr>
          <p:nvPr>
            <p:ph type="dt" sz="half" idx="10"/>
          </p:nvPr>
        </p:nvSpPr>
        <p:spPr/>
        <p:txBody>
          <a:bodyPr/>
          <a:lstStyle/>
          <a:p>
            <a:fld id="{1DCD52F3-D889-4B83-989C-9245D6BA2F25}" type="datetimeFigureOut">
              <a:rPr lang="nl-NL" smtClean="0"/>
              <a:t>18-8-2025</a:t>
            </a:fld>
            <a:endParaRPr lang="nl-NL"/>
          </a:p>
        </p:txBody>
      </p:sp>
      <p:sp>
        <p:nvSpPr>
          <p:cNvPr id="5" name="Footer Placeholder 4">
            <a:extLst>
              <a:ext uri="{FF2B5EF4-FFF2-40B4-BE49-F238E27FC236}">
                <a16:creationId xmlns:a16="http://schemas.microsoft.com/office/drawing/2014/main" id="{ABF6901F-850A-D78F-D6D4-3EA71F4ADF9A}"/>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C66C8F3-BD56-32D1-15AD-C529252D30B6}"/>
              </a:ext>
            </a:extLst>
          </p:cNvPr>
          <p:cNvSpPr>
            <a:spLocks noGrp="1"/>
          </p:cNvSpPr>
          <p:nvPr>
            <p:ph type="sldNum" sz="quarter" idx="12"/>
          </p:nvPr>
        </p:nvSpPr>
        <p:spPr/>
        <p:txBody>
          <a:bodyPr/>
          <a:lstStyle/>
          <a:p>
            <a:fld id="{CF4A23BC-C358-4C2B-A1BE-053015868499}" type="slidenum">
              <a:rPr lang="nl-NL" smtClean="0"/>
              <a:t>‹#›</a:t>
            </a:fld>
            <a:endParaRPr lang="nl-NL"/>
          </a:p>
        </p:txBody>
      </p:sp>
    </p:spTree>
    <p:extLst>
      <p:ext uri="{BB962C8B-B14F-4D97-AF65-F5344CB8AC3E}">
        <p14:creationId xmlns:p14="http://schemas.microsoft.com/office/powerpoint/2010/main" val="321450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642E-122B-E2DE-A685-AF37DA7014F5}"/>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9AF67BEC-3BE9-073E-0378-B83401D2BC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13076C1-2DDE-C90C-143A-B16BD4D2DD99}"/>
              </a:ext>
            </a:extLst>
          </p:cNvPr>
          <p:cNvSpPr>
            <a:spLocks noGrp="1"/>
          </p:cNvSpPr>
          <p:nvPr>
            <p:ph type="dt" sz="half" idx="10"/>
          </p:nvPr>
        </p:nvSpPr>
        <p:spPr/>
        <p:txBody>
          <a:bodyPr/>
          <a:lstStyle/>
          <a:p>
            <a:fld id="{1DCD52F3-D889-4B83-989C-9245D6BA2F25}" type="datetimeFigureOut">
              <a:rPr lang="nl-NL" smtClean="0"/>
              <a:t>18-8-2025</a:t>
            </a:fld>
            <a:endParaRPr lang="nl-NL"/>
          </a:p>
        </p:txBody>
      </p:sp>
      <p:sp>
        <p:nvSpPr>
          <p:cNvPr id="5" name="Footer Placeholder 4">
            <a:extLst>
              <a:ext uri="{FF2B5EF4-FFF2-40B4-BE49-F238E27FC236}">
                <a16:creationId xmlns:a16="http://schemas.microsoft.com/office/drawing/2014/main" id="{7CA0C5FF-E157-BE10-3B6B-78B84702EFB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7B8A8F3-724E-9517-4AD9-14FBD74DCFD4}"/>
              </a:ext>
            </a:extLst>
          </p:cNvPr>
          <p:cNvSpPr>
            <a:spLocks noGrp="1"/>
          </p:cNvSpPr>
          <p:nvPr>
            <p:ph type="sldNum" sz="quarter" idx="12"/>
          </p:nvPr>
        </p:nvSpPr>
        <p:spPr/>
        <p:txBody>
          <a:bodyPr/>
          <a:lstStyle/>
          <a:p>
            <a:fld id="{CF4A23BC-C358-4C2B-A1BE-053015868499}" type="slidenum">
              <a:rPr lang="nl-NL" smtClean="0"/>
              <a:t>‹#›</a:t>
            </a:fld>
            <a:endParaRPr lang="nl-NL"/>
          </a:p>
        </p:txBody>
      </p:sp>
    </p:spTree>
    <p:extLst>
      <p:ext uri="{BB962C8B-B14F-4D97-AF65-F5344CB8AC3E}">
        <p14:creationId xmlns:p14="http://schemas.microsoft.com/office/powerpoint/2010/main" val="343316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C69A-7646-434C-33C0-C794CAB123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606692D0-DB32-09A4-0DE2-FED1CC35EE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891048-1FD4-95E2-93C5-EED7351FC607}"/>
              </a:ext>
            </a:extLst>
          </p:cNvPr>
          <p:cNvSpPr>
            <a:spLocks noGrp="1"/>
          </p:cNvSpPr>
          <p:nvPr>
            <p:ph type="dt" sz="half" idx="10"/>
          </p:nvPr>
        </p:nvSpPr>
        <p:spPr/>
        <p:txBody>
          <a:bodyPr/>
          <a:lstStyle/>
          <a:p>
            <a:fld id="{1DCD52F3-D889-4B83-989C-9245D6BA2F25}" type="datetimeFigureOut">
              <a:rPr lang="nl-NL" smtClean="0"/>
              <a:t>18-8-2025</a:t>
            </a:fld>
            <a:endParaRPr lang="nl-NL"/>
          </a:p>
        </p:txBody>
      </p:sp>
      <p:sp>
        <p:nvSpPr>
          <p:cNvPr id="5" name="Footer Placeholder 4">
            <a:extLst>
              <a:ext uri="{FF2B5EF4-FFF2-40B4-BE49-F238E27FC236}">
                <a16:creationId xmlns:a16="http://schemas.microsoft.com/office/drawing/2014/main" id="{5DE06B3B-C0E9-EB81-13A1-BE9C31F2552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33D0F23-23BA-1728-F5BB-9F85AA079BE3}"/>
              </a:ext>
            </a:extLst>
          </p:cNvPr>
          <p:cNvSpPr>
            <a:spLocks noGrp="1"/>
          </p:cNvSpPr>
          <p:nvPr>
            <p:ph type="sldNum" sz="quarter" idx="12"/>
          </p:nvPr>
        </p:nvSpPr>
        <p:spPr/>
        <p:txBody>
          <a:bodyPr/>
          <a:lstStyle/>
          <a:p>
            <a:fld id="{CF4A23BC-C358-4C2B-A1BE-053015868499}" type="slidenum">
              <a:rPr lang="nl-NL" smtClean="0"/>
              <a:t>‹#›</a:t>
            </a:fld>
            <a:endParaRPr lang="nl-NL"/>
          </a:p>
        </p:txBody>
      </p:sp>
    </p:spTree>
    <p:extLst>
      <p:ext uri="{BB962C8B-B14F-4D97-AF65-F5344CB8AC3E}">
        <p14:creationId xmlns:p14="http://schemas.microsoft.com/office/powerpoint/2010/main" val="119745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DE04-6933-0D54-99A8-49726EEB30A1}"/>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85FB6430-193C-3B59-6C14-98C84491D6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C944DC2D-39CF-ED3C-2E18-61BD5CC6D9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AE86FA09-E289-EBF0-BE04-0B92A62D42C3}"/>
              </a:ext>
            </a:extLst>
          </p:cNvPr>
          <p:cNvSpPr>
            <a:spLocks noGrp="1"/>
          </p:cNvSpPr>
          <p:nvPr>
            <p:ph type="dt" sz="half" idx="10"/>
          </p:nvPr>
        </p:nvSpPr>
        <p:spPr/>
        <p:txBody>
          <a:bodyPr/>
          <a:lstStyle/>
          <a:p>
            <a:fld id="{1DCD52F3-D889-4B83-989C-9245D6BA2F25}" type="datetimeFigureOut">
              <a:rPr lang="nl-NL" smtClean="0"/>
              <a:t>18-8-2025</a:t>
            </a:fld>
            <a:endParaRPr lang="nl-NL"/>
          </a:p>
        </p:txBody>
      </p:sp>
      <p:sp>
        <p:nvSpPr>
          <p:cNvPr id="6" name="Footer Placeholder 5">
            <a:extLst>
              <a:ext uri="{FF2B5EF4-FFF2-40B4-BE49-F238E27FC236}">
                <a16:creationId xmlns:a16="http://schemas.microsoft.com/office/drawing/2014/main" id="{65DD820C-697F-071A-F804-8B0EBEB8AF3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D8CD7FD3-DEFC-101E-6E6B-CC204B10324A}"/>
              </a:ext>
            </a:extLst>
          </p:cNvPr>
          <p:cNvSpPr>
            <a:spLocks noGrp="1"/>
          </p:cNvSpPr>
          <p:nvPr>
            <p:ph type="sldNum" sz="quarter" idx="12"/>
          </p:nvPr>
        </p:nvSpPr>
        <p:spPr/>
        <p:txBody>
          <a:bodyPr/>
          <a:lstStyle/>
          <a:p>
            <a:fld id="{CF4A23BC-C358-4C2B-A1BE-053015868499}" type="slidenum">
              <a:rPr lang="nl-NL" smtClean="0"/>
              <a:t>‹#›</a:t>
            </a:fld>
            <a:endParaRPr lang="nl-NL"/>
          </a:p>
        </p:txBody>
      </p:sp>
    </p:spTree>
    <p:extLst>
      <p:ext uri="{BB962C8B-B14F-4D97-AF65-F5344CB8AC3E}">
        <p14:creationId xmlns:p14="http://schemas.microsoft.com/office/powerpoint/2010/main" val="248494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6689-9FFA-6C98-51F5-A84044BC56B0}"/>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A0BA0B9D-7964-5E13-4AEF-DB41D91774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38529-EC66-F165-DF3F-D23EA07957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FA183F5F-47F2-D686-54F3-4FF74AD904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4C3840-58E2-0B71-7225-0591FFE882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05B21851-4791-1ADA-4550-CB43E6E40138}"/>
              </a:ext>
            </a:extLst>
          </p:cNvPr>
          <p:cNvSpPr>
            <a:spLocks noGrp="1"/>
          </p:cNvSpPr>
          <p:nvPr>
            <p:ph type="dt" sz="half" idx="10"/>
          </p:nvPr>
        </p:nvSpPr>
        <p:spPr/>
        <p:txBody>
          <a:bodyPr/>
          <a:lstStyle/>
          <a:p>
            <a:fld id="{1DCD52F3-D889-4B83-989C-9245D6BA2F25}" type="datetimeFigureOut">
              <a:rPr lang="nl-NL" smtClean="0"/>
              <a:t>18-8-2025</a:t>
            </a:fld>
            <a:endParaRPr lang="nl-NL"/>
          </a:p>
        </p:txBody>
      </p:sp>
      <p:sp>
        <p:nvSpPr>
          <p:cNvPr id="8" name="Footer Placeholder 7">
            <a:extLst>
              <a:ext uri="{FF2B5EF4-FFF2-40B4-BE49-F238E27FC236}">
                <a16:creationId xmlns:a16="http://schemas.microsoft.com/office/drawing/2014/main" id="{74841B78-FEEE-110B-D9BD-83324187F9EF}"/>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42B5A663-CB22-70B3-6CBD-C9B2CC34F0EB}"/>
              </a:ext>
            </a:extLst>
          </p:cNvPr>
          <p:cNvSpPr>
            <a:spLocks noGrp="1"/>
          </p:cNvSpPr>
          <p:nvPr>
            <p:ph type="sldNum" sz="quarter" idx="12"/>
          </p:nvPr>
        </p:nvSpPr>
        <p:spPr/>
        <p:txBody>
          <a:bodyPr/>
          <a:lstStyle/>
          <a:p>
            <a:fld id="{CF4A23BC-C358-4C2B-A1BE-053015868499}" type="slidenum">
              <a:rPr lang="nl-NL" smtClean="0"/>
              <a:t>‹#›</a:t>
            </a:fld>
            <a:endParaRPr lang="nl-NL"/>
          </a:p>
        </p:txBody>
      </p:sp>
    </p:spTree>
    <p:extLst>
      <p:ext uri="{BB962C8B-B14F-4D97-AF65-F5344CB8AC3E}">
        <p14:creationId xmlns:p14="http://schemas.microsoft.com/office/powerpoint/2010/main" val="239710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D262-4AEE-718D-3122-42DC2719F7AE}"/>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331616F-54CB-A485-248F-BAFDFD8CE15B}"/>
              </a:ext>
            </a:extLst>
          </p:cNvPr>
          <p:cNvSpPr>
            <a:spLocks noGrp="1"/>
          </p:cNvSpPr>
          <p:nvPr>
            <p:ph type="dt" sz="half" idx="10"/>
          </p:nvPr>
        </p:nvSpPr>
        <p:spPr/>
        <p:txBody>
          <a:bodyPr/>
          <a:lstStyle/>
          <a:p>
            <a:fld id="{1DCD52F3-D889-4B83-989C-9245D6BA2F25}" type="datetimeFigureOut">
              <a:rPr lang="nl-NL" smtClean="0"/>
              <a:t>18-8-2025</a:t>
            </a:fld>
            <a:endParaRPr lang="nl-NL"/>
          </a:p>
        </p:txBody>
      </p:sp>
      <p:sp>
        <p:nvSpPr>
          <p:cNvPr id="4" name="Footer Placeholder 3">
            <a:extLst>
              <a:ext uri="{FF2B5EF4-FFF2-40B4-BE49-F238E27FC236}">
                <a16:creationId xmlns:a16="http://schemas.microsoft.com/office/drawing/2014/main" id="{997804FB-DA7C-F19F-307B-2AF7FE888E04}"/>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2693B54-0969-B25B-B8AF-389182E2F4F7}"/>
              </a:ext>
            </a:extLst>
          </p:cNvPr>
          <p:cNvSpPr>
            <a:spLocks noGrp="1"/>
          </p:cNvSpPr>
          <p:nvPr>
            <p:ph type="sldNum" sz="quarter" idx="12"/>
          </p:nvPr>
        </p:nvSpPr>
        <p:spPr/>
        <p:txBody>
          <a:bodyPr/>
          <a:lstStyle/>
          <a:p>
            <a:fld id="{CF4A23BC-C358-4C2B-A1BE-053015868499}" type="slidenum">
              <a:rPr lang="nl-NL" smtClean="0"/>
              <a:t>‹#›</a:t>
            </a:fld>
            <a:endParaRPr lang="nl-NL"/>
          </a:p>
        </p:txBody>
      </p:sp>
    </p:spTree>
    <p:extLst>
      <p:ext uri="{BB962C8B-B14F-4D97-AF65-F5344CB8AC3E}">
        <p14:creationId xmlns:p14="http://schemas.microsoft.com/office/powerpoint/2010/main" val="261907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68C32-B702-583C-455B-1E15A4630978}"/>
              </a:ext>
            </a:extLst>
          </p:cNvPr>
          <p:cNvSpPr>
            <a:spLocks noGrp="1"/>
          </p:cNvSpPr>
          <p:nvPr>
            <p:ph type="dt" sz="half" idx="10"/>
          </p:nvPr>
        </p:nvSpPr>
        <p:spPr/>
        <p:txBody>
          <a:bodyPr/>
          <a:lstStyle/>
          <a:p>
            <a:fld id="{1DCD52F3-D889-4B83-989C-9245D6BA2F25}" type="datetimeFigureOut">
              <a:rPr lang="nl-NL" smtClean="0"/>
              <a:t>18-8-2025</a:t>
            </a:fld>
            <a:endParaRPr lang="nl-NL"/>
          </a:p>
        </p:txBody>
      </p:sp>
      <p:sp>
        <p:nvSpPr>
          <p:cNvPr id="3" name="Footer Placeholder 2">
            <a:extLst>
              <a:ext uri="{FF2B5EF4-FFF2-40B4-BE49-F238E27FC236}">
                <a16:creationId xmlns:a16="http://schemas.microsoft.com/office/drawing/2014/main" id="{4AE248D1-52AD-0E75-898B-B49897B9785F}"/>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348DD847-EE08-B274-E06F-F0D861CA1169}"/>
              </a:ext>
            </a:extLst>
          </p:cNvPr>
          <p:cNvSpPr>
            <a:spLocks noGrp="1"/>
          </p:cNvSpPr>
          <p:nvPr>
            <p:ph type="sldNum" sz="quarter" idx="12"/>
          </p:nvPr>
        </p:nvSpPr>
        <p:spPr/>
        <p:txBody>
          <a:bodyPr/>
          <a:lstStyle/>
          <a:p>
            <a:fld id="{CF4A23BC-C358-4C2B-A1BE-053015868499}" type="slidenum">
              <a:rPr lang="nl-NL" smtClean="0"/>
              <a:t>‹#›</a:t>
            </a:fld>
            <a:endParaRPr lang="nl-NL"/>
          </a:p>
        </p:txBody>
      </p:sp>
    </p:spTree>
    <p:extLst>
      <p:ext uri="{BB962C8B-B14F-4D97-AF65-F5344CB8AC3E}">
        <p14:creationId xmlns:p14="http://schemas.microsoft.com/office/powerpoint/2010/main" val="197409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182B-FB0C-7069-10B2-45963FCF4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C84DBA96-F730-60C1-A7AD-1CE66C21B3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CF9FD6A4-C9EF-3D1C-9165-4E77ABFE0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739FF-F27F-18A8-987D-CDE2F8F3131A}"/>
              </a:ext>
            </a:extLst>
          </p:cNvPr>
          <p:cNvSpPr>
            <a:spLocks noGrp="1"/>
          </p:cNvSpPr>
          <p:nvPr>
            <p:ph type="dt" sz="half" idx="10"/>
          </p:nvPr>
        </p:nvSpPr>
        <p:spPr/>
        <p:txBody>
          <a:bodyPr/>
          <a:lstStyle/>
          <a:p>
            <a:fld id="{1DCD52F3-D889-4B83-989C-9245D6BA2F25}" type="datetimeFigureOut">
              <a:rPr lang="nl-NL" smtClean="0"/>
              <a:t>18-8-2025</a:t>
            </a:fld>
            <a:endParaRPr lang="nl-NL"/>
          </a:p>
        </p:txBody>
      </p:sp>
      <p:sp>
        <p:nvSpPr>
          <p:cNvPr id="6" name="Footer Placeholder 5">
            <a:extLst>
              <a:ext uri="{FF2B5EF4-FFF2-40B4-BE49-F238E27FC236}">
                <a16:creationId xmlns:a16="http://schemas.microsoft.com/office/drawing/2014/main" id="{13A04177-9EC8-76C2-DAEC-B16A77066E8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BD04920A-198C-F075-A277-8CDFEE13401F}"/>
              </a:ext>
            </a:extLst>
          </p:cNvPr>
          <p:cNvSpPr>
            <a:spLocks noGrp="1"/>
          </p:cNvSpPr>
          <p:nvPr>
            <p:ph type="sldNum" sz="quarter" idx="12"/>
          </p:nvPr>
        </p:nvSpPr>
        <p:spPr/>
        <p:txBody>
          <a:bodyPr/>
          <a:lstStyle/>
          <a:p>
            <a:fld id="{CF4A23BC-C358-4C2B-A1BE-053015868499}" type="slidenum">
              <a:rPr lang="nl-NL" smtClean="0"/>
              <a:t>‹#›</a:t>
            </a:fld>
            <a:endParaRPr lang="nl-NL"/>
          </a:p>
        </p:txBody>
      </p:sp>
    </p:spTree>
    <p:extLst>
      <p:ext uri="{BB962C8B-B14F-4D97-AF65-F5344CB8AC3E}">
        <p14:creationId xmlns:p14="http://schemas.microsoft.com/office/powerpoint/2010/main" val="54637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994D-0DBF-581E-11D0-7E4F7431A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2C4D7E55-F2BA-B757-DF30-FFB219E3F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4A1E14DB-8463-6C9C-CAD1-03EED75B4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80862-4667-295B-3A5C-7745D014DD5D}"/>
              </a:ext>
            </a:extLst>
          </p:cNvPr>
          <p:cNvSpPr>
            <a:spLocks noGrp="1"/>
          </p:cNvSpPr>
          <p:nvPr>
            <p:ph type="dt" sz="half" idx="10"/>
          </p:nvPr>
        </p:nvSpPr>
        <p:spPr/>
        <p:txBody>
          <a:bodyPr/>
          <a:lstStyle/>
          <a:p>
            <a:fld id="{1DCD52F3-D889-4B83-989C-9245D6BA2F25}" type="datetimeFigureOut">
              <a:rPr lang="nl-NL" smtClean="0"/>
              <a:t>18-8-2025</a:t>
            </a:fld>
            <a:endParaRPr lang="nl-NL"/>
          </a:p>
        </p:txBody>
      </p:sp>
      <p:sp>
        <p:nvSpPr>
          <p:cNvPr id="6" name="Footer Placeholder 5">
            <a:extLst>
              <a:ext uri="{FF2B5EF4-FFF2-40B4-BE49-F238E27FC236}">
                <a16:creationId xmlns:a16="http://schemas.microsoft.com/office/drawing/2014/main" id="{FC0DCE61-456A-7180-186B-03CC4FA02D07}"/>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03424E8D-5DA9-19A3-96EE-3E8BB6A2DBDA}"/>
              </a:ext>
            </a:extLst>
          </p:cNvPr>
          <p:cNvSpPr>
            <a:spLocks noGrp="1"/>
          </p:cNvSpPr>
          <p:nvPr>
            <p:ph type="sldNum" sz="quarter" idx="12"/>
          </p:nvPr>
        </p:nvSpPr>
        <p:spPr/>
        <p:txBody>
          <a:bodyPr/>
          <a:lstStyle/>
          <a:p>
            <a:fld id="{CF4A23BC-C358-4C2B-A1BE-053015868499}" type="slidenum">
              <a:rPr lang="nl-NL" smtClean="0"/>
              <a:t>‹#›</a:t>
            </a:fld>
            <a:endParaRPr lang="nl-NL"/>
          </a:p>
        </p:txBody>
      </p:sp>
    </p:spTree>
    <p:extLst>
      <p:ext uri="{BB962C8B-B14F-4D97-AF65-F5344CB8AC3E}">
        <p14:creationId xmlns:p14="http://schemas.microsoft.com/office/powerpoint/2010/main" val="407464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3A045A-B415-AB0A-5A90-8761F9F46E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77E492F2-DBD2-3D8A-D443-C0FE2D169B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4CE033A-460E-A303-3667-245FF5EAC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CD52F3-D889-4B83-989C-9245D6BA2F25}" type="datetimeFigureOut">
              <a:rPr lang="nl-NL" smtClean="0"/>
              <a:t>18-8-2025</a:t>
            </a:fld>
            <a:endParaRPr lang="nl-NL"/>
          </a:p>
        </p:txBody>
      </p:sp>
      <p:sp>
        <p:nvSpPr>
          <p:cNvPr id="5" name="Footer Placeholder 4">
            <a:extLst>
              <a:ext uri="{FF2B5EF4-FFF2-40B4-BE49-F238E27FC236}">
                <a16:creationId xmlns:a16="http://schemas.microsoft.com/office/drawing/2014/main" id="{23E975AA-B002-D133-BF92-19E8B5A73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a:extLst>
              <a:ext uri="{FF2B5EF4-FFF2-40B4-BE49-F238E27FC236}">
                <a16:creationId xmlns:a16="http://schemas.microsoft.com/office/drawing/2014/main" id="{5980DE3A-744E-DBC9-A6C9-CF9185450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4A23BC-C358-4C2B-A1BE-053015868499}" type="slidenum">
              <a:rPr lang="nl-NL" smtClean="0"/>
              <a:t>‹#›</a:t>
            </a:fld>
            <a:endParaRPr lang="nl-NL"/>
          </a:p>
        </p:txBody>
      </p:sp>
    </p:spTree>
    <p:extLst>
      <p:ext uri="{BB962C8B-B14F-4D97-AF65-F5344CB8AC3E}">
        <p14:creationId xmlns:p14="http://schemas.microsoft.com/office/powerpoint/2010/main" val="43782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CCC298-6A40-7C5B-B52F-C1C3F89C9E1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D0CD37-1514-4E86-9758-B87D55C24BDE}"/>
              </a:ext>
            </a:extLst>
          </p:cNvPr>
          <p:cNvSpPr>
            <a:spLocks noGrp="1"/>
          </p:cNvSpPr>
          <p:nvPr>
            <p:ph type="ctrTitle"/>
          </p:nvPr>
        </p:nvSpPr>
        <p:spPr>
          <a:xfrm>
            <a:off x="638881" y="390525"/>
            <a:ext cx="10909640" cy="1510301"/>
          </a:xfrm>
        </p:spPr>
        <p:txBody>
          <a:bodyPr anchor="ctr">
            <a:normAutofit/>
          </a:bodyPr>
          <a:lstStyle/>
          <a:p>
            <a:r>
              <a:rPr lang="en-US" sz="5100" b="1" i="0">
                <a:solidFill>
                  <a:srgbClr val="FFFFFF"/>
                </a:solidFill>
                <a:effectLst/>
                <a:latin typeface="ui-sans-serif"/>
              </a:rPr>
              <a:t>Promoting Patient Safety Together</a:t>
            </a:r>
            <a:endParaRPr lang="nl-NL" sz="5100">
              <a:solidFill>
                <a:srgbClr val="FFFFFF"/>
              </a:solidFill>
            </a:endParaRPr>
          </a:p>
        </p:txBody>
      </p:sp>
      <p:sp>
        <p:nvSpPr>
          <p:cNvPr id="3" name="Subtitle 2">
            <a:extLst>
              <a:ext uri="{FF2B5EF4-FFF2-40B4-BE49-F238E27FC236}">
                <a16:creationId xmlns:a16="http://schemas.microsoft.com/office/drawing/2014/main" id="{0F83DB85-C80D-4766-5EC6-59D4DCAB3247}"/>
              </a:ext>
            </a:extLst>
          </p:cNvPr>
          <p:cNvSpPr>
            <a:spLocks noGrp="1"/>
          </p:cNvSpPr>
          <p:nvPr>
            <p:ph type="subTitle" idx="1"/>
          </p:nvPr>
        </p:nvSpPr>
        <p:spPr>
          <a:xfrm>
            <a:off x="2895599" y="2090044"/>
            <a:ext cx="6396204" cy="662542"/>
          </a:xfrm>
        </p:spPr>
        <p:txBody>
          <a:bodyPr anchor="ctr">
            <a:noAutofit/>
          </a:bodyPr>
          <a:lstStyle/>
          <a:p>
            <a:r>
              <a:rPr lang="nl-NL" sz="1800" b="1" i="0">
                <a:solidFill>
                  <a:srgbClr val="FFFFFF"/>
                </a:solidFill>
                <a:effectLst/>
                <a:latin typeface="ui-sans-serif"/>
              </a:rPr>
              <a:t>September 17th</a:t>
            </a:r>
          </a:p>
          <a:p>
            <a:endParaRPr lang="nl-NL" sz="1800" b="0" i="1">
              <a:solidFill>
                <a:srgbClr val="FFFFFF"/>
              </a:solidFill>
              <a:effectLst/>
              <a:latin typeface="ui-sans-serif"/>
            </a:endParaRPr>
          </a:p>
        </p:txBody>
      </p:sp>
      <p:sp>
        <p:nvSpPr>
          <p:cNvPr id="1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2E0DD1-4879-F054-DA43-A5A4D5AC85AB}"/>
              </a:ext>
            </a:extLst>
          </p:cNvPr>
          <p:cNvSpPr txBox="1"/>
          <p:nvPr/>
        </p:nvSpPr>
        <p:spPr>
          <a:xfrm>
            <a:off x="1581814" y="5955899"/>
            <a:ext cx="9513630" cy="646331"/>
          </a:xfrm>
          <a:prstGeom prst="rect">
            <a:avLst/>
          </a:prstGeom>
          <a:noFill/>
        </p:spPr>
        <p:txBody>
          <a:bodyPr wrap="square" lIns="91440" tIns="45720" rIns="91440" bIns="45720" anchor="t">
            <a:spAutoFit/>
          </a:bodyPr>
          <a:lstStyle/>
          <a:p>
            <a:r>
              <a:rPr lang="nl-NL" sz="1800" b="0" i="1">
                <a:effectLst/>
                <a:latin typeface="ui-sans-serif"/>
              </a:rPr>
              <a:t>A </a:t>
            </a:r>
            <a:r>
              <a:rPr lang="nl-NL" sz="1800" b="0" i="1" err="1">
                <a:effectLst/>
                <a:latin typeface="ui-sans-serif"/>
              </a:rPr>
              <a:t>Collaborative</a:t>
            </a:r>
            <a:r>
              <a:rPr lang="nl-NL" sz="1800" b="0" i="1">
                <a:effectLst/>
                <a:latin typeface="ui-sans-serif"/>
              </a:rPr>
              <a:t> </a:t>
            </a:r>
            <a:r>
              <a:rPr lang="nl-NL" sz="1800" b="0" i="1" err="1">
                <a:effectLst/>
                <a:latin typeface="ui-sans-serif"/>
              </a:rPr>
              <a:t>Initiative</a:t>
            </a:r>
            <a:r>
              <a:rPr lang="nl-NL" sz="1800" b="0" i="1">
                <a:effectLst/>
                <a:latin typeface="ui-sans-serif"/>
              </a:rPr>
              <a:t> </a:t>
            </a:r>
            <a:r>
              <a:rPr lang="nl-NL" sz="1800" b="0" i="1" err="1">
                <a:effectLst/>
                <a:latin typeface="ui-sans-serif"/>
              </a:rPr>
              <a:t>by</a:t>
            </a:r>
            <a:r>
              <a:rPr lang="nl-NL" sz="1800" b="0" i="1">
                <a:effectLst/>
                <a:latin typeface="ui-sans-serif"/>
              </a:rPr>
              <a:t> PPN (</a:t>
            </a:r>
            <a:r>
              <a:rPr lang="nl-NL" i="1" err="1">
                <a:latin typeface="ui-sans-serif"/>
              </a:rPr>
              <a:t>Pharmacovigilance</a:t>
            </a:r>
            <a:r>
              <a:rPr lang="nl-NL" sz="1800" b="0" i="1">
                <a:effectLst/>
                <a:latin typeface="ui-sans-serif"/>
              </a:rPr>
              <a:t> Platform </a:t>
            </a:r>
            <a:r>
              <a:rPr lang="nl-NL" i="1">
                <a:latin typeface="ui-sans-serif"/>
              </a:rPr>
              <a:t>Nederland</a:t>
            </a:r>
            <a:r>
              <a:rPr lang="nl-NL" sz="1800" b="0" i="1">
                <a:effectLst/>
                <a:latin typeface="ui-sans-serif"/>
              </a:rPr>
              <a:t>), </a:t>
            </a:r>
          </a:p>
          <a:p>
            <a:r>
              <a:rPr lang="nl-NL" sz="1800" b="0" i="1">
                <a:effectLst/>
                <a:latin typeface="ui-sans-serif"/>
              </a:rPr>
              <a:t>part of the NVFG (Nederlandse Vereniging voor Farmaceutische Geneeskunde)</a:t>
            </a:r>
            <a:endParaRPr lang="nl-NL" sz="1800"/>
          </a:p>
        </p:txBody>
      </p:sp>
      <p:pic>
        <p:nvPicPr>
          <p:cNvPr id="7" name="Picture 6" descr="A blue text on a black background&#10;&#10;AI-generated content may be incorrect.">
            <a:extLst>
              <a:ext uri="{FF2B5EF4-FFF2-40B4-BE49-F238E27FC236}">
                <a16:creationId xmlns:a16="http://schemas.microsoft.com/office/drawing/2014/main" id="{D51E6419-DBC1-5D60-F360-56ED9FDC6D7B}"/>
              </a:ext>
            </a:extLst>
          </p:cNvPr>
          <p:cNvPicPr>
            <a:picLocks noChangeAspect="1"/>
          </p:cNvPicPr>
          <p:nvPr/>
        </p:nvPicPr>
        <p:blipFill>
          <a:blip r:embed="rId2"/>
          <a:stretch>
            <a:fillRect/>
          </a:stretch>
        </p:blipFill>
        <p:spPr>
          <a:xfrm>
            <a:off x="2811311" y="3080204"/>
            <a:ext cx="6573913" cy="2714474"/>
          </a:xfrm>
          <a:prstGeom prst="rect">
            <a:avLst/>
          </a:prstGeom>
        </p:spPr>
      </p:pic>
    </p:spTree>
    <p:extLst>
      <p:ext uri="{BB962C8B-B14F-4D97-AF65-F5344CB8AC3E}">
        <p14:creationId xmlns:p14="http://schemas.microsoft.com/office/powerpoint/2010/main" val="229363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2D4CF7-6198-946E-8F0E-D8361C503651}"/>
              </a:ext>
            </a:extLst>
          </p:cNvPr>
          <p:cNvSpPr>
            <a:spLocks noGrp="1"/>
          </p:cNvSpPr>
          <p:nvPr>
            <p:ph type="title"/>
          </p:nvPr>
        </p:nvSpPr>
        <p:spPr>
          <a:xfrm>
            <a:off x="630936" y="640823"/>
            <a:ext cx="3419856" cy="5583148"/>
          </a:xfrm>
        </p:spPr>
        <p:txBody>
          <a:bodyPr anchor="ctr">
            <a:normAutofit/>
          </a:bodyPr>
          <a:lstStyle/>
          <a:p>
            <a:r>
              <a:rPr lang="en-US" sz="5400" b="1" i="0">
                <a:effectLst/>
                <a:latin typeface="ui-sans-serif"/>
              </a:rPr>
              <a:t>What is World Patient Safety Day?</a:t>
            </a:r>
            <a:endParaRPr lang="nl-NL" sz="5400"/>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778DC1-0FC2-D611-20D8-661943350417}"/>
              </a:ext>
            </a:extLst>
          </p:cNvPr>
          <p:cNvSpPr>
            <a:spLocks noGrp="1"/>
          </p:cNvSpPr>
          <p:nvPr>
            <p:ph idx="1"/>
          </p:nvPr>
        </p:nvSpPr>
        <p:spPr>
          <a:xfrm>
            <a:off x="4693922" y="2924009"/>
            <a:ext cx="6894576" cy="2998809"/>
          </a:xfrm>
        </p:spPr>
        <p:txBody>
          <a:bodyPr anchor="t">
            <a:noAutofit/>
          </a:bodyPr>
          <a:lstStyle/>
          <a:p>
            <a:pPr marL="0" indent="0">
              <a:buNone/>
            </a:pPr>
            <a:r>
              <a:rPr lang="en-US" sz="2200" b="0" i="0">
                <a:effectLst/>
                <a:latin typeface="ui-sans-serif"/>
              </a:rPr>
              <a:t>World Patient Safety Day (WPSD) is an annual global campaign on</a:t>
            </a:r>
            <a:r>
              <a:rPr lang="en-US" sz="2200" i="0">
                <a:effectLst/>
                <a:latin typeface="ui-sans-serif"/>
              </a:rPr>
              <a:t> September 17th</a:t>
            </a:r>
            <a:r>
              <a:rPr lang="en-US" sz="2200" b="0" i="0">
                <a:effectLst/>
                <a:latin typeface="ui-sans-serif"/>
              </a:rPr>
              <a:t>.</a:t>
            </a:r>
          </a:p>
          <a:p>
            <a:pPr marL="0" indent="0">
              <a:buNone/>
            </a:pPr>
            <a:endParaRPr lang="en-US" sz="2200" b="0" i="0">
              <a:effectLst/>
              <a:latin typeface="ui-sans-serif"/>
            </a:endParaRPr>
          </a:p>
          <a:p>
            <a:pPr marL="0" indent="0">
              <a:buNone/>
            </a:pPr>
            <a:r>
              <a:rPr lang="en-US" sz="2200" b="1" i="0">
                <a:effectLst/>
                <a:latin typeface="ui-sans-serif"/>
              </a:rPr>
              <a:t>Purpose:</a:t>
            </a:r>
            <a:r>
              <a:rPr lang="en-US" sz="2200" b="0" i="0">
                <a:effectLst/>
                <a:latin typeface="ui-sans-serif"/>
              </a:rPr>
              <a:t> Raise global awareness for patient safety to reduce harm to patients</a:t>
            </a:r>
          </a:p>
          <a:p>
            <a:pPr marL="0" indent="0">
              <a:buNone/>
            </a:pPr>
            <a:endParaRPr lang="en-US" sz="2200" b="0" i="0">
              <a:effectLst/>
              <a:latin typeface="ui-sans-serif"/>
            </a:endParaRPr>
          </a:p>
          <a:p>
            <a:pPr marL="0" indent="0">
              <a:buNone/>
            </a:pPr>
            <a:r>
              <a:rPr lang="en-US" sz="2200" b="1" i="0">
                <a:effectLst/>
                <a:latin typeface="ui-sans-serif"/>
              </a:rPr>
              <a:t>Key Message:</a:t>
            </a:r>
            <a:r>
              <a:rPr lang="en-US" sz="2200" b="0" i="0">
                <a:effectLst/>
                <a:latin typeface="ui-sans-serif"/>
              </a:rPr>
              <a:t> </a:t>
            </a:r>
            <a:r>
              <a:rPr lang="en-US" sz="2200">
                <a:latin typeface="ui-sans-serif"/>
              </a:rPr>
              <a:t>Ensuring safe healthcare for everyone.</a:t>
            </a:r>
            <a:endParaRPr lang="nl-NL" sz="2200">
              <a:latin typeface="ui-sans-serif"/>
            </a:endParaRPr>
          </a:p>
        </p:txBody>
      </p:sp>
      <p:pic>
        <p:nvPicPr>
          <p:cNvPr id="4" name="Picture 3" descr="A blue text on a black background&#10;&#10;AI-generated content may be incorrect.">
            <a:extLst>
              <a:ext uri="{FF2B5EF4-FFF2-40B4-BE49-F238E27FC236}">
                <a16:creationId xmlns:a16="http://schemas.microsoft.com/office/drawing/2014/main" id="{BEC2919C-FCFC-8EF5-D9B5-33C456B382A9}"/>
              </a:ext>
            </a:extLst>
          </p:cNvPr>
          <p:cNvPicPr>
            <a:picLocks noChangeAspect="1"/>
          </p:cNvPicPr>
          <p:nvPr/>
        </p:nvPicPr>
        <p:blipFill>
          <a:blip r:embed="rId3"/>
          <a:stretch>
            <a:fillRect/>
          </a:stretch>
        </p:blipFill>
        <p:spPr>
          <a:xfrm>
            <a:off x="4695145" y="635454"/>
            <a:ext cx="4774747" cy="1994808"/>
          </a:xfrm>
          <a:prstGeom prst="rect">
            <a:avLst/>
          </a:prstGeom>
        </p:spPr>
      </p:pic>
    </p:spTree>
    <p:extLst>
      <p:ext uri="{BB962C8B-B14F-4D97-AF65-F5344CB8AC3E}">
        <p14:creationId xmlns:p14="http://schemas.microsoft.com/office/powerpoint/2010/main" val="10077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ABC26-D4C5-2EBA-190B-A0D07F04350C}"/>
              </a:ext>
            </a:extLst>
          </p:cNvPr>
          <p:cNvSpPr>
            <a:spLocks noGrp="1"/>
          </p:cNvSpPr>
          <p:nvPr>
            <p:ph type="title"/>
          </p:nvPr>
        </p:nvSpPr>
        <p:spPr>
          <a:xfrm>
            <a:off x="841248" y="548640"/>
            <a:ext cx="3600860" cy="5431536"/>
          </a:xfrm>
        </p:spPr>
        <p:txBody>
          <a:bodyPr>
            <a:normAutofit/>
          </a:bodyPr>
          <a:lstStyle/>
          <a:p>
            <a:r>
              <a:rPr lang="en-US" sz="5000" b="1" i="0">
                <a:effectLst/>
                <a:latin typeface="ui-sans-serif"/>
              </a:rPr>
              <a:t>Why did the World Health Organization initiate WPSD?</a:t>
            </a:r>
            <a:endParaRPr lang="nl-NL" sz="50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632AE2-7756-E708-C220-1C04A3B56745}"/>
              </a:ext>
            </a:extLst>
          </p:cNvPr>
          <p:cNvSpPr>
            <a:spLocks noGrp="1"/>
          </p:cNvSpPr>
          <p:nvPr>
            <p:ph idx="1"/>
          </p:nvPr>
        </p:nvSpPr>
        <p:spPr>
          <a:xfrm>
            <a:off x="5126418" y="713232"/>
            <a:ext cx="6069579" cy="5431536"/>
          </a:xfrm>
        </p:spPr>
        <p:txBody>
          <a:bodyPr anchor="ctr">
            <a:normAutofit/>
          </a:bodyPr>
          <a:lstStyle/>
          <a:p>
            <a:pPr marL="0" indent="0">
              <a:lnSpc>
                <a:spcPct val="100000"/>
              </a:lnSpc>
              <a:buNone/>
            </a:pPr>
            <a:r>
              <a:rPr lang="en-US" sz="2200" b="1">
                <a:latin typeface="ui-sans-serif"/>
              </a:rPr>
              <a:t>The Challenge: </a:t>
            </a:r>
            <a:r>
              <a:rPr lang="en-US" sz="2200">
                <a:latin typeface="ui-sans-serif"/>
              </a:rPr>
              <a:t>Unsafe healthcare leads to millions of preventable harms and deaths.</a:t>
            </a:r>
          </a:p>
          <a:p>
            <a:pPr marL="0" indent="0">
              <a:lnSpc>
                <a:spcPct val="100000"/>
              </a:lnSpc>
              <a:buNone/>
            </a:pPr>
            <a:endParaRPr lang="en-US" sz="2200">
              <a:latin typeface="ui-sans-serif"/>
            </a:endParaRPr>
          </a:p>
          <a:p>
            <a:pPr marL="0" indent="0">
              <a:lnSpc>
                <a:spcPct val="100000"/>
              </a:lnSpc>
              <a:buNone/>
            </a:pPr>
            <a:r>
              <a:rPr lang="en-US" sz="2200" b="1">
                <a:latin typeface="ui-sans-serif"/>
              </a:rPr>
              <a:t>WHO's Role: </a:t>
            </a:r>
            <a:r>
              <a:rPr lang="en-US" sz="2200">
                <a:latin typeface="ui-sans-serif"/>
              </a:rPr>
              <a:t>As global health leaders, WHO champions safety and protects vulnerable populations.</a:t>
            </a:r>
          </a:p>
          <a:p>
            <a:pPr marL="0" indent="0">
              <a:lnSpc>
                <a:spcPct val="100000"/>
              </a:lnSpc>
              <a:buNone/>
            </a:pPr>
            <a:endParaRPr lang="en-US" sz="2200">
              <a:latin typeface="ui-sans-serif"/>
            </a:endParaRPr>
          </a:p>
          <a:p>
            <a:pPr marL="0" indent="0">
              <a:lnSpc>
                <a:spcPct val="100000"/>
              </a:lnSpc>
              <a:buNone/>
            </a:pPr>
            <a:r>
              <a:rPr lang="en-US" sz="2200" b="1">
                <a:latin typeface="ui-sans-serif"/>
              </a:rPr>
              <a:t>The Call: </a:t>
            </a:r>
            <a:r>
              <a:rPr lang="en-US" sz="2200">
                <a:latin typeface="ui-sans-serif"/>
              </a:rPr>
              <a:t>WPSD mobilizes all stakeholders – governments, healthcare professionals, patients – to make healthcare safer.</a:t>
            </a:r>
          </a:p>
          <a:p>
            <a:pPr marL="0" indent="0">
              <a:lnSpc>
                <a:spcPct val="100000"/>
              </a:lnSpc>
              <a:buNone/>
            </a:pPr>
            <a:endParaRPr lang="nl-NL" sz="2200"/>
          </a:p>
        </p:txBody>
      </p:sp>
      <p:pic>
        <p:nvPicPr>
          <p:cNvPr id="4" name="Picture 3">
            <a:extLst>
              <a:ext uri="{FF2B5EF4-FFF2-40B4-BE49-F238E27FC236}">
                <a16:creationId xmlns:a16="http://schemas.microsoft.com/office/drawing/2014/main" id="{C7478DFE-08AB-14E5-48C1-65AF42FE910C}"/>
              </a:ext>
            </a:extLst>
          </p:cNvPr>
          <p:cNvPicPr>
            <a:picLocks noChangeAspect="1"/>
          </p:cNvPicPr>
          <p:nvPr/>
        </p:nvPicPr>
        <p:blipFill>
          <a:blip r:embed="rId3"/>
          <a:stretch>
            <a:fillRect/>
          </a:stretch>
        </p:blipFill>
        <p:spPr>
          <a:xfrm>
            <a:off x="9378910" y="5627733"/>
            <a:ext cx="2152761" cy="704886"/>
          </a:xfrm>
          <a:prstGeom prst="rect">
            <a:avLst/>
          </a:prstGeom>
        </p:spPr>
      </p:pic>
    </p:spTree>
    <p:extLst>
      <p:ext uri="{BB962C8B-B14F-4D97-AF65-F5344CB8AC3E}">
        <p14:creationId xmlns:p14="http://schemas.microsoft.com/office/powerpoint/2010/main" val="254954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7C2D3-2C01-BEA2-4AFB-E174315D77FF}"/>
              </a:ext>
            </a:extLst>
          </p:cNvPr>
          <p:cNvSpPr>
            <a:spLocks noGrp="1"/>
          </p:cNvSpPr>
          <p:nvPr>
            <p:ph type="title"/>
          </p:nvPr>
        </p:nvSpPr>
        <p:spPr>
          <a:xfrm>
            <a:off x="782633" y="548640"/>
            <a:ext cx="3962321" cy="5421767"/>
          </a:xfrm>
        </p:spPr>
        <p:txBody>
          <a:bodyPr>
            <a:normAutofit/>
          </a:bodyPr>
          <a:lstStyle/>
          <a:p>
            <a:r>
              <a:rPr lang="en-US" sz="5400" b="1" i="0">
                <a:effectLst/>
                <a:latin typeface="ui-sans-serif"/>
              </a:rPr>
              <a:t>2025 Theme: "</a:t>
            </a:r>
            <a:r>
              <a:rPr lang="en-US" sz="5400" b="1">
                <a:latin typeface="ui-sans-serif"/>
              </a:rPr>
              <a:t>Safe care for every newborn and every child</a:t>
            </a:r>
            <a:r>
              <a:rPr lang="en-US" sz="5400" b="1" i="0">
                <a:effectLst/>
                <a:latin typeface="ui-sans-serif"/>
              </a:rPr>
              <a:t>" </a:t>
            </a:r>
            <a:endParaRPr lang="nl-NL"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A04340-A44E-0A4A-DB19-CF8D964E2772}"/>
              </a:ext>
            </a:extLst>
          </p:cNvPr>
          <p:cNvSpPr>
            <a:spLocks noGrp="1"/>
          </p:cNvSpPr>
          <p:nvPr>
            <p:ph idx="1"/>
          </p:nvPr>
        </p:nvSpPr>
        <p:spPr>
          <a:xfrm>
            <a:off x="5126418" y="552091"/>
            <a:ext cx="6224335" cy="5431536"/>
          </a:xfrm>
        </p:spPr>
        <p:txBody>
          <a:bodyPr anchor="ctr">
            <a:normAutofit/>
          </a:bodyPr>
          <a:lstStyle/>
          <a:p>
            <a:pPr marL="0" indent="0">
              <a:buNone/>
            </a:pPr>
            <a:r>
              <a:rPr lang="en-US" sz="2200" b="1" i="0">
                <a:effectLst/>
                <a:latin typeface="ui-sans-serif"/>
              </a:rPr>
              <a:t>This Year's Focus:</a:t>
            </a:r>
            <a:r>
              <a:rPr lang="en-US" sz="2200" b="0" i="0">
                <a:effectLst/>
                <a:latin typeface="ui-sans-serif"/>
              </a:rPr>
              <a:t> </a:t>
            </a:r>
            <a:r>
              <a:rPr lang="en-US" sz="2200">
                <a:latin typeface="ui-sans-serif"/>
              </a:rPr>
              <a:t>Embedding patient safety right from the very beginning.</a:t>
            </a:r>
          </a:p>
          <a:p>
            <a:pPr marL="0" indent="0">
              <a:buNone/>
            </a:pPr>
            <a:endParaRPr lang="en-US" sz="2200" b="0" i="0">
              <a:effectLst/>
              <a:latin typeface="ui-sans-serif"/>
            </a:endParaRPr>
          </a:p>
          <a:p>
            <a:pPr marL="0" indent="0">
              <a:buNone/>
            </a:pPr>
            <a:r>
              <a:rPr lang="en-US" sz="2200" b="1" i="0">
                <a:effectLst/>
                <a:latin typeface="ui-sans-serif"/>
              </a:rPr>
              <a:t>What it Means:</a:t>
            </a:r>
            <a:r>
              <a:rPr lang="en-US" sz="2200" b="0" i="0">
                <a:effectLst/>
                <a:latin typeface="ui-sans-serif"/>
              </a:rPr>
              <a:t> Integrating safety into all healthcare processes, policies, and product development.</a:t>
            </a:r>
          </a:p>
          <a:p>
            <a:pPr marL="0" indent="0">
              <a:buNone/>
            </a:pPr>
            <a:endParaRPr lang="en-US" sz="2200" b="0" i="0">
              <a:effectLst/>
              <a:latin typeface="ui-sans-serif"/>
            </a:endParaRPr>
          </a:p>
          <a:p>
            <a:pPr marL="0" indent="0">
              <a:buNone/>
            </a:pPr>
            <a:r>
              <a:rPr lang="en-US" sz="2200" b="1" i="0">
                <a:effectLst/>
                <a:latin typeface="ui-sans-serif"/>
              </a:rPr>
              <a:t>Why it's Important:</a:t>
            </a:r>
            <a:r>
              <a:rPr lang="en-US" sz="2200" b="0" i="0">
                <a:effectLst/>
                <a:latin typeface="ui-sans-serif"/>
              </a:rPr>
              <a:t> Taking a proactive approach to prevent harm before it occurs.</a:t>
            </a:r>
          </a:p>
        </p:txBody>
      </p:sp>
    </p:spTree>
    <p:extLst>
      <p:ext uri="{BB962C8B-B14F-4D97-AF65-F5344CB8AC3E}">
        <p14:creationId xmlns:p14="http://schemas.microsoft.com/office/powerpoint/2010/main" val="26858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1DAC5-5981-0AF7-1A45-76A0BCDBAE2D}"/>
              </a:ext>
            </a:extLst>
          </p:cNvPr>
          <p:cNvSpPr>
            <a:spLocks noGrp="1"/>
          </p:cNvSpPr>
          <p:nvPr>
            <p:ph type="title"/>
          </p:nvPr>
        </p:nvSpPr>
        <p:spPr>
          <a:xfrm>
            <a:off x="841248" y="548640"/>
            <a:ext cx="3600860" cy="5431536"/>
          </a:xfrm>
        </p:spPr>
        <p:txBody>
          <a:bodyPr>
            <a:normAutofit/>
          </a:bodyPr>
          <a:lstStyle/>
          <a:p>
            <a:r>
              <a:rPr lang="en-US" sz="5000" b="1" i="0">
                <a:effectLst/>
                <a:latin typeface="ui-sans-serif"/>
              </a:rPr>
              <a:t>Thalidomide Tragedy: A Powerful Lesson</a:t>
            </a:r>
            <a:endParaRPr lang="nl-NL" sz="50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BF9E98-7452-695E-020E-5F6DD084F568}"/>
              </a:ext>
            </a:extLst>
          </p:cNvPr>
          <p:cNvSpPr>
            <a:spLocks noGrp="1"/>
          </p:cNvSpPr>
          <p:nvPr>
            <p:ph idx="1"/>
          </p:nvPr>
        </p:nvSpPr>
        <p:spPr>
          <a:xfrm>
            <a:off x="5126418" y="552091"/>
            <a:ext cx="6224335" cy="5431536"/>
          </a:xfrm>
        </p:spPr>
        <p:txBody>
          <a:bodyPr anchor="ctr">
            <a:normAutofit/>
          </a:bodyPr>
          <a:lstStyle/>
          <a:p>
            <a:pPr marL="0" indent="0">
              <a:buNone/>
            </a:pPr>
            <a:r>
              <a:rPr lang="en-US" sz="2200" b="1">
                <a:latin typeface="ui-sans-serif"/>
              </a:rPr>
              <a:t>Thalidomide: </a:t>
            </a:r>
            <a:r>
              <a:rPr lang="en-US" sz="2200">
                <a:latin typeface="ui-sans-serif"/>
              </a:rPr>
              <a:t>A drug prescribed in the late 1950s/early 60s, mainly to pregnant women for morning sickness.</a:t>
            </a:r>
          </a:p>
          <a:p>
            <a:pPr marL="0" indent="0">
              <a:buNone/>
            </a:pPr>
            <a:endParaRPr lang="en-US" sz="2200" b="0" i="0">
              <a:effectLst/>
              <a:latin typeface="ui-sans-serif"/>
            </a:endParaRPr>
          </a:p>
          <a:p>
            <a:pPr marL="0" indent="0">
              <a:buNone/>
            </a:pPr>
            <a:r>
              <a:rPr lang="en-US" sz="2200" b="1">
                <a:latin typeface="ui-sans-serif"/>
              </a:rPr>
              <a:t>Tragic Outcome: </a:t>
            </a:r>
            <a:r>
              <a:rPr lang="en-US" sz="2200">
                <a:latin typeface="ui-sans-serif"/>
              </a:rPr>
              <a:t>Caused severe birth defects in thousands of babies worldwide.</a:t>
            </a:r>
          </a:p>
          <a:p>
            <a:pPr marL="0" indent="0">
              <a:buNone/>
            </a:pPr>
            <a:endParaRPr lang="en-US" sz="2200">
              <a:latin typeface="ui-sans-serif"/>
            </a:endParaRPr>
          </a:p>
          <a:p>
            <a:pPr marL="0" indent="0">
              <a:buNone/>
            </a:pPr>
            <a:r>
              <a:rPr lang="en-US" sz="2200" b="1">
                <a:latin typeface="ui-sans-serif"/>
              </a:rPr>
              <a:t>The Impact: </a:t>
            </a:r>
            <a:r>
              <a:rPr lang="en-US" sz="2200">
                <a:latin typeface="ui-sans-serif"/>
              </a:rPr>
              <a:t>Led to major reforms in global drug regulation and highlighted pharmacovigilance.</a:t>
            </a:r>
          </a:p>
          <a:p>
            <a:pPr marL="0" indent="0">
              <a:buNone/>
            </a:pPr>
            <a:endParaRPr lang="en-US" sz="2200">
              <a:latin typeface="ui-sans-serif"/>
            </a:endParaRPr>
          </a:p>
          <a:p>
            <a:pPr marL="0" indent="0">
              <a:buNone/>
            </a:pPr>
            <a:r>
              <a:rPr lang="en-US" sz="2200" b="1">
                <a:latin typeface="ui-sans-serif"/>
              </a:rPr>
              <a:t>Key Takeaway: </a:t>
            </a:r>
            <a:r>
              <a:rPr lang="en-US" sz="2200">
                <a:latin typeface="ui-sans-serif"/>
              </a:rPr>
              <a:t>Comprehensive safety assessments are absolutely crucial throughout a drug's entire lifecycle.</a:t>
            </a:r>
          </a:p>
        </p:txBody>
      </p:sp>
    </p:spTree>
    <p:extLst>
      <p:ext uri="{BB962C8B-B14F-4D97-AF65-F5344CB8AC3E}">
        <p14:creationId xmlns:p14="http://schemas.microsoft.com/office/powerpoint/2010/main" val="128984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26E0CF-9531-25AA-BC4F-BF2D7B98D6B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15A8A0-E20E-9888-9BF4-311E010AE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B28AD-F836-1490-1250-8F3F43142A3A}"/>
              </a:ext>
            </a:extLst>
          </p:cNvPr>
          <p:cNvSpPr>
            <a:spLocks noGrp="1"/>
          </p:cNvSpPr>
          <p:nvPr>
            <p:ph type="title"/>
          </p:nvPr>
        </p:nvSpPr>
        <p:spPr>
          <a:xfrm>
            <a:off x="841248" y="548640"/>
            <a:ext cx="3941038" cy="5431536"/>
          </a:xfrm>
        </p:spPr>
        <p:txBody>
          <a:bodyPr>
            <a:normAutofit/>
          </a:bodyPr>
          <a:lstStyle/>
          <a:p>
            <a:r>
              <a:rPr lang="en-US" sz="5000" b="1">
                <a:latin typeface="ui-sans-serif"/>
              </a:rPr>
              <a:t>Report Adverse Events – also in newborns and children</a:t>
            </a:r>
          </a:p>
        </p:txBody>
      </p:sp>
      <p:sp>
        <p:nvSpPr>
          <p:cNvPr id="10" name="sketch line">
            <a:extLst>
              <a:ext uri="{FF2B5EF4-FFF2-40B4-BE49-F238E27FC236}">
                <a16:creationId xmlns:a16="http://schemas.microsoft.com/office/drawing/2014/main" id="{0F29F750-F58C-7AA8-19AD-549FD1C8E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319C87-D2FD-EEC2-4A53-8838227EC5DB}"/>
              </a:ext>
            </a:extLst>
          </p:cNvPr>
          <p:cNvSpPr>
            <a:spLocks noGrp="1"/>
          </p:cNvSpPr>
          <p:nvPr>
            <p:ph idx="1"/>
          </p:nvPr>
        </p:nvSpPr>
        <p:spPr>
          <a:xfrm>
            <a:off x="5126418" y="552091"/>
            <a:ext cx="6224335" cy="5431536"/>
          </a:xfrm>
        </p:spPr>
        <p:txBody>
          <a:bodyPr anchor="ctr">
            <a:normAutofit/>
          </a:bodyPr>
          <a:lstStyle/>
          <a:p>
            <a:pPr marL="0" indent="0">
              <a:buNone/>
            </a:pPr>
            <a:r>
              <a:rPr lang="en-US" sz="2200" b="1">
                <a:latin typeface="ui-sans-serif"/>
              </a:rPr>
              <a:t>Newborns and children are not just small adults:</a:t>
            </a:r>
            <a:r>
              <a:rPr lang="en-US" sz="2200">
                <a:latin typeface="ui-sans-serif"/>
              </a:rPr>
              <a:t> Their developing bodies may metabolize medications differently, leading to unexpected adverse events.</a:t>
            </a:r>
          </a:p>
          <a:p>
            <a:pPr marL="0" indent="0">
              <a:buNone/>
            </a:pPr>
            <a:endParaRPr lang="en-US" sz="2200">
              <a:latin typeface="ui-sans-serif"/>
            </a:endParaRPr>
          </a:p>
          <a:p>
            <a:pPr marL="0" indent="0">
              <a:buNone/>
            </a:pPr>
            <a:r>
              <a:rPr lang="en-US" sz="2200" b="1">
                <a:latin typeface="ui-sans-serif"/>
              </a:rPr>
              <a:t>Children are often not included in clinical trials: </a:t>
            </a:r>
            <a:r>
              <a:rPr lang="en-US" sz="2200">
                <a:latin typeface="ui-sans-serif"/>
              </a:rPr>
              <a:t>due to ethical concerns, with a significant knowledge gap as consequence.  </a:t>
            </a:r>
          </a:p>
          <a:p>
            <a:pPr marL="0" indent="0">
              <a:buNone/>
            </a:pPr>
            <a:endParaRPr lang="en-US" sz="2200" b="1">
              <a:solidFill>
                <a:srgbClr val="000000"/>
              </a:solidFill>
              <a:latin typeface="ui-sans-serif"/>
            </a:endParaRPr>
          </a:p>
          <a:p>
            <a:pPr marL="0" indent="0">
              <a:buNone/>
            </a:pPr>
            <a:r>
              <a:rPr lang="en-US" sz="2200" b="1">
                <a:solidFill>
                  <a:srgbClr val="000000"/>
                </a:solidFill>
                <a:latin typeface="ui-sans-serif"/>
              </a:rPr>
              <a:t>Adverse Event Data is important:</a:t>
            </a:r>
            <a:r>
              <a:rPr lang="en-US" sz="2200">
                <a:solidFill>
                  <a:srgbClr val="000000"/>
                </a:solidFill>
                <a:latin typeface="ui-sans-serif"/>
              </a:rPr>
              <a:t> to be able to inform health care professions about treatment in newborns and children. </a:t>
            </a:r>
            <a:endParaRPr lang="en-US" sz="2200">
              <a:latin typeface="ui-sans-serif"/>
            </a:endParaRPr>
          </a:p>
        </p:txBody>
      </p:sp>
    </p:spTree>
    <p:extLst>
      <p:ext uri="{BB962C8B-B14F-4D97-AF65-F5344CB8AC3E}">
        <p14:creationId xmlns:p14="http://schemas.microsoft.com/office/powerpoint/2010/main" val="123750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BD488-A742-A175-7B79-E0DE9E94515D}"/>
              </a:ext>
            </a:extLst>
          </p:cNvPr>
          <p:cNvSpPr>
            <a:spLocks noGrp="1"/>
          </p:cNvSpPr>
          <p:nvPr>
            <p:ph type="title"/>
          </p:nvPr>
        </p:nvSpPr>
        <p:spPr>
          <a:xfrm>
            <a:off x="841248" y="548640"/>
            <a:ext cx="3600860" cy="5431536"/>
          </a:xfrm>
        </p:spPr>
        <p:txBody>
          <a:bodyPr>
            <a:normAutofit/>
          </a:bodyPr>
          <a:lstStyle/>
          <a:p>
            <a:r>
              <a:rPr lang="en-US" sz="5400" b="1" i="0">
                <a:effectLst/>
                <a:latin typeface="ui-sans-serif"/>
              </a:rPr>
              <a:t>Join Us in Promoting Patient Safety!</a:t>
            </a:r>
            <a:endParaRPr lang="nl-NL"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626DC5-F50E-3D24-21A0-4DAB374FDE65}"/>
              </a:ext>
            </a:extLst>
          </p:cNvPr>
          <p:cNvSpPr>
            <a:spLocks noGrp="1"/>
          </p:cNvSpPr>
          <p:nvPr>
            <p:ph idx="1"/>
          </p:nvPr>
        </p:nvSpPr>
        <p:spPr>
          <a:xfrm>
            <a:off x="5126418" y="552091"/>
            <a:ext cx="6224335" cy="5431536"/>
          </a:xfrm>
        </p:spPr>
        <p:txBody>
          <a:bodyPr anchor="ctr">
            <a:normAutofit/>
          </a:bodyPr>
          <a:lstStyle/>
          <a:p>
            <a:pPr marL="0" indent="0">
              <a:buNone/>
            </a:pPr>
            <a:r>
              <a:rPr lang="en-US" sz="2200" b="1" i="0">
                <a:effectLst/>
                <a:latin typeface="ui-sans-serif"/>
              </a:rPr>
              <a:t>PPN &amp; NVFG:</a:t>
            </a:r>
            <a:r>
              <a:rPr lang="en-US" sz="2200" b="0" i="0">
                <a:effectLst/>
                <a:latin typeface="ui-sans-serif"/>
              </a:rPr>
              <a:t> We proudly support World Patient Safety Day and champion a culture of safety.</a:t>
            </a:r>
          </a:p>
          <a:p>
            <a:pPr marL="0" indent="0">
              <a:buNone/>
            </a:pPr>
            <a:endParaRPr lang="en-US" sz="2200" b="0" i="0">
              <a:effectLst/>
              <a:latin typeface="ui-sans-serif"/>
            </a:endParaRPr>
          </a:p>
          <a:p>
            <a:pPr marL="0" indent="0">
              <a:buNone/>
            </a:pPr>
            <a:r>
              <a:rPr lang="en-US" sz="2200" b="1" i="0">
                <a:effectLst/>
                <a:latin typeface="ui-sans-serif"/>
              </a:rPr>
              <a:t>How You Can Get Involved:</a:t>
            </a:r>
            <a:endParaRPr lang="en-US" sz="2200" b="0" i="0">
              <a:effectLst/>
              <a:latin typeface="ui-sans-serif"/>
            </a:endParaRPr>
          </a:p>
          <a:p>
            <a:r>
              <a:rPr lang="en-US" sz="2200" b="0" i="0">
                <a:effectLst/>
                <a:latin typeface="ui-sans-serif"/>
              </a:rPr>
              <a:t>Learn about patient safety initiatives.</a:t>
            </a:r>
          </a:p>
          <a:p>
            <a:r>
              <a:rPr lang="en-US" sz="2200" b="0" i="0">
                <a:effectLst/>
                <a:latin typeface="ui-sans-serif"/>
              </a:rPr>
              <a:t>Report any adverse events or safety concerns.</a:t>
            </a:r>
          </a:p>
          <a:p>
            <a:r>
              <a:rPr lang="en-US" sz="2200" b="0" i="0">
                <a:effectLst/>
                <a:latin typeface="ui-sans-serif"/>
              </a:rPr>
              <a:t>Advocate for safe practices in your daily work.</a:t>
            </a:r>
          </a:p>
          <a:p>
            <a:pPr marL="0" indent="0">
              <a:buNone/>
            </a:pPr>
            <a:endParaRPr lang="en-US" sz="2200" b="1" i="0">
              <a:effectLst/>
              <a:latin typeface="ui-sans-serif"/>
            </a:endParaRPr>
          </a:p>
          <a:p>
            <a:pPr marL="0" indent="0">
              <a:buNone/>
            </a:pPr>
            <a:r>
              <a:rPr lang="en-US" sz="2200" b="1" i="0">
                <a:effectLst/>
                <a:latin typeface="ui-sans-serif"/>
              </a:rPr>
              <a:t>Together:</a:t>
            </a:r>
            <a:r>
              <a:rPr lang="en-US" sz="2200" b="0" i="0">
                <a:effectLst/>
                <a:latin typeface="ui-sans-serif"/>
              </a:rPr>
              <a:t> We can truly make healthcare safer for everyone!</a:t>
            </a:r>
          </a:p>
        </p:txBody>
      </p:sp>
    </p:spTree>
    <p:extLst>
      <p:ext uri="{BB962C8B-B14F-4D97-AF65-F5344CB8AC3E}">
        <p14:creationId xmlns:p14="http://schemas.microsoft.com/office/powerpoint/2010/main" val="222753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09D084-82B0-3843-367E-7E871FFF980F}"/>
              </a:ext>
            </a:extLst>
          </p:cNvPr>
          <p:cNvSpPr>
            <a:spLocks noGrp="1"/>
          </p:cNvSpPr>
          <p:nvPr>
            <p:ph type="title"/>
          </p:nvPr>
        </p:nvSpPr>
        <p:spPr>
          <a:xfrm>
            <a:off x="612648" y="365125"/>
            <a:ext cx="5295015" cy="2063808"/>
          </a:xfrm>
        </p:spPr>
        <p:txBody>
          <a:bodyPr anchor="b">
            <a:normAutofit/>
          </a:bodyPr>
          <a:lstStyle/>
          <a:p>
            <a:r>
              <a:rPr lang="en-US" sz="5400" b="1" i="0">
                <a:effectLst/>
                <a:latin typeface="ui-sans-serif"/>
              </a:rPr>
              <a:t>Light Up for Patient Safety!</a:t>
            </a:r>
            <a:endParaRPr lang="nl-NL" sz="5400"/>
          </a:p>
        </p:txBody>
      </p:sp>
      <p:sp>
        <p:nvSpPr>
          <p:cNvPr id="26"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06AB35-DD87-F70B-2FA3-1F4692FFE6EA}"/>
              </a:ext>
            </a:extLst>
          </p:cNvPr>
          <p:cNvSpPr>
            <a:spLocks noGrp="1"/>
          </p:cNvSpPr>
          <p:nvPr>
            <p:ph idx="1"/>
          </p:nvPr>
        </p:nvSpPr>
        <p:spPr>
          <a:xfrm>
            <a:off x="612648" y="2908005"/>
            <a:ext cx="5295015" cy="3848580"/>
          </a:xfrm>
        </p:spPr>
        <p:txBody>
          <a:bodyPr>
            <a:noAutofit/>
          </a:bodyPr>
          <a:lstStyle/>
          <a:p>
            <a:pPr marL="0" indent="0">
              <a:buNone/>
            </a:pPr>
            <a:r>
              <a:rPr lang="en-US" sz="2200" b="1">
                <a:latin typeface="ui-sans-serif"/>
              </a:rPr>
              <a:t>Global Initiative: </a:t>
            </a:r>
            <a:r>
              <a:rPr lang="en-US" sz="2200">
                <a:latin typeface="ui-sans-serif"/>
              </a:rPr>
              <a:t>Many landmarks around the world light up orange.</a:t>
            </a:r>
          </a:p>
          <a:p>
            <a:pPr marL="0" indent="0">
              <a:buNone/>
            </a:pPr>
            <a:endParaRPr lang="en-US" sz="2200">
              <a:latin typeface="ui-sans-serif"/>
            </a:endParaRPr>
          </a:p>
          <a:p>
            <a:pPr marL="0" indent="0">
              <a:buNone/>
            </a:pPr>
            <a:r>
              <a:rPr lang="en-US" sz="2200" b="1">
                <a:latin typeface="ui-sans-serif"/>
              </a:rPr>
              <a:t>Why Orange? </a:t>
            </a:r>
            <a:r>
              <a:rPr lang="en-US" sz="2200">
                <a:latin typeface="ui-sans-serif"/>
              </a:rPr>
              <a:t>It's the color of patient safety.</a:t>
            </a:r>
          </a:p>
          <a:p>
            <a:pPr marL="0" indent="0">
              <a:buNone/>
            </a:pPr>
            <a:endParaRPr lang="en-US" sz="2200">
              <a:latin typeface="ui-sans-serif"/>
            </a:endParaRPr>
          </a:p>
          <a:p>
            <a:pPr marL="0" indent="0">
              <a:buNone/>
            </a:pPr>
            <a:r>
              <a:rPr lang="en-US" sz="2200" b="1">
                <a:latin typeface="ui-sans-serif"/>
              </a:rPr>
              <a:t>Our Goal: </a:t>
            </a:r>
            <a:r>
              <a:rPr lang="en-US" sz="2200">
                <a:latin typeface="ui-sans-serif"/>
              </a:rPr>
              <a:t>To shine a light on patient safety awareness.</a:t>
            </a:r>
          </a:p>
          <a:p>
            <a:pPr marL="0" indent="0">
              <a:buNone/>
            </a:pPr>
            <a:endParaRPr lang="en-US" sz="2200">
              <a:latin typeface="ui-sans-serif"/>
            </a:endParaRPr>
          </a:p>
          <a:p>
            <a:pPr marL="0" indent="0">
              <a:buNone/>
            </a:pPr>
            <a:r>
              <a:rPr lang="en-US" sz="2200" b="1">
                <a:latin typeface="ui-sans-serif"/>
              </a:rPr>
              <a:t>Join In: </a:t>
            </a:r>
            <a:r>
              <a:rPr lang="en-US" sz="2200">
                <a:latin typeface="ui-sans-serif"/>
              </a:rPr>
              <a:t>Look for orange landmarks on September 17th and share!</a:t>
            </a:r>
          </a:p>
          <a:p>
            <a:pPr marL="0" indent="0">
              <a:buNone/>
            </a:pPr>
            <a:endParaRPr lang="nl-NL" sz="2400"/>
          </a:p>
        </p:txBody>
      </p:sp>
      <p:pic>
        <p:nvPicPr>
          <p:cNvPr id="9" name="Picture 8">
            <a:extLst>
              <a:ext uri="{FF2B5EF4-FFF2-40B4-BE49-F238E27FC236}">
                <a16:creationId xmlns:a16="http://schemas.microsoft.com/office/drawing/2014/main" id="{E5EF7E5E-91B3-D92E-E8AE-09EBA597A5B1}"/>
              </a:ext>
            </a:extLst>
          </p:cNvPr>
          <p:cNvPicPr>
            <a:picLocks noChangeAspect="1"/>
          </p:cNvPicPr>
          <p:nvPr/>
        </p:nvPicPr>
        <p:blipFill>
          <a:blip r:embed="rId3"/>
          <a:stretch>
            <a:fillRect/>
          </a:stretch>
        </p:blipFill>
        <p:spPr>
          <a:xfrm>
            <a:off x="6511954" y="362384"/>
            <a:ext cx="2372491" cy="2884488"/>
          </a:xfrm>
          <a:prstGeom prst="rect">
            <a:avLst/>
          </a:prstGeom>
        </p:spPr>
      </p:pic>
      <p:pic>
        <p:nvPicPr>
          <p:cNvPr id="11" name="Picture 10">
            <a:extLst>
              <a:ext uri="{FF2B5EF4-FFF2-40B4-BE49-F238E27FC236}">
                <a16:creationId xmlns:a16="http://schemas.microsoft.com/office/drawing/2014/main" id="{B65B25C3-6923-55F1-8954-3E59195559E8}"/>
              </a:ext>
            </a:extLst>
          </p:cNvPr>
          <p:cNvPicPr>
            <a:picLocks noChangeAspect="1"/>
          </p:cNvPicPr>
          <p:nvPr/>
        </p:nvPicPr>
        <p:blipFill>
          <a:blip r:embed="rId4"/>
          <a:srcRect r="61826" b="59251"/>
          <a:stretch/>
        </p:blipFill>
        <p:spPr>
          <a:xfrm>
            <a:off x="8460352" y="3432362"/>
            <a:ext cx="3389788" cy="2382374"/>
          </a:xfrm>
          <a:prstGeom prst="rect">
            <a:avLst/>
          </a:prstGeom>
        </p:spPr>
      </p:pic>
      <p:pic>
        <p:nvPicPr>
          <p:cNvPr id="7" name="Picture 6">
            <a:extLst>
              <a:ext uri="{FF2B5EF4-FFF2-40B4-BE49-F238E27FC236}">
                <a16:creationId xmlns:a16="http://schemas.microsoft.com/office/drawing/2014/main" id="{1D4CC02B-7DE4-2C5B-5DA1-C0CC9A5B8729}"/>
              </a:ext>
            </a:extLst>
          </p:cNvPr>
          <p:cNvPicPr>
            <a:picLocks noChangeAspect="1"/>
          </p:cNvPicPr>
          <p:nvPr/>
        </p:nvPicPr>
        <p:blipFill>
          <a:blip r:embed="rId5"/>
          <a:stretch>
            <a:fillRect/>
          </a:stretch>
        </p:blipFill>
        <p:spPr>
          <a:xfrm>
            <a:off x="9114300" y="869401"/>
            <a:ext cx="2844796" cy="1870453"/>
          </a:xfrm>
          <a:prstGeom prst="rect">
            <a:avLst/>
          </a:prstGeom>
        </p:spPr>
      </p:pic>
      <p:sp>
        <p:nvSpPr>
          <p:cNvPr id="4" name="TextBox 3">
            <a:extLst>
              <a:ext uri="{FF2B5EF4-FFF2-40B4-BE49-F238E27FC236}">
                <a16:creationId xmlns:a16="http://schemas.microsoft.com/office/drawing/2014/main" id="{17D59203-285C-522C-D289-ABB66FFC45E1}"/>
              </a:ext>
            </a:extLst>
          </p:cNvPr>
          <p:cNvSpPr txBox="1"/>
          <p:nvPr/>
        </p:nvSpPr>
        <p:spPr>
          <a:xfrm rot="20400000">
            <a:off x="5429249" y="5662999"/>
            <a:ext cx="2743200" cy="64633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Hint: </a:t>
            </a:r>
            <a:r>
              <a:rPr lang="en-US" err="1"/>
              <a:t>Wereldmuseum</a:t>
            </a:r>
            <a:r>
              <a:rPr lang="en-US"/>
              <a:t> in Rotterdam!</a:t>
            </a:r>
          </a:p>
        </p:txBody>
      </p:sp>
    </p:spTree>
    <p:extLst>
      <p:ext uri="{BB962C8B-B14F-4D97-AF65-F5344CB8AC3E}">
        <p14:creationId xmlns:p14="http://schemas.microsoft.com/office/powerpoint/2010/main" val="1061140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DCC6BB67C601438D0C46F0622B9CE8" ma:contentTypeVersion="20" ma:contentTypeDescription="Create a new document." ma:contentTypeScope="" ma:versionID="6737928a2710adec24dcefe000c4ff58">
  <xsd:schema xmlns:xsd="http://www.w3.org/2001/XMLSchema" xmlns:xs="http://www.w3.org/2001/XMLSchema" xmlns:p="http://schemas.microsoft.com/office/2006/metadata/properties" xmlns:ns2="13881ec9-9a05-474d-8cb7-f7c06baa8314" xmlns:ns3="90480610-dc60-4ca4-9149-411814d10f2a" targetNamespace="http://schemas.microsoft.com/office/2006/metadata/properties" ma:root="true" ma:fieldsID="c14a7958dfd4bbf89845204a22a93f4e" ns2:_="" ns3:_="">
    <xsd:import namespace="13881ec9-9a05-474d-8cb7-f7c06baa8314"/>
    <xsd:import namespace="90480610-dc60-4ca4-9149-411814d10f2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81ec9-9a05-474d-8cb7-f7c06baa83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3b61e3e9-cf60-4721-bfd5-43ddbd851cc3}" ma:internalName="TaxCatchAll" ma:showField="CatchAllData" ma:web="13881ec9-9a05-474d-8cb7-f7c06baa831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480610-dc60-4ca4-9149-411814d10f2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55b855a-6f42-4327-ba8e-ecc977ae819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480610-dc60-4ca4-9149-411814d10f2a">
      <Terms xmlns="http://schemas.microsoft.com/office/infopath/2007/PartnerControls"/>
    </lcf76f155ced4ddcb4097134ff3c332f>
    <TaxCatchAll xmlns="13881ec9-9a05-474d-8cb7-f7c06baa8314" xsi:nil="true"/>
  </documentManagement>
</p:properties>
</file>

<file path=customXml/itemProps1.xml><?xml version="1.0" encoding="utf-8"?>
<ds:datastoreItem xmlns:ds="http://schemas.openxmlformats.org/officeDocument/2006/customXml" ds:itemID="{B251EE3A-B063-46D2-BB31-C3C863C97D0C}"/>
</file>

<file path=customXml/itemProps2.xml><?xml version="1.0" encoding="utf-8"?>
<ds:datastoreItem xmlns:ds="http://schemas.openxmlformats.org/officeDocument/2006/customXml" ds:itemID="{57E94386-07F7-40BF-A8E7-77FCCD8AC644}"/>
</file>

<file path=customXml/itemProps3.xml><?xml version="1.0" encoding="utf-8"?>
<ds:datastoreItem xmlns:ds="http://schemas.openxmlformats.org/officeDocument/2006/customXml" ds:itemID="{7732E022-E4E3-455F-84EF-41320122EE7A}"/>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7</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Promoting Patient Safety Together</vt:lpstr>
      <vt:lpstr>What is World Patient Safety Day?</vt:lpstr>
      <vt:lpstr>Why did the World Health Organization initiate WPSD?</vt:lpstr>
      <vt:lpstr>2025 Theme: "Safe care for every newborn and every child" </vt:lpstr>
      <vt:lpstr>Thalidomide Tragedy: A Powerful Lesson</vt:lpstr>
      <vt:lpstr>Report Adverse Events – also in newborns and children</vt:lpstr>
      <vt:lpstr>Join Us in Promoting Patient Safety!</vt:lpstr>
      <vt:lpstr>Light Up for Patient Safety!</vt:lpstr>
    </vt:vector>
  </TitlesOfParts>
  <Company>F. Hoffmann-La Roche,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Voskamp, Leonie {TLSD~WOERDEN}</dc:creator>
  <cp:revision>2</cp:revision>
  <dcterms:created xsi:type="dcterms:W3CDTF">2025-07-04T09:03:00Z</dcterms:created>
  <dcterms:modified xsi:type="dcterms:W3CDTF">2025-08-18T08:52:45Z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bec58-8084-492e-8360-0e1cfe36408c_Enabled">
    <vt:lpwstr>true</vt:lpwstr>
  </property>
  <property fmtid="{D5CDD505-2E9C-101B-9397-08002B2CF9AE}" pid="3" name="MSIP_Label_3c9bec58-8084-492e-8360-0e1cfe36408c_SetDate">
    <vt:lpwstr>2025-07-22T08:04:21Z</vt:lpwstr>
  </property>
  <property fmtid="{D5CDD505-2E9C-101B-9397-08002B2CF9AE}" pid="4" name="MSIP_Label_3c9bec58-8084-492e-8360-0e1cfe36408c_Method">
    <vt:lpwstr>Standard</vt:lpwstr>
  </property>
  <property fmtid="{D5CDD505-2E9C-101B-9397-08002B2CF9AE}" pid="5" name="MSIP_Label_3c9bec58-8084-492e-8360-0e1cfe36408c_Name">
    <vt:lpwstr>Not Protected -Pilot</vt:lpwstr>
  </property>
  <property fmtid="{D5CDD505-2E9C-101B-9397-08002B2CF9AE}" pid="6" name="MSIP_Label_3c9bec58-8084-492e-8360-0e1cfe36408c_SiteId">
    <vt:lpwstr>f35a6974-607f-47d4-82d7-ff31d7dc53a5</vt:lpwstr>
  </property>
  <property fmtid="{D5CDD505-2E9C-101B-9397-08002B2CF9AE}" pid="7" name="MSIP_Label_3c9bec58-8084-492e-8360-0e1cfe36408c_ActionId">
    <vt:lpwstr>942f03be-710c-442e-a38a-5dfd7f178e9a</vt:lpwstr>
  </property>
  <property fmtid="{D5CDD505-2E9C-101B-9397-08002B2CF9AE}" pid="8" name="MSIP_Label_3c9bec58-8084-492e-8360-0e1cfe36408c_ContentBits">
    <vt:lpwstr>0</vt:lpwstr>
  </property>
  <property fmtid="{D5CDD505-2E9C-101B-9397-08002B2CF9AE}" pid="9" name="MSIP_Label_3c9bec58-8084-492e-8360-0e1cfe36408c_Tag">
    <vt:lpwstr>10, 3, 0, 2</vt:lpwstr>
  </property>
  <property fmtid="{D5CDD505-2E9C-101B-9397-08002B2CF9AE}" pid="10" name="ContentTypeId">
    <vt:lpwstr>0x01010028DCC6BB67C601438D0C46F0622B9CE8</vt:lpwstr>
  </property>
</Properties>
</file>