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8" r:id="rId6"/>
    <p:sldId id="259" r:id="rId7"/>
    <p:sldId id="261" r:id="rId8"/>
    <p:sldId id="262" r:id="rId9"/>
    <p:sldId id="272" r:id="rId10"/>
    <p:sldId id="265" r:id="rId11"/>
    <p:sldId id="260" r:id="rId12"/>
    <p:sldId id="266" r:id="rId13"/>
    <p:sldId id="271" r:id="rId14"/>
    <p:sldId id="267" r:id="rId15"/>
    <p:sldId id="268" r:id="rId16"/>
    <p:sldId id="273" r:id="rId17"/>
    <p:sldId id="263" r:id="rId18"/>
    <p:sldId id="264" r:id="rId19"/>
  </p:sldIdLst>
  <p:sldSz cx="20574000" cy="10287000"/>
  <p:notesSz cx="6858000" cy="9144000"/>
  <p:embeddedFontLst>
    <p:embeddedFont>
      <p:font typeface="Open Sans Light Bold Italics" panose="020B0806030504020204" pitchFamily="34" charset="0"/>
      <p:regular r:id="rId20"/>
      <p:bold r:id="rId21"/>
      <p:italic r:id="rId22"/>
      <p:boldItalic r:id="rId23"/>
    </p:embeddedFont>
    <p:embeddedFont>
      <p:font typeface="Open Sans Light Italics" panose="020B0306030504020204" pitchFamily="34" charset="0"/>
      <p:regular r:id="rId24"/>
      <p:italic r:id="rId25"/>
    </p:embeddedFont>
    <p:embeddedFont>
      <p:font typeface="Raleway" pitchFamily="2" charset="77"/>
      <p:regular r:id="rId26"/>
      <p:bold r:id="rId27"/>
      <p:italic r:id="rId28"/>
      <p:boldItalic r:id="rId29"/>
    </p:embeddedFont>
    <p:embeddedFont>
      <p:font typeface="Raleway Bold" panose="020B0803030101060003"/>
      <p:regular r:id="rId30"/>
      <p:bold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70CF762-BF63-3846-BDDF-D1E8D87C345C}" v="22" dt="2026-05-19T06:56:03.7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7" autoAdjust="0"/>
    <p:restoredTop sz="94547" autoAdjust="0"/>
  </p:normalViewPr>
  <p:slideViewPr>
    <p:cSldViewPr>
      <p:cViewPr varScale="1">
        <p:scale>
          <a:sx n="72" d="100"/>
          <a:sy n="72" d="100"/>
        </p:scale>
        <p:origin x="248" y="3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7.fntdata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a van der Salm" userId="b3877066-e022-4ac2-951c-d5a7f106f296" providerId="ADAL" clId="{5A68CA56-38E0-53DE-9A22-86737EA0B0D2}"/>
    <pc:docChg chg="custSel addSld modSld sldOrd">
      <pc:chgData name="Angela van der Salm" userId="b3877066-e022-4ac2-951c-d5a7f106f296" providerId="ADAL" clId="{5A68CA56-38E0-53DE-9A22-86737EA0B0D2}" dt="2026-05-19T08:44:05.079" v="391" actId="1076"/>
      <pc:docMkLst>
        <pc:docMk/>
      </pc:docMkLst>
      <pc:sldChg chg="modSp mod">
        <pc:chgData name="Angela van der Salm" userId="b3877066-e022-4ac2-951c-d5a7f106f296" providerId="ADAL" clId="{5A68CA56-38E0-53DE-9A22-86737EA0B0D2}" dt="2026-05-18T14:30:14.294" v="63" actId="20577"/>
        <pc:sldMkLst>
          <pc:docMk/>
          <pc:sldMk cId="0" sldId="258"/>
        </pc:sldMkLst>
        <pc:spChg chg="mod">
          <ac:chgData name="Angela van der Salm" userId="b3877066-e022-4ac2-951c-d5a7f106f296" providerId="ADAL" clId="{5A68CA56-38E0-53DE-9A22-86737EA0B0D2}" dt="2026-05-18T14:30:14.294" v="63" actId="20577"/>
          <ac:spMkLst>
            <pc:docMk/>
            <pc:sldMk cId="0" sldId="258"/>
            <ac:spMk id="3" creationId="{00000000-0000-0000-0000-000000000000}"/>
          </ac:spMkLst>
        </pc:spChg>
      </pc:sldChg>
      <pc:sldChg chg="addSp delSp modSp mod">
        <pc:chgData name="Angela van der Salm" userId="b3877066-e022-4ac2-951c-d5a7f106f296" providerId="ADAL" clId="{5A68CA56-38E0-53DE-9A22-86737EA0B0D2}" dt="2026-05-18T14:35:27.476" v="100" actId="478"/>
        <pc:sldMkLst>
          <pc:docMk/>
          <pc:sldMk cId="0" sldId="260"/>
        </pc:sldMkLst>
        <pc:spChg chg="add del mod">
          <ac:chgData name="Angela van der Salm" userId="b3877066-e022-4ac2-951c-d5a7f106f296" providerId="ADAL" clId="{5A68CA56-38E0-53DE-9A22-86737EA0B0D2}" dt="2026-05-18T14:35:25.364" v="98" actId="478"/>
          <ac:spMkLst>
            <pc:docMk/>
            <pc:sldMk cId="0" sldId="260"/>
            <ac:spMk id="8" creationId="{C173AB7E-17ED-9B1E-90A7-8B01FE8E3CE7}"/>
          </ac:spMkLst>
        </pc:spChg>
        <pc:spChg chg="add del mod">
          <ac:chgData name="Angela van der Salm" userId="b3877066-e022-4ac2-951c-d5a7f106f296" providerId="ADAL" clId="{5A68CA56-38E0-53DE-9A22-86737EA0B0D2}" dt="2026-05-18T14:35:27.476" v="100" actId="478"/>
          <ac:spMkLst>
            <pc:docMk/>
            <pc:sldMk cId="0" sldId="260"/>
            <ac:spMk id="9" creationId="{3551F656-2F64-8DB4-FCCF-C42E5E61F392}"/>
          </ac:spMkLst>
        </pc:spChg>
      </pc:sldChg>
      <pc:sldChg chg="addSp modSp mod">
        <pc:chgData name="Angela van der Salm" userId="b3877066-e022-4ac2-951c-d5a7f106f296" providerId="ADAL" clId="{5A68CA56-38E0-53DE-9A22-86737EA0B0D2}" dt="2026-05-18T14:35:19.593" v="94"/>
        <pc:sldMkLst>
          <pc:docMk/>
          <pc:sldMk cId="0" sldId="261"/>
        </pc:sldMkLst>
        <pc:spChg chg="mod">
          <ac:chgData name="Angela van der Salm" userId="b3877066-e022-4ac2-951c-d5a7f106f296" providerId="ADAL" clId="{5A68CA56-38E0-53DE-9A22-86737EA0B0D2}" dt="2026-05-18T14:27:28.060" v="39" actId="20577"/>
          <ac:spMkLst>
            <pc:docMk/>
            <pc:sldMk cId="0" sldId="261"/>
            <ac:spMk id="12" creationId="{00000000-0000-0000-0000-000000000000}"/>
          </ac:spMkLst>
        </pc:spChg>
        <pc:spChg chg="mod">
          <ac:chgData name="Angela van der Salm" userId="b3877066-e022-4ac2-951c-d5a7f106f296" providerId="ADAL" clId="{5A68CA56-38E0-53DE-9A22-86737EA0B0D2}" dt="2026-05-18T14:27:19.928" v="28" actId="20577"/>
          <ac:spMkLst>
            <pc:docMk/>
            <pc:sldMk cId="0" sldId="261"/>
            <ac:spMk id="13" creationId="{00000000-0000-0000-0000-000000000000}"/>
          </ac:spMkLst>
        </pc:spChg>
        <pc:spChg chg="add mod">
          <ac:chgData name="Angela van der Salm" userId="b3877066-e022-4ac2-951c-d5a7f106f296" providerId="ADAL" clId="{5A68CA56-38E0-53DE-9A22-86737EA0B0D2}" dt="2026-05-18T14:35:19.593" v="94"/>
          <ac:spMkLst>
            <pc:docMk/>
            <pc:sldMk cId="0" sldId="261"/>
            <ac:spMk id="14" creationId="{FA1A9B9E-6B74-17D3-5249-D62CB2AD7275}"/>
          </ac:spMkLst>
        </pc:spChg>
      </pc:sldChg>
      <pc:sldChg chg="addSp modSp ord">
        <pc:chgData name="Angela van der Salm" userId="b3877066-e022-4ac2-951c-d5a7f106f296" providerId="ADAL" clId="{5A68CA56-38E0-53DE-9A22-86737EA0B0D2}" dt="2026-05-19T06:49:13.130" v="110" actId="20578"/>
        <pc:sldMkLst>
          <pc:docMk/>
          <pc:sldMk cId="0" sldId="262"/>
        </pc:sldMkLst>
        <pc:spChg chg="add mod">
          <ac:chgData name="Angela van der Salm" userId="b3877066-e022-4ac2-951c-d5a7f106f296" providerId="ADAL" clId="{5A68CA56-38E0-53DE-9A22-86737EA0B0D2}" dt="2026-05-18T14:35:22.264" v="95"/>
          <ac:spMkLst>
            <pc:docMk/>
            <pc:sldMk cId="0" sldId="262"/>
            <ac:spMk id="13" creationId="{80965A03-3B1B-5002-00D3-86631F2328B8}"/>
          </ac:spMkLst>
        </pc:spChg>
      </pc:sldChg>
      <pc:sldChg chg="addSp modSp mod">
        <pc:chgData name="Angela van der Salm" userId="b3877066-e022-4ac2-951c-d5a7f106f296" providerId="ADAL" clId="{5A68CA56-38E0-53DE-9A22-86737EA0B0D2}" dt="2026-05-18T14:35:00.243" v="93" actId="1076"/>
        <pc:sldMkLst>
          <pc:docMk/>
          <pc:sldMk cId="0" sldId="264"/>
        </pc:sldMkLst>
        <pc:spChg chg="mod">
          <ac:chgData name="Angela van der Salm" userId="b3877066-e022-4ac2-951c-d5a7f106f296" providerId="ADAL" clId="{5A68CA56-38E0-53DE-9A22-86737EA0B0D2}" dt="2026-05-18T14:34:54.493" v="90" actId="1076"/>
          <ac:spMkLst>
            <pc:docMk/>
            <pc:sldMk cId="0" sldId="264"/>
            <ac:spMk id="2" creationId="{00000000-0000-0000-0000-000000000000}"/>
          </ac:spMkLst>
        </pc:spChg>
        <pc:picChg chg="add mod">
          <ac:chgData name="Angela van der Salm" userId="b3877066-e022-4ac2-951c-d5a7f106f296" providerId="ADAL" clId="{5A68CA56-38E0-53DE-9A22-86737EA0B0D2}" dt="2026-05-18T14:35:00.243" v="93" actId="1076"/>
          <ac:picMkLst>
            <pc:docMk/>
            <pc:sldMk cId="0" sldId="264"/>
            <ac:picMk id="9" creationId="{18F17094-E740-EDB8-00BC-5586C15DCAFA}"/>
          </ac:picMkLst>
        </pc:picChg>
      </pc:sldChg>
      <pc:sldChg chg="addSp modSp">
        <pc:chgData name="Angela van der Salm" userId="b3877066-e022-4ac2-951c-d5a7f106f296" providerId="ADAL" clId="{5A68CA56-38E0-53DE-9A22-86737EA0B0D2}" dt="2026-05-18T14:35:23.347" v="96"/>
        <pc:sldMkLst>
          <pc:docMk/>
          <pc:sldMk cId="222819357" sldId="265"/>
        </pc:sldMkLst>
        <pc:spChg chg="add mod">
          <ac:chgData name="Angela van der Salm" userId="b3877066-e022-4ac2-951c-d5a7f106f296" providerId="ADAL" clId="{5A68CA56-38E0-53DE-9A22-86737EA0B0D2}" dt="2026-05-18T14:35:23.347" v="96"/>
          <ac:spMkLst>
            <pc:docMk/>
            <pc:sldMk cId="222819357" sldId="265"/>
            <ac:spMk id="12" creationId="{2239667A-1B6D-4B2F-D3C5-E9BAF92C1E40}"/>
          </ac:spMkLst>
        </pc:spChg>
      </pc:sldChg>
      <pc:sldChg chg="delSp mod">
        <pc:chgData name="Angela van der Salm" userId="b3877066-e022-4ac2-951c-d5a7f106f296" providerId="ADAL" clId="{5A68CA56-38E0-53DE-9A22-86737EA0B0D2}" dt="2026-05-18T14:35:42.415" v="102" actId="478"/>
        <pc:sldMkLst>
          <pc:docMk/>
          <pc:sldMk cId="1333127739" sldId="266"/>
        </pc:sldMkLst>
        <pc:spChg chg="del">
          <ac:chgData name="Angela van der Salm" userId="b3877066-e022-4ac2-951c-d5a7f106f296" providerId="ADAL" clId="{5A68CA56-38E0-53DE-9A22-86737EA0B0D2}" dt="2026-05-18T14:35:42.415" v="102" actId="478"/>
          <ac:spMkLst>
            <pc:docMk/>
            <pc:sldMk cId="1333127739" sldId="266"/>
            <ac:spMk id="10" creationId="{C56F9CC9-6358-981E-AD5D-F2C88BD52DCB}"/>
          </ac:spMkLst>
        </pc:spChg>
        <pc:grpChg chg="del">
          <ac:chgData name="Angela van der Salm" userId="b3877066-e022-4ac2-951c-d5a7f106f296" providerId="ADAL" clId="{5A68CA56-38E0-53DE-9A22-86737EA0B0D2}" dt="2026-05-18T14:35:38.739" v="101" actId="478"/>
          <ac:grpSpMkLst>
            <pc:docMk/>
            <pc:sldMk cId="1333127739" sldId="266"/>
            <ac:grpSpMk id="7" creationId="{A43F68AF-8194-2AD1-8A9B-BF347203B4E3}"/>
          </ac:grpSpMkLst>
        </pc:grpChg>
      </pc:sldChg>
      <pc:sldChg chg="delSp modSp mod">
        <pc:chgData name="Angela van der Salm" userId="b3877066-e022-4ac2-951c-d5a7f106f296" providerId="ADAL" clId="{5A68CA56-38E0-53DE-9A22-86737EA0B0D2}" dt="2026-05-18T14:35:55.313" v="106" actId="478"/>
        <pc:sldMkLst>
          <pc:docMk/>
          <pc:sldMk cId="1196230819" sldId="267"/>
        </pc:sldMkLst>
        <pc:spChg chg="del">
          <ac:chgData name="Angela van der Salm" userId="b3877066-e022-4ac2-951c-d5a7f106f296" providerId="ADAL" clId="{5A68CA56-38E0-53DE-9A22-86737EA0B0D2}" dt="2026-05-18T14:35:55.313" v="106" actId="478"/>
          <ac:spMkLst>
            <pc:docMk/>
            <pc:sldMk cId="1196230819" sldId="267"/>
            <ac:spMk id="10" creationId="{6BBEA70D-C906-9944-9903-84A835EB2D5D}"/>
          </ac:spMkLst>
        </pc:spChg>
        <pc:spChg chg="mod">
          <ac:chgData name="Angela van der Salm" userId="b3877066-e022-4ac2-951c-d5a7f106f296" providerId="ADAL" clId="{5A68CA56-38E0-53DE-9A22-86737EA0B0D2}" dt="2026-05-18T14:30:49.475" v="76" actId="20577"/>
          <ac:spMkLst>
            <pc:docMk/>
            <pc:sldMk cId="1196230819" sldId="267"/>
            <ac:spMk id="11" creationId="{2A1AE4BA-214C-4CF8-5DBA-DA565E4CA5E4}"/>
          </ac:spMkLst>
        </pc:spChg>
        <pc:grpChg chg="del">
          <ac:chgData name="Angela van der Salm" userId="b3877066-e022-4ac2-951c-d5a7f106f296" providerId="ADAL" clId="{5A68CA56-38E0-53DE-9A22-86737EA0B0D2}" dt="2026-05-18T14:35:54.099" v="105" actId="478"/>
          <ac:grpSpMkLst>
            <pc:docMk/>
            <pc:sldMk cId="1196230819" sldId="267"/>
            <ac:grpSpMk id="7" creationId="{AAC3A786-621B-AAC4-B356-ACB5E961E851}"/>
          </ac:grpSpMkLst>
        </pc:grpChg>
      </pc:sldChg>
      <pc:sldChg chg="delSp modSp mod">
        <pc:chgData name="Angela van der Salm" userId="b3877066-e022-4ac2-951c-d5a7f106f296" providerId="ADAL" clId="{5A68CA56-38E0-53DE-9A22-86737EA0B0D2}" dt="2026-05-18T14:35:59.353" v="108" actId="478"/>
        <pc:sldMkLst>
          <pc:docMk/>
          <pc:sldMk cId="1855201019" sldId="268"/>
        </pc:sldMkLst>
        <pc:spChg chg="del">
          <ac:chgData name="Angela van der Salm" userId="b3877066-e022-4ac2-951c-d5a7f106f296" providerId="ADAL" clId="{5A68CA56-38E0-53DE-9A22-86737EA0B0D2}" dt="2026-05-18T14:35:58.600" v="107" actId="478"/>
          <ac:spMkLst>
            <pc:docMk/>
            <pc:sldMk cId="1855201019" sldId="268"/>
            <ac:spMk id="10" creationId="{A9872777-E2A5-03DE-3E8B-1BB393A6E88B}"/>
          </ac:spMkLst>
        </pc:spChg>
        <pc:spChg chg="mod">
          <ac:chgData name="Angela van der Salm" userId="b3877066-e022-4ac2-951c-d5a7f106f296" providerId="ADAL" clId="{5A68CA56-38E0-53DE-9A22-86737EA0B0D2}" dt="2026-05-18T14:31:06.354" v="87" actId="20577"/>
          <ac:spMkLst>
            <pc:docMk/>
            <pc:sldMk cId="1855201019" sldId="268"/>
            <ac:spMk id="11" creationId="{4CB4E20D-C71A-E79D-501D-1524DC638098}"/>
          </ac:spMkLst>
        </pc:spChg>
        <pc:grpChg chg="del">
          <ac:chgData name="Angela van der Salm" userId="b3877066-e022-4ac2-951c-d5a7f106f296" providerId="ADAL" clId="{5A68CA56-38E0-53DE-9A22-86737EA0B0D2}" dt="2026-05-18T14:35:59.353" v="108" actId="478"/>
          <ac:grpSpMkLst>
            <pc:docMk/>
            <pc:sldMk cId="1855201019" sldId="268"/>
            <ac:grpSpMk id="7" creationId="{D7663B4F-7364-F644-70DA-66BD7147F1A7}"/>
          </ac:grpSpMkLst>
        </pc:grpChg>
      </pc:sldChg>
      <pc:sldChg chg="delSp mod">
        <pc:chgData name="Angela van der Salm" userId="b3877066-e022-4ac2-951c-d5a7f106f296" providerId="ADAL" clId="{5A68CA56-38E0-53DE-9A22-86737EA0B0D2}" dt="2026-05-18T14:35:49.689" v="104" actId="478"/>
        <pc:sldMkLst>
          <pc:docMk/>
          <pc:sldMk cId="3995910394" sldId="271"/>
        </pc:sldMkLst>
        <pc:spChg chg="del">
          <ac:chgData name="Angela van der Salm" userId="b3877066-e022-4ac2-951c-d5a7f106f296" providerId="ADAL" clId="{5A68CA56-38E0-53DE-9A22-86737EA0B0D2}" dt="2026-05-18T14:35:49.689" v="104" actId="478"/>
          <ac:spMkLst>
            <pc:docMk/>
            <pc:sldMk cId="3995910394" sldId="271"/>
            <ac:spMk id="10" creationId="{62201A58-2FCB-26BE-4325-9A30CABEC1D1}"/>
          </ac:spMkLst>
        </pc:spChg>
        <pc:grpChg chg="del">
          <ac:chgData name="Angela van der Salm" userId="b3877066-e022-4ac2-951c-d5a7f106f296" providerId="ADAL" clId="{5A68CA56-38E0-53DE-9A22-86737EA0B0D2}" dt="2026-05-18T14:35:46.494" v="103" actId="478"/>
          <ac:grpSpMkLst>
            <pc:docMk/>
            <pc:sldMk cId="3995910394" sldId="271"/>
            <ac:grpSpMk id="7" creationId="{6DD3661B-9F85-37AF-5F9D-316248FAA6E4}"/>
          </ac:grpSpMkLst>
        </pc:grpChg>
      </pc:sldChg>
      <pc:sldChg chg="addSp delSp modSp add mod">
        <pc:chgData name="Angela van der Salm" userId="b3877066-e022-4ac2-951c-d5a7f106f296" providerId="ADAL" clId="{5A68CA56-38E0-53DE-9A22-86737EA0B0D2}" dt="2026-05-19T08:44:05.079" v="391" actId="1076"/>
        <pc:sldMkLst>
          <pc:docMk/>
          <pc:sldMk cId="1327897348" sldId="272"/>
        </pc:sldMkLst>
        <pc:spChg chg="mod">
          <ac:chgData name="Angela van der Salm" userId="b3877066-e022-4ac2-951c-d5a7f106f296" providerId="ADAL" clId="{5A68CA56-38E0-53DE-9A22-86737EA0B0D2}" dt="2026-05-19T06:49:31.037" v="151" actId="20577"/>
          <ac:spMkLst>
            <pc:docMk/>
            <pc:sldMk cId="1327897348" sldId="272"/>
            <ac:spMk id="7" creationId="{BDD1D1D9-F666-0391-5AF4-B3BD78AC8CC1}"/>
          </ac:spMkLst>
        </pc:spChg>
        <pc:spChg chg="del">
          <ac:chgData name="Angela van der Salm" userId="b3877066-e022-4ac2-951c-d5a7f106f296" providerId="ADAL" clId="{5A68CA56-38E0-53DE-9A22-86737EA0B0D2}" dt="2026-05-19T06:49:36.129" v="152" actId="478"/>
          <ac:spMkLst>
            <pc:docMk/>
            <pc:sldMk cId="1327897348" sldId="272"/>
            <ac:spMk id="12" creationId="{62CC710C-D9E1-A9BE-F95E-C7EF71241828}"/>
          </ac:spMkLst>
        </pc:spChg>
        <pc:spChg chg="mod">
          <ac:chgData name="Angela van der Salm" userId="b3877066-e022-4ac2-951c-d5a7f106f296" providerId="ADAL" clId="{5A68CA56-38E0-53DE-9A22-86737EA0B0D2}" dt="2026-05-19T08:43:53.127" v="389" actId="20577"/>
          <ac:spMkLst>
            <pc:docMk/>
            <pc:sldMk cId="1327897348" sldId="272"/>
            <ac:spMk id="13" creationId="{DF022825-C87C-5A58-4D4F-2FCF2F29E9FE}"/>
          </ac:spMkLst>
        </pc:spChg>
        <pc:spChg chg="add mod">
          <ac:chgData name="Angela van der Salm" userId="b3877066-e022-4ac2-951c-d5a7f106f296" providerId="ADAL" clId="{5A68CA56-38E0-53DE-9A22-86737EA0B0D2}" dt="2026-05-19T08:44:01.708" v="390" actId="1076"/>
          <ac:spMkLst>
            <pc:docMk/>
            <pc:sldMk cId="1327897348" sldId="272"/>
            <ac:spMk id="15" creationId="{037F7515-3000-7D87-4AAD-34EE01CC58CC}"/>
          </ac:spMkLst>
        </pc:spChg>
        <pc:spChg chg="add mod">
          <ac:chgData name="Angela van der Salm" userId="b3877066-e022-4ac2-951c-d5a7f106f296" providerId="ADAL" clId="{5A68CA56-38E0-53DE-9A22-86737EA0B0D2}" dt="2026-05-19T08:44:05.079" v="391" actId="1076"/>
          <ac:spMkLst>
            <pc:docMk/>
            <pc:sldMk cId="1327897348" sldId="272"/>
            <ac:spMk id="16" creationId="{BEE2DC4C-7337-A6FC-F936-CD52CC69BB1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mailto:info@nvfg.n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B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0574000" cy="1324726"/>
            <a:chOff x="0" y="0"/>
            <a:chExt cx="7716507" cy="4968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716507" cy="496853"/>
            </a:xfrm>
            <a:custGeom>
              <a:avLst/>
              <a:gdLst/>
              <a:ahLst/>
              <a:cxnLst/>
              <a:rect l="l" t="t" r="r" b="b"/>
              <a:pathLst>
                <a:path w="7716507" h="496853">
                  <a:moveTo>
                    <a:pt x="0" y="0"/>
                  </a:moveTo>
                  <a:lnTo>
                    <a:pt x="7716507" y="0"/>
                  </a:lnTo>
                  <a:lnTo>
                    <a:pt x="7716507" y="496853"/>
                  </a:lnTo>
                  <a:lnTo>
                    <a:pt x="0" y="4968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7716507" cy="515903"/>
            </a:xfrm>
            <a:prstGeom prst="rect">
              <a:avLst/>
            </a:prstGeom>
          </p:spPr>
          <p:txBody>
            <a:bodyPr lIns="48540" tIns="48540" rIns="48540" bIns="48540" rtlCol="0" anchor="ctr"/>
            <a:lstStyle/>
            <a:p>
              <a:pPr algn="ctr">
                <a:lnSpc>
                  <a:spcPts val="177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475444" y="130615"/>
            <a:ext cx="2502343" cy="1063496"/>
          </a:xfrm>
          <a:custGeom>
            <a:avLst/>
            <a:gdLst/>
            <a:ahLst/>
            <a:cxnLst/>
            <a:rect l="l" t="t" r="r" b="b"/>
            <a:pathLst>
              <a:path w="2502343" h="1063496">
                <a:moveTo>
                  <a:pt x="0" y="0"/>
                </a:moveTo>
                <a:lnTo>
                  <a:pt x="2502342" y="0"/>
                </a:lnTo>
                <a:lnTo>
                  <a:pt x="2502342" y="1063496"/>
                </a:lnTo>
                <a:lnTo>
                  <a:pt x="0" y="10634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6" name="Group 6"/>
          <p:cNvGrpSpPr/>
          <p:nvPr/>
        </p:nvGrpSpPr>
        <p:grpSpPr>
          <a:xfrm>
            <a:off x="3562020" y="8689036"/>
            <a:ext cx="13144966" cy="1597964"/>
            <a:chOff x="0" y="0"/>
            <a:chExt cx="4921431" cy="59827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21431" cy="598272"/>
            </a:xfrm>
            <a:custGeom>
              <a:avLst/>
              <a:gdLst/>
              <a:ahLst/>
              <a:cxnLst/>
              <a:rect l="l" t="t" r="r" b="b"/>
              <a:pathLst>
                <a:path w="4921431" h="598272">
                  <a:moveTo>
                    <a:pt x="0" y="0"/>
                  </a:moveTo>
                  <a:lnTo>
                    <a:pt x="4921431" y="0"/>
                  </a:lnTo>
                  <a:lnTo>
                    <a:pt x="4921431" y="598272"/>
                  </a:lnTo>
                  <a:lnTo>
                    <a:pt x="0" y="598272"/>
                  </a:lnTo>
                  <a:close/>
                </a:path>
              </a:pathLst>
            </a:custGeom>
            <a:solidFill>
              <a:srgbClr val="FAFBF8"/>
            </a:solid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8" name="Freeform 8"/>
          <p:cNvSpPr/>
          <p:nvPr/>
        </p:nvSpPr>
        <p:spPr>
          <a:xfrm>
            <a:off x="3891834" y="8780567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8" y="0"/>
                </a:lnTo>
                <a:lnTo>
                  <a:pt x="2651768" y="1422013"/>
                </a:lnTo>
                <a:lnTo>
                  <a:pt x="0" y="14220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9" name="Group 9"/>
          <p:cNvGrpSpPr/>
          <p:nvPr/>
        </p:nvGrpSpPr>
        <p:grpSpPr>
          <a:xfrm>
            <a:off x="11852847" y="9694500"/>
            <a:ext cx="109594" cy="109594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960B06"/>
            </a:solidFill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892337" y="1553070"/>
            <a:ext cx="6190587" cy="6190587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28764" y="0"/>
                  </a:moveTo>
                  <a:lnTo>
                    <a:pt x="784036" y="0"/>
                  </a:lnTo>
                  <a:cubicBezTo>
                    <a:pt x="799922" y="0"/>
                    <a:pt x="812800" y="12878"/>
                    <a:pt x="812800" y="28764"/>
                  </a:cubicBezTo>
                  <a:lnTo>
                    <a:pt x="812800" y="784036"/>
                  </a:lnTo>
                  <a:cubicBezTo>
                    <a:pt x="812800" y="799922"/>
                    <a:pt x="799922" y="812800"/>
                    <a:pt x="784036" y="812800"/>
                  </a:cubicBezTo>
                  <a:lnTo>
                    <a:pt x="28764" y="812800"/>
                  </a:lnTo>
                  <a:cubicBezTo>
                    <a:pt x="12878" y="812800"/>
                    <a:pt x="0" y="799922"/>
                    <a:pt x="0" y="784036"/>
                  </a:cubicBezTo>
                  <a:lnTo>
                    <a:pt x="0" y="28764"/>
                  </a:lnTo>
                  <a:cubicBezTo>
                    <a:pt x="0" y="12878"/>
                    <a:pt x="12878" y="0"/>
                    <a:pt x="28764" y="0"/>
                  </a:cubicBezTo>
                  <a:close/>
                </a:path>
              </a:pathLst>
            </a:custGeom>
            <a:blipFill>
              <a:blip r:embed="rId4"/>
              <a:stretch>
                <a:fillRect l="-21556" r="-21556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149808" y="6112441"/>
            <a:ext cx="8863587" cy="1537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56"/>
              </a:lnSpc>
              <a:spcBef>
                <a:spcPct val="0"/>
              </a:spcBef>
            </a:pPr>
            <a:r>
              <a:rPr lang="en-US" sz="4397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Van Audit </a:t>
            </a:r>
            <a:r>
              <a:rPr lang="en-US" sz="4397" b="1" dirty="0" err="1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naar</a:t>
            </a:r>
            <a:r>
              <a:rPr lang="en-US" sz="4397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4397" b="1" dirty="0" err="1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Overzicht</a:t>
            </a:r>
            <a:r>
              <a:rPr lang="en-US" sz="4397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 - IR/2025/1466 in de </a:t>
            </a:r>
            <a:r>
              <a:rPr lang="en-US" sz="4397" b="1" dirty="0" err="1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praktijk</a:t>
            </a:r>
            <a:r>
              <a:rPr lang="en-US" sz="4397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28700" y="3855289"/>
            <a:ext cx="8984695" cy="793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411"/>
              </a:lnSpc>
              <a:spcBef>
                <a:spcPct val="0"/>
              </a:spcBef>
            </a:pPr>
            <a:r>
              <a:rPr lang="en-US" sz="4579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PPN VOORJAARSBIJEENKOMST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695384" y="8819459"/>
            <a:ext cx="7336103" cy="558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4430"/>
              </a:lnSpc>
              <a:spcBef>
                <a:spcPct val="0"/>
              </a:spcBef>
            </a:pPr>
            <a:r>
              <a:rPr lang="en-US" sz="3164" b="1">
                <a:solidFill>
                  <a:srgbClr val="960000"/>
                </a:solidFill>
                <a:latin typeface="Raleway Bold"/>
                <a:ea typeface="Raleway Bold"/>
                <a:cs typeface="Raleway Bold"/>
                <a:sym typeface="Raleway Bold"/>
              </a:rPr>
              <a:t>NVFG PPN VOORJAARSBIJEENKOMST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474067" y="4837226"/>
            <a:ext cx="4093961" cy="655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62"/>
              </a:lnSpc>
            </a:pPr>
            <a:r>
              <a:rPr lang="en-US" sz="3758">
                <a:solidFill>
                  <a:srgbClr val="FAFBF8"/>
                </a:solidFill>
                <a:latin typeface="Raleway"/>
                <a:ea typeface="Raleway"/>
                <a:cs typeface="Raleway"/>
                <a:sym typeface="Raleway"/>
              </a:rPr>
              <a:t>19 mei 2026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44574" y="9447912"/>
            <a:ext cx="9272377" cy="52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48"/>
              </a:lnSpc>
              <a:spcBef>
                <a:spcPct val="0"/>
              </a:spcBef>
            </a:pPr>
            <a:r>
              <a:rPr lang="en-US" sz="2962">
                <a:solidFill>
                  <a:srgbClr val="9C0B06"/>
                </a:solidFill>
                <a:latin typeface="Raleway"/>
                <a:ea typeface="Raleway"/>
                <a:cs typeface="Raleway"/>
                <a:sym typeface="Raleway"/>
              </a:rPr>
              <a:t>       12.00 uur - 18.00 uur               Locatie 78 te Bunnik     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49808" y="1558187"/>
            <a:ext cx="8984695" cy="18524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5119"/>
              </a:lnSpc>
              <a:spcBef>
                <a:spcPct val="0"/>
              </a:spcBef>
            </a:pPr>
            <a:r>
              <a:rPr lang="en-US" sz="10799" b="1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WELKOM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CB8BC5-3A2E-EAE8-6B5F-9543FDD4F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F5C8A5E-FFBA-4E5F-9266-7775479F28E2}"/>
              </a:ext>
            </a:extLst>
          </p:cNvPr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E859246-778E-2241-7469-AAD7781D4927}"/>
                </a:ext>
              </a:extLst>
            </p:cNvPr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0BD7292-652C-BF3B-4CD9-187372B18847}"/>
                </a:ext>
              </a:extLst>
            </p:cNvPr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136EAD9-24D7-B120-C999-4CDA1076D1D6}"/>
              </a:ext>
            </a:extLst>
          </p:cNvPr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A9DAE0C-D36A-F689-881F-56EFC12F4D9C}"/>
              </a:ext>
            </a:extLst>
          </p:cNvPr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C0F2D076-1EDF-83F1-C889-422568580DFB}"/>
              </a:ext>
            </a:extLst>
          </p:cNvPr>
          <p:cNvSpPr txBox="1"/>
          <p:nvPr/>
        </p:nvSpPr>
        <p:spPr>
          <a:xfrm>
            <a:off x="1371600" y="2134171"/>
            <a:ext cx="18516600" cy="5468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6156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Jullie </a:t>
            </a:r>
            <a:r>
              <a:rPr lang="en-US" sz="4400" b="1" dirty="0" err="1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vragen</a:t>
            </a:r>
            <a:r>
              <a:rPr lang="en-US" sz="4400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 (n=11/28): </a:t>
            </a:r>
          </a:p>
          <a:p>
            <a:pPr lvl="0" algn="ctr">
              <a:lnSpc>
                <a:spcPts val="6156"/>
              </a:lnSpc>
              <a:spcBef>
                <a:spcPct val="0"/>
              </a:spcBef>
            </a:pPr>
            <a:endParaRPr lang="en-US" sz="4400" b="1" dirty="0">
              <a:solidFill>
                <a:srgbClr val="FAFBF8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Wat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zijn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de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verwachtingen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van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auditen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bij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contractors / sub(sub)contractors?</a:t>
            </a: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Welke vendors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zijn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in scope van “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geneesmiddelenbewakingswerkzaamheden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”?</a:t>
            </a: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Hoe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verandert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signal detection? Wat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moeten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we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wanneer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monitoren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in EV? </a:t>
            </a: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Hoe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bepaal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je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risk-based approach;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wie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moeten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we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wanneer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auditen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? </a:t>
            </a: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Wanneer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komen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de updated GVPs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uit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waarin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hopelijk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meer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duiding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komt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? </a:t>
            </a:r>
          </a:p>
          <a:p>
            <a:pPr marL="571500" indent="-571500" algn="just"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sz="3600" b="1" dirty="0">
              <a:solidFill>
                <a:srgbClr val="FAFBF8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3995910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806991-B63B-3752-1A74-5B19A4C7D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86B5A9-170A-ED0E-A897-44C825C54F63}"/>
              </a:ext>
            </a:extLst>
          </p:cNvPr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861AF00-E6DC-596B-5C90-5500B68C1A46}"/>
                </a:ext>
              </a:extLst>
            </p:cNvPr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A8A050A-DD21-5C18-0930-A106D58F23D8}"/>
                </a:ext>
              </a:extLst>
            </p:cNvPr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64F4A9F-0C13-08F0-A4A1-874E845AB9BE}"/>
              </a:ext>
            </a:extLst>
          </p:cNvPr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1241E5-D40C-DD5E-6E0D-8BDA4A5E8DCF}"/>
              </a:ext>
            </a:extLst>
          </p:cNvPr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A1AE4BA-214C-4CF8-5DBA-DA565E4CA5E4}"/>
              </a:ext>
            </a:extLst>
          </p:cNvPr>
          <p:cNvSpPr txBox="1"/>
          <p:nvPr/>
        </p:nvSpPr>
        <p:spPr>
          <a:xfrm>
            <a:off x="1371600" y="3162300"/>
            <a:ext cx="18516600" cy="2938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Auditing from an MAH perspective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Deepti Naik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Associate Director PV Quality, Astellas</a:t>
            </a:r>
            <a:endParaRPr lang="en-US" sz="4400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</p:txBody>
      </p:sp>
    </p:spTree>
    <p:extLst>
      <p:ext uri="{BB962C8B-B14F-4D97-AF65-F5344CB8AC3E}">
        <p14:creationId xmlns:p14="http://schemas.microsoft.com/office/powerpoint/2010/main" val="1196230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C21208-6D31-57BF-AB6E-CE350722D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1F16928A-CE3C-A286-7B85-6D18215F4F9B}"/>
              </a:ext>
            </a:extLst>
          </p:cNvPr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8853D5D-D942-37B9-F01E-A053F9B8EA5B}"/>
                </a:ext>
              </a:extLst>
            </p:cNvPr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0BE854C-F14F-5CEE-2FD4-AAAE88BA9124}"/>
                </a:ext>
              </a:extLst>
            </p:cNvPr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08E5395A-57B5-6A18-2AD2-391F890ED1CA}"/>
              </a:ext>
            </a:extLst>
          </p:cNvPr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399BA52-8AD3-9ADF-5AB1-F568495DF2BE}"/>
              </a:ext>
            </a:extLst>
          </p:cNvPr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CB4E20D-C71A-E79D-501D-1524DC638098}"/>
              </a:ext>
            </a:extLst>
          </p:cNvPr>
          <p:cNvSpPr txBox="1"/>
          <p:nvPr/>
        </p:nvSpPr>
        <p:spPr>
          <a:xfrm>
            <a:off x="1371600" y="3162300"/>
            <a:ext cx="18516600" cy="2938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Audits </a:t>
            </a: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vanuit</a:t>
            </a: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 </a:t>
            </a: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een</a:t>
            </a: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 PV Vendor </a:t>
            </a: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perspectief</a:t>
            </a: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Suzanne Nijenhuis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Senior Consultant PV, DADA Consultancy</a:t>
            </a:r>
            <a:endParaRPr lang="en-US" sz="4400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</p:txBody>
      </p:sp>
    </p:spTree>
    <p:extLst>
      <p:ext uri="{BB962C8B-B14F-4D97-AF65-F5344CB8AC3E}">
        <p14:creationId xmlns:p14="http://schemas.microsoft.com/office/powerpoint/2010/main" val="1855201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7A9ABA-FB17-C13A-3EFE-E324D00E1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C8A092A-3EC6-B0B0-5941-4E1B2785AA51}"/>
              </a:ext>
            </a:extLst>
          </p:cNvPr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E9F79F2-A94B-34C6-6225-37EF5D78D5E8}"/>
                </a:ext>
              </a:extLst>
            </p:cNvPr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7D0BFFC2-EF60-4977-BA55-BFA968ECAA82}"/>
                </a:ext>
              </a:extLst>
            </p:cNvPr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88C9A74C-8F3B-26CB-D7A9-46EFFA20AC3B}"/>
              </a:ext>
            </a:extLst>
          </p:cNvPr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BB20F8A-98A3-E026-91D8-94B2F14838A3}"/>
              </a:ext>
            </a:extLst>
          </p:cNvPr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232DA74-B081-0701-17D9-475FE9D78B7F}"/>
              </a:ext>
            </a:extLst>
          </p:cNvPr>
          <p:cNvSpPr txBox="1"/>
          <p:nvPr/>
        </p:nvSpPr>
        <p:spPr>
          <a:xfrm>
            <a:off x="1371600" y="3162300"/>
            <a:ext cx="18516600" cy="497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Panel </a:t>
            </a: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Discussie</a:t>
            </a:r>
            <a:endParaRPr lang="en-US" sz="4400" b="1" i="1" dirty="0">
              <a:solidFill>
                <a:srgbClr val="FFFFFF"/>
              </a:solidFill>
              <a:latin typeface="Open Sans Light Bold Italics"/>
              <a:ea typeface="Open Sans Light Bold Italics"/>
              <a:cs typeface="Open Sans Light Bold Italics"/>
              <a:sym typeface="Open Sans Light Italics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Deepti Naik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Suzanne Nijenhuis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Maris Kuningas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Aurélia Mazon</a:t>
            </a:r>
            <a:endParaRPr lang="en-US" sz="4400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</p:txBody>
      </p:sp>
    </p:spTree>
    <p:extLst>
      <p:ext uri="{BB962C8B-B14F-4D97-AF65-F5344CB8AC3E}">
        <p14:creationId xmlns:p14="http://schemas.microsoft.com/office/powerpoint/2010/main" val="1302506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21774" y="4852429"/>
            <a:ext cx="2924498" cy="2882362"/>
          </a:xfrm>
          <a:custGeom>
            <a:avLst/>
            <a:gdLst/>
            <a:ahLst/>
            <a:cxnLst/>
            <a:rect l="l" t="t" r="r" b="b"/>
            <a:pathLst>
              <a:path w="2924498" h="2882362">
                <a:moveTo>
                  <a:pt x="0" y="0"/>
                </a:moveTo>
                <a:lnTo>
                  <a:pt x="2924497" y="0"/>
                </a:lnTo>
                <a:lnTo>
                  <a:pt x="2924497" y="2882362"/>
                </a:lnTo>
                <a:lnTo>
                  <a:pt x="0" y="28823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09568" b="-109708"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20574000" cy="2085383"/>
            <a:chOff x="0" y="0"/>
            <a:chExt cx="5418667" cy="54923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18667" cy="549237"/>
            </a:xfrm>
            <a:custGeom>
              <a:avLst/>
              <a:gdLst/>
              <a:ahLst/>
              <a:cxnLst/>
              <a:rect l="l" t="t" r="r" b="b"/>
              <a:pathLst>
                <a:path w="5418667" h="549237">
                  <a:moveTo>
                    <a:pt x="0" y="0"/>
                  </a:moveTo>
                  <a:lnTo>
                    <a:pt x="5418667" y="0"/>
                  </a:lnTo>
                  <a:lnTo>
                    <a:pt x="5418667" y="549237"/>
                  </a:lnTo>
                  <a:lnTo>
                    <a:pt x="0" y="549237"/>
                  </a:lnTo>
                  <a:close/>
                </a:path>
              </a:pathLst>
            </a:custGeom>
            <a:solidFill>
              <a:srgbClr val="FAFBF8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5418667" cy="6063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8186970" y="156497"/>
            <a:ext cx="3327305" cy="1437545"/>
          </a:xfrm>
          <a:custGeom>
            <a:avLst/>
            <a:gdLst/>
            <a:ahLst/>
            <a:cxnLst/>
            <a:rect l="l" t="t" r="r" b="b"/>
            <a:pathLst>
              <a:path w="3327305" h="1437545">
                <a:moveTo>
                  <a:pt x="0" y="0"/>
                </a:moveTo>
                <a:lnTo>
                  <a:pt x="3327305" y="0"/>
                </a:lnTo>
                <a:lnTo>
                  <a:pt x="3327305" y="1437545"/>
                </a:lnTo>
                <a:lnTo>
                  <a:pt x="0" y="1437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31" r="-531"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0115116" y="4852429"/>
            <a:ext cx="3162277" cy="2882362"/>
          </a:xfrm>
          <a:custGeom>
            <a:avLst/>
            <a:gdLst/>
            <a:ahLst/>
            <a:cxnLst/>
            <a:rect l="l" t="t" r="r" b="b"/>
            <a:pathLst>
              <a:path w="3162277" h="2882362">
                <a:moveTo>
                  <a:pt x="0" y="0"/>
                </a:moveTo>
                <a:lnTo>
                  <a:pt x="3162276" y="0"/>
                </a:lnTo>
                <a:lnTo>
                  <a:pt x="3162276" y="2882362"/>
                </a:lnTo>
                <a:lnTo>
                  <a:pt x="0" y="288236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8" name="TextBox 8"/>
          <p:cNvSpPr txBox="1"/>
          <p:nvPr/>
        </p:nvSpPr>
        <p:spPr>
          <a:xfrm>
            <a:off x="4335476" y="3124270"/>
            <a:ext cx="11559279" cy="9222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30"/>
              </a:lnSpc>
              <a:spcBef>
                <a:spcPct val="0"/>
              </a:spcBef>
            </a:pPr>
            <a:r>
              <a:rPr lang="en-US" sz="5378" b="1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Volg de NVFG ook op social media: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2452132"/>
            <a:ext cx="13151870" cy="6397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68"/>
              </a:lnSpc>
            </a:pPr>
            <a:r>
              <a:rPr lang="en-US" sz="18334" b="1" dirty="0" err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Bedankt</a:t>
            </a:r>
            <a:r>
              <a:rPr lang="en-US" sz="18334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18334" b="1" dirty="0" err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en</a:t>
            </a:r>
            <a:r>
              <a:rPr lang="en-US" sz="18334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 tot </a:t>
            </a:r>
            <a:r>
              <a:rPr lang="en-US" sz="18334" b="1" dirty="0" err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ziens</a:t>
            </a:r>
            <a:r>
              <a:rPr lang="en-US" sz="18334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!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0"/>
            <a:ext cx="20574000" cy="1826376"/>
            <a:chOff x="0" y="0"/>
            <a:chExt cx="5418667" cy="48102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358496" y="138183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pic>
        <p:nvPicPr>
          <p:cNvPr id="9" name="Picture 8" descr="Close-up of wine tasting">
            <a:extLst>
              <a:ext uri="{FF2B5EF4-FFF2-40B4-BE49-F238E27FC236}">
                <a16:creationId xmlns:a16="http://schemas.microsoft.com/office/drawing/2014/main" id="{18F17094-E740-EDB8-00BC-5586C15DCA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9587" y="3695700"/>
            <a:ext cx="6889170" cy="45963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727654" y="220761"/>
            <a:ext cx="5118692" cy="1226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0"/>
              </a:lnSpc>
            </a:pPr>
            <a:r>
              <a:rPr lang="en-US" sz="7135" b="1" dirty="0" err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Programma</a:t>
            </a:r>
            <a:endParaRPr lang="en-US" sz="7135" b="1" dirty="0">
              <a:solidFill>
                <a:srgbClr val="FFFFFF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69316" y="1317044"/>
            <a:ext cx="20204683" cy="84698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12.00 – 13.00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uur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	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Inloop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met lunch</a:t>
            </a:r>
          </a:p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13.00 – 13.20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uur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	Welkom /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Mededelingen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en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updates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vanuit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de PPN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en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de NVFG - </a:t>
            </a:r>
            <a:r>
              <a:rPr lang="en-US" sz="2795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Bold Italics"/>
              </a:rPr>
              <a:t>Sonia </a:t>
            </a:r>
            <a:r>
              <a:rPr lang="en-US" sz="2795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Bold Italics"/>
              </a:rPr>
              <a:t>Mangnoesing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,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dagvoorzitter</a:t>
            </a:r>
            <a:endParaRPr lang="en-US" sz="2795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13.20 – 14.20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uur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	Theo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Bothoflezing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: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Perspectief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op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kwaliteit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,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toegang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en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integratie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van data in de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farmacovigilantie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– </a:t>
            </a:r>
          </a:p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				</a:t>
            </a:r>
            <a:r>
              <a:rPr lang="en-US" sz="2795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Bold Italics"/>
              </a:rPr>
              <a:t>Prof. Dr. Florence van Hunsel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, Lead Safety Innovation, Lareb, Professor of Pharmacovigilance, RUG</a:t>
            </a:r>
          </a:p>
          <a:p>
            <a:pPr algn="l">
              <a:lnSpc>
                <a:spcPts val="3913"/>
              </a:lnSpc>
              <a:spcBef>
                <a:spcPct val="0"/>
              </a:spcBef>
            </a:pPr>
            <a:endParaRPr lang="en-US" sz="2795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14.20 – 15.00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uur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	</a:t>
            </a:r>
            <a:r>
              <a:rPr lang="en-US" sz="2795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Pauze</a:t>
            </a:r>
          </a:p>
          <a:p>
            <a:pPr algn="l">
              <a:lnSpc>
                <a:spcPts val="3913"/>
              </a:lnSpc>
              <a:spcBef>
                <a:spcPct val="0"/>
              </a:spcBef>
            </a:pPr>
            <a:endParaRPr lang="en-US" sz="2795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15.00 – 15.30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uur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	Auditing from an MAH perspective – </a:t>
            </a:r>
            <a:r>
              <a:rPr lang="en-US" sz="2795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Bold Italics"/>
              </a:rPr>
              <a:t>Deepti Naik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, Associate Director PV Quality, Astellas</a:t>
            </a:r>
          </a:p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15.30 – 16.00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uur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	Audits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vanuit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een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PV Vendor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perspectief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– </a:t>
            </a:r>
            <a:r>
              <a:rPr lang="en-US" sz="2795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Bold Italics"/>
              </a:rPr>
              <a:t>Suzanne Nijenhuis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, Senior Consultant PV, DADA 							Consultancy</a:t>
            </a:r>
          </a:p>
          <a:p>
            <a:pPr algn="l">
              <a:lnSpc>
                <a:spcPts val="3913"/>
              </a:lnSpc>
              <a:spcBef>
                <a:spcPct val="0"/>
              </a:spcBef>
            </a:pPr>
            <a:endParaRPr lang="en-US" sz="2795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16.00 – 16.15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uur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	</a:t>
            </a:r>
            <a:r>
              <a:rPr lang="en-US" sz="2795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Korte </a:t>
            </a:r>
            <a:r>
              <a:rPr lang="en-US" sz="2795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biobreak</a:t>
            </a:r>
            <a:endParaRPr lang="en-US" sz="2795" b="1" i="1" dirty="0">
              <a:solidFill>
                <a:srgbClr val="FFFFFF"/>
              </a:solidFill>
              <a:latin typeface="Open Sans Light Bold Italics"/>
              <a:ea typeface="Open Sans Light Bold Italics"/>
              <a:cs typeface="Open Sans Light Bold Italics"/>
              <a:sym typeface="Open Sans Light Italics"/>
            </a:endParaRPr>
          </a:p>
          <a:p>
            <a:pPr algn="l">
              <a:lnSpc>
                <a:spcPts val="3913"/>
              </a:lnSpc>
              <a:spcBef>
                <a:spcPct val="0"/>
              </a:spcBef>
            </a:pPr>
            <a:endParaRPr lang="en-US" sz="2795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16.15 – 17.00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uur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	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Paneldiscussie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met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Sprekers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en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IGJ – </a:t>
            </a:r>
            <a:r>
              <a:rPr lang="en-US" sz="2795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Bold Italics"/>
              </a:rPr>
              <a:t>Maris Kuningas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, Coordinating Specialist PV Inspector,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en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2795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Bold Italics"/>
              </a:rPr>
              <a:t>Aurélia 						Mazon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, Senior Inspector PV</a:t>
            </a:r>
          </a:p>
          <a:p>
            <a:pPr algn="l">
              <a:lnSpc>
                <a:spcPts val="3913"/>
              </a:lnSpc>
              <a:spcBef>
                <a:spcPct val="0"/>
              </a:spcBef>
            </a:pPr>
            <a:endParaRPr lang="en-US" sz="2795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algn="l">
              <a:lnSpc>
                <a:spcPts val="3913"/>
              </a:lnSpc>
              <a:spcBef>
                <a:spcPct val="0"/>
              </a:spcBef>
            </a:pP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17.00 – 18.00 </a:t>
            </a:r>
            <a:r>
              <a:rPr lang="en-US" sz="2795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uur</a:t>
            </a:r>
            <a:r>
              <a:rPr lang="en-US" sz="2795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	</a:t>
            </a:r>
            <a:r>
              <a:rPr lang="en-US" sz="2795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Borrel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9650" y="399884"/>
            <a:ext cx="19798039" cy="9525563"/>
            <a:chOff x="0" y="0"/>
            <a:chExt cx="5214298" cy="25087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14298" cy="2508790"/>
            </a:xfrm>
            <a:custGeom>
              <a:avLst/>
              <a:gdLst/>
              <a:ahLst/>
              <a:cxnLst/>
              <a:rect l="l" t="t" r="r" b="b"/>
              <a:pathLst>
                <a:path w="5214298" h="2508790">
                  <a:moveTo>
                    <a:pt x="0" y="0"/>
                  </a:moveTo>
                  <a:lnTo>
                    <a:pt x="5214298" y="0"/>
                  </a:lnTo>
                  <a:lnTo>
                    <a:pt x="5214298" y="2508790"/>
                  </a:lnTo>
                  <a:lnTo>
                    <a:pt x="0" y="25087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214298" cy="25659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7690857" y="2706620"/>
            <a:ext cx="6303201" cy="6303201"/>
          </a:xfrm>
          <a:custGeom>
            <a:avLst/>
            <a:gdLst/>
            <a:ahLst/>
            <a:cxnLst/>
            <a:rect l="l" t="t" r="r" b="b"/>
            <a:pathLst>
              <a:path w="6303201" h="6303201">
                <a:moveTo>
                  <a:pt x="0" y="0"/>
                </a:moveTo>
                <a:lnTo>
                  <a:pt x="6303201" y="0"/>
                </a:lnTo>
                <a:lnTo>
                  <a:pt x="6303201" y="6303202"/>
                </a:lnTo>
                <a:lnTo>
                  <a:pt x="0" y="63032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TextBox 6"/>
          <p:cNvSpPr txBox="1"/>
          <p:nvPr/>
        </p:nvSpPr>
        <p:spPr>
          <a:xfrm>
            <a:off x="4291605" y="885825"/>
            <a:ext cx="12505356" cy="1226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0"/>
              </a:lnSpc>
            </a:pPr>
            <a:r>
              <a:rPr lang="en-US" sz="7135" b="1">
                <a:solidFill>
                  <a:srgbClr val="960000"/>
                </a:solidFill>
                <a:latin typeface="Raleway Bold"/>
                <a:ea typeface="Raleway Bold"/>
                <a:cs typeface="Raleway Bold"/>
                <a:sym typeface="Raleway Bold"/>
              </a:rPr>
              <a:t>SPONSOR NVFG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TextBox 7"/>
          <p:cNvSpPr txBox="1"/>
          <p:nvPr/>
        </p:nvSpPr>
        <p:spPr>
          <a:xfrm>
            <a:off x="531158" y="2141539"/>
            <a:ext cx="9097488" cy="91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472"/>
              </a:lnSpc>
            </a:pPr>
            <a:r>
              <a:rPr lang="en-US" sz="5337" b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Aankomende evenementen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0" y="0"/>
            <a:ext cx="20574000" cy="1826376"/>
            <a:chOff x="0" y="0"/>
            <a:chExt cx="5418667" cy="48102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358496" y="138183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2" name="TextBox 12"/>
          <p:cNvSpPr txBox="1"/>
          <p:nvPr/>
        </p:nvSpPr>
        <p:spPr>
          <a:xfrm>
            <a:off x="2759104" y="4282713"/>
            <a:ext cx="4260955" cy="4355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5"/>
              </a:lnSpc>
            </a:pPr>
            <a:r>
              <a:rPr lang="en-US" sz="496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02-06-2026                       </a:t>
            </a:r>
          </a:p>
          <a:p>
            <a:pPr algn="l">
              <a:lnSpc>
                <a:spcPts val="6945"/>
              </a:lnSpc>
            </a:pPr>
            <a:r>
              <a:rPr lang="en-US" sz="496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10-06-2026</a:t>
            </a:r>
          </a:p>
          <a:p>
            <a:pPr algn="l">
              <a:lnSpc>
                <a:spcPts val="6945"/>
              </a:lnSpc>
            </a:pPr>
            <a:r>
              <a:rPr lang="en-US" sz="496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28-09-2026</a:t>
            </a:r>
          </a:p>
          <a:p>
            <a:pPr algn="l">
              <a:lnSpc>
                <a:spcPts val="6945"/>
              </a:lnSpc>
            </a:pPr>
            <a:r>
              <a:rPr lang="en-US" sz="496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29-10-2026</a:t>
            </a:r>
          </a:p>
          <a:p>
            <a:pPr algn="l">
              <a:lnSpc>
                <a:spcPts val="6945"/>
              </a:lnSpc>
            </a:pPr>
            <a:r>
              <a:rPr lang="en-US" sz="496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10-11-2026                    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489456" y="4283514"/>
            <a:ext cx="12526714" cy="43551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NVFG Regulatory Affairs Advanced Course </a:t>
            </a:r>
          </a:p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NVFG </a:t>
            </a: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RegNed</a:t>
            </a: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 GDP-RP </a:t>
            </a: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bijeenkomst</a:t>
            </a: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  </a:t>
            </a:r>
          </a:p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NVFG PPN </a:t>
            </a: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Basiscursus</a:t>
            </a:r>
            <a:endParaRPr lang="en-US" sz="4959" dirty="0">
              <a:solidFill>
                <a:srgbClr val="E0FA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NVFG </a:t>
            </a: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Najaarscongres</a:t>
            </a:r>
            <a:endParaRPr lang="en-US" sz="4959" dirty="0">
              <a:solidFill>
                <a:srgbClr val="E0FA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NVFG PPN </a:t>
            </a: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Najaarsbijeenkomst</a:t>
            </a:r>
            <a:r>
              <a:rPr lang="en-US" sz="4959" dirty="0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FA1A9B9E-6B74-17D3-5249-D62CB2AD7275}"/>
              </a:ext>
            </a:extLst>
          </p:cNvPr>
          <p:cNvSpPr/>
          <p:nvPr/>
        </p:nvSpPr>
        <p:spPr>
          <a:xfrm>
            <a:off x="17639388" y="3336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/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7" name="Group 7"/>
          <p:cNvGrpSpPr/>
          <p:nvPr/>
        </p:nvGrpSpPr>
        <p:grpSpPr>
          <a:xfrm>
            <a:off x="152400" y="131512"/>
            <a:ext cx="20574000" cy="1826376"/>
            <a:chOff x="0" y="0"/>
            <a:chExt cx="5418667" cy="48102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510896" y="2696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2792717" y="3140004"/>
            <a:ext cx="15951391" cy="53858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970"/>
              </a:lnSpc>
            </a:pPr>
            <a:r>
              <a:rPr lang="en-US" sz="12836" b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2027: Lustrum</a:t>
            </a:r>
          </a:p>
          <a:p>
            <a:pPr algn="ctr">
              <a:lnSpc>
                <a:spcPts val="25668"/>
              </a:lnSpc>
            </a:pPr>
            <a:r>
              <a:rPr lang="en-US" sz="18334" b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NVFG 65 jaar!</a:t>
            </a:r>
          </a:p>
        </p:txBody>
      </p:sp>
      <p:sp>
        <p:nvSpPr>
          <p:cNvPr id="12" name="Freeform 12"/>
          <p:cNvSpPr/>
          <p:nvPr/>
        </p:nvSpPr>
        <p:spPr>
          <a:xfrm>
            <a:off x="510896" y="2228022"/>
            <a:ext cx="4073652" cy="4114800"/>
          </a:xfrm>
          <a:custGeom>
            <a:avLst/>
            <a:gdLst/>
            <a:ahLst/>
            <a:cxnLst/>
            <a:rect l="l" t="t" r="r" b="b"/>
            <a:pathLst>
              <a:path w="4073652" h="4114800">
                <a:moveTo>
                  <a:pt x="0" y="0"/>
                </a:moveTo>
                <a:lnTo>
                  <a:pt x="4073652" y="0"/>
                </a:lnTo>
                <a:lnTo>
                  <a:pt x="407365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80965A03-3B1B-5002-00D3-86631F2328B8}"/>
              </a:ext>
            </a:extLst>
          </p:cNvPr>
          <p:cNvSpPr/>
          <p:nvPr/>
        </p:nvSpPr>
        <p:spPr>
          <a:xfrm>
            <a:off x="17639388" y="3336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87A27E-5680-94BD-41BE-5A0FBC8CA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16575C9-5F31-CE40-B5D4-63A163F0D485}"/>
              </a:ext>
            </a:extLst>
          </p:cNvPr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D1C7F96-9DA9-4013-F575-886D847B1078}"/>
                </a:ext>
              </a:extLst>
            </p:cNvPr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5E3394B-871B-AF6D-A024-E7E203CB0AC0}"/>
                </a:ext>
              </a:extLst>
            </p:cNvPr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DC4CB32-54A4-3E71-C6F2-EA389F630740}"/>
              </a:ext>
            </a:extLst>
          </p:cNvPr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8317946-3B2A-C4B2-B10A-2196EBD2CE45}"/>
              </a:ext>
            </a:extLst>
          </p:cNvPr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DD1D1D9-F666-0391-5AF4-B3BD78AC8CC1}"/>
              </a:ext>
            </a:extLst>
          </p:cNvPr>
          <p:cNvSpPr txBox="1"/>
          <p:nvPr/>
        </p:nvSpPr>
        <p:spPr>
          <a:xfrm>
            <a:off x="531158" y="2141539"/>
            <a:ext cx="14480242" cy="885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472"/>
              </a:lnSpc>
            </a:pPr>
            <a:r>
              <a:rPr lang="en-US" sz="5337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Updates </a:t>
            </a:r>
            <a:r>
              <a:rPr lang="en-US" sz="5337" b="1" dirty="0" err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vanuit</a:t>
            </a:r>
            <a:r>
              <a:rPr lang="en-US" sz="5337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 de PPN </a:t>
            </a:r>
            <a:r>
              <a:rPr lang="en-US" sz="5337" b="1" dirty="0" err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werkgroepen</a:t>
            </a:r>
            <a:r>
              <a:rPr lang="en-US" sz="5337" b="1" dirty="0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:</a:t>
            </a:r>
          </a:p>
        </p:txBody>
      </p:sp>
      <p:grpSp>
        <p:nvGrpSpPr>
          <p:cNvPr id="8" name="Group 8">
            <a:extLst>
              <a:ext uri="{FF2B5EF4-FFF2-40B4-BE49-F238E27FC236}">
                <a16:creationId xmlns:a16="http://schemas.microsoft.com/office/drawing/2014/main" id="{6AF92FDB-F93B-8D15-E140-05B4E5F59361}"/>
              </a:ext>
            </a:extLst>
          </p:cNvPr>
          <p:cNvGrpSpPr/>
          <p:nvPr/>
        </p:nvGrpSpPr>
        <p:grpSpPr>
          <a:xfrm>
            <a:off x="0" y="0"/>
            <a:ext cx="20574000" cy="1826376"/>
            <a:chOff x="0" y="0"/>
            <a:chExt cx="5418667" cy="481021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0E978592-5737-6993-5889-BCC74CB0A140}"/>
                </a:ext>
              </a:extLst>
            </p:cNvPr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53B887C-1156-02A5-0569-9BE97CB05218}"/>
                </a:ext>
              </a:extLst>
            </p:cNvPr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A0B0648C-C663-359B-5DFA-14376249912C}"/>
              </a:ext>
            </a:extLst>
          </p:cNvPr>
          <p:cNvSpPr/>
          <p:nvPr/>
        </p:nvSpPr>
        <p:spPr>
          <a:xfrm>
            <a:off x="358496" y="138183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DF022825-C87C-5A58-4D4F-2FCF2F29E9FE}"/>
              </a:ext>
            </a:extLst>
          </p:cNvPr>
          <p:cNvSpPr txBox="1"/>
          <p:nvPr/>
        </p:nvSpPr>
        <p:spPr>
          <a:xfrm>
            <a:off x="3200399" y="3804948"/>
            <a:ext cx="12192001" cy="52400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DSO </a:t>
            </a: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Opleidingsdagen</a:t>
            </a: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 (basis/</a:t>
            </a: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verdieping</a:t>
            </a: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)</a:t>
            </a:r>
          </a:p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Literatuur</a:t>
            </a:r>
            <a:endParaRPr lang="en-US" sz="4959" dirty="0">
              <a:solidFill>
                <a:srgbClr val="E0FA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Risk Management</a:t>
            </a:r>
          </a:p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WPSD</a:t>
            </a:r>
          </a:p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Adviesraad</a:t>
            </a:r>
            <a:endParaRPr lang="en-US" sz="4959" dirty="0">
              <a:solidFill>
                <a:srgbClr val="E0FA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just">
              <a:lnSpc>
                <a:spcPts val="6943"/>
              </a:lnSpc>
              <a:spcBef>
                <a:spcPct val="0"/>
              </a:spcBef>
            </a:pP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Communicatie</a:t>
            </a:r>
            <a:r>
              <a:rPr lang="en-US" sz="4959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/</a:t>
            </a:r>
            <a:r>
              <a:rPr lang="en-US" sz="4959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digitaal</a:t>
            </a:r>
            <a:endParaRPr lang="en-US" sz="4000" dirty="0">
              <a:solidFill>
                <a:srgbClr val="000000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8544C45F-9A73-72B9-5C18-0EFAFC057B05}"/>
              </a:ext>
            </a:extLst>
          </p:cNvPr>
          <p:cNvSpPr/>
          <p:nvPr/>
        </p:nvSpPr>
        <p:spPr>
          <a:xfrm>
            <a:off x="17639388" y="3336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7F7515-3000-7D87-4AAD-34EE01CC58CC}"/>
              </a:ext>
            </a:extLst>
          </p:cNvPr>
          <p:cNvSpPr txBox="1"/>
          <p:nvPr/>
        </p:nvSpPr>
        <p:spPr>
          <a:xfrm>
            <a:off x="10553700" y="8120808"/>
            <a:ext cx="8915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(</a:t>
            </a:r>
            <a:r>
              <a:rPr lang="en-US" sz="3200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info@nvfg.nl</a:t>
            </a:r>
            <a:r>
              <a:rPr lang="en-US" sz="3200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US" sz="3200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ovv</a:t>
            </a:r>
            <a:r>
              <a:rPr lang="en-US" sz="3200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 PPN; </a:t>
            </a:r>
          </a:p>
          <a:p>
            <a:r>
              <a:rPr lang="en-US" sz="3200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Dutch Pharmacovigilance (aka PPN) https://</a:t>
            </a:r>
            <a:r>
              <a:rPr lang="en-US" sz="3200" dirty="0" err="1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www.linkedin.com</a:t>
            </a:r>
            <a:r>
              <a:rPr lang="en-US" sz="3200" dirty="0">
                <a:solidFill>
                  <a:srgbClr val="E0FAFF"/>
                </a:solidFill>
                <a:latin typeface="Raleway"/>
                <a:ea typeface="Raleway"/>
                <a:cs typeface="Raleway"/>
                <a:sym typeface="Raleway"/>
              </a:rPr>
              <a:t>/groups/3801264</a:t>
            </a:r>
            <a:endParaRPr lang="en-NL" sz="3200" dirty="0"/>
          </a:p>
        </p:txBody>
      </p:sp>
      <p:sp>
        <p:nvSpPr>
          <p:cNvPr id="16" name="Freeform 2">
            <a:extLst>
              <a:ext uri="{FF2B5EF4-FFF2-40B4-BE49-F238E27FC236}">
                <a16:creationId xmlns:a16="http://schemas.microsoft.com/office/drawing/2014/main" id="{BEE2DC4C-7337-A6FC-F936-CD52CC69BB14}"/>
              </a:ext>
            </a:extLst>
          </p:cNvPr>
          <p:cNvSpPr/>
          <p:nvPr/>
        </p:nvSpPr>
        <p:spPr>
          <a:xfrm>
            <a:off x="18276646" y="8372901"/>
            <a:ext cx="688626" cy="672071"/>
          </a:xfrm>
          <a:custGeom>
            <a:avLst/>
            <a:gdLst/>
            <a:ahLst/>
            <a:cxnLst/>
            <a:rect l="l" t="t" r="r" b="b"/>
            <a:pathLst>
              <a:path w="2924498" h="2882362">
                <a:moveTo>
                  <a:pt x="0" y="0"/>
                </a:moveTo>
                <a:lnTo>
                  <a:pt x="2924497" y="0"/>
                </a:lnTo>
                <a:lnTo>
                  <a:pt x="2924497" y="2882362"/>
                </a:lnTo>
                <a:lnTo>
                  <a:pt x="0" y="28823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109568" b="-109708"/>
            </a:stretch>
          </a:blipFill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897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5B5B8-36B8-CB86-51AC-38C2BD0C9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7D0F5DA-3B5E-CE68-A163-AA5DCC5F09D3}"/>
              </a:ext>
            </a:extLst>
          </p:cNvPr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B53DD00-AEA1-5028-401C-EBB6A21E8666}"/>
                </a:ext>
              </a:extLst>
            </p:cNvPr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8DF9030-EEB6-5B11-ECB6-B82B0BFA1EB9}"/>
                </a:ext>
              </a:extLst>
            </p:cNvPr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38BD680-0618-2CB9-8A24-3527DD16ECB8}"/>
              </a:ext>
            </a:extLst>
          </p:cNvPr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88FC049-AF29-054C-FC6C-3BA1624A5CEC}"/>
              </a:ext>
            </a:extLst>
          </p:cNvPr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9BCCD258-C1A8-1AB9-D4EA-3515DBAE9944}"/>
              </a:ext>
            </a:extLst>
          </p:cNvPr>
          <p:cNvGrpSpPr/>
          <p:nvPr/>
        </p:nvGrpSpPr>
        <p:grpSpPr>
          <a:xfrm>
            <a:off x="152400" y="131512"/>
            <a:ext cx="20574000" cy="1826376"/>
            <a:chOff x="0" y="0"/>
            <a:chExt cx="5418667" cy="481021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38E0F6B-B8D2-5EAD-B4BF-BD22FA57C8C3}"/>
                </a:ext>
              </a:extLst>
            </p:cNvPr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6649DB5-59C8-561D-0CB0-D6028C1B7D01}"/>
                </a:ext>
              </a:extLst>
            </p:cNvPr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10" name="Freeform 10">
            <a:extLst>
              <a:ext uri="{FF2B5EF4-FFF2-40B4-BE49-F238E27FC236}">
                <a16:creationId xmlns:a16="http://schemas.microsoft.com/office/drawing/2014/main" id="{C1C08A93-BFA0-E3B6-DF79-73EABC3CA1E6}"/>
              </a:ext>
            </a:extLst>
          </p:cNvPr>
          <p:cNvSpPr/>
          <p:nvPr/>
        </p:nvSpPr>
        <p:spPr>
          <a:xfrm>
            <a:off x="510896" y="2696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82C4BA7-7C8C-F5CD-D5CD-CDA7024D42D3}"/>
              </a:ext>
            </a:extLst>
          </p:cNvPr>
          <p:cNvSpPr txBox="1"/>
          <p:nvPr/>
        </p:nvSpPr>
        <p:spPr>
          <a:xfrm>
            <a:off x="1371600" y="3162300"/>
            <a:ext cx="18516600" cy="49700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Theo </a:t>
            </a:r>
            <a:r>
              <a:rPr lang="en-US" sz="44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Bothoflezing</a:t>
            </a:r>
            <a:endParaRPr lang="en-US" sz="4400" b="1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Perspectief</a:t>
            </a: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 op </a:t>
            </a: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kwaliteit</a:t>
            </a: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, </a:t>
            </a: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toegang</a:t>
            </a: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 </a:t>
            </a: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en</a:t>
            </a: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 </a:t>
            </a: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integratie</a:t>
            </a:r>
            <a:r>
              <a:rPr lang="en-US" sz="4400" b="1" i="1" dirty="0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 van data in de </a:t>
            </a:r>
            <a:r>
              <a:rPr lang="en-US" sz="4400" b="1" i="1" dirty="0" err="1">
                <a:solidFill>
                  <a:srgbClr val="FFFFFF"/>
                </a:solidFill>
                <a:latin typeface="Open Sans Light Bold Italics"/>
                <a:ea typeface="Open Sans Light Bold Italics"/>
                <a:cs typeface="Open Sans Light Bold Italics"/>
                <a:sym typeface="Open Sans Light Italics"/>
              </a:rPr>
              <a:t>farmacovigilantie</a:t>
            </a:r>
            <a:endParaRPr lang="en-US" sz="4400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Bold Italics"/>
              </a:rPr>
              <a:t>Prof. Dr. Florence van Hunsel</a:t>
            </a:r>
            <a:endParaRPr lang="en-US" sz="4400" b="1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4400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Lead Safety Innovation </a:t>
            </a:r>
            <a:r>
              <a:rPr lang="en-US" sz="4400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bij</a:t>
            </a:r>
            <a:r>
              <a:rPr lang="en-US" sz="4400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Lareb, Professor of Pharmacovigilance </a:t>
            </a:r>
            <a:r>
              <a:rPr lang="en-US" sz="4400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aan</a:t>
            </a:r>
            <a:r>
              <a:rPr lang="en-US" sz="4400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de RUG</a:t>
            </a: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2239667A-1B6D-4B2F-D3C5-E9BAF92C1E40}"/>
              </a:ext>
            </a:extLst>
          </p:cNvPr>
          <p:cNvSpPr/>
          <p:nvPr/>
        </p:nvSpPr>
        <p:spPr>
          <a:xfrm>
            <a:off x="17639388" y="3336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819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711065" y="3389071"/>
            <a:ext cx="13151870" cy="3146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668"/>
              </a:lnSpc>
            </a:pPr>
            <a:r>
              <a:rPr lang="en-US" sz="18334" b="1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Pauze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7" name="Freeform 7"/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853902-E3A2-FDA9-D5E0-CC3BF7E53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CF61395-A9E9-36B6-21CF-41D6EEBF16B4}"/>
              </a:ext>
            </a:extLst>
          </p:cNvPr>
          <p:cNvGrpSpPr/>
          <p:nvPr/>
        </p:nvGrpSpPr>
        <p:grpSpPr>
          <a:xfrm>
            <a:off x="0" y="-20888"/>
            <a:ext cx="20574000" cy="1826376"/>
            <a:chOff x="0" y="0"/>
            <a:chExt cx="5418667" cy="481021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196A55F-C5F4-E33E-1AAD-432571E1FB8B}"/>
                </a:ext>
              </a:extLst>
            </p:cNvPr>
            <p:cNvSpPr/>
            <p:nvPr/>
          </p:nvSpPr>
          <p:spPr>
            <a:xfrm>
              <a:off x="0" y="0"/>
              <a:ext cx="5418667" cy="481021"/>
            </a:xfrm>
            <a:custGeom>
              <a:avLst/>
              <a:gdLst/>
              <a:ahLst/>
              <a:cxnLst/>
              <a:rect l="l" t="t" r="r" b="b"/>
              <a:pathLst>
                <a:path w="5418667" h="481021">
                  <a:moveTo>
                    <a:pt x="0" y="0"/>
                  </a:moveTo>
                  <a:lnTo>
                    <a:pt x="5418667" y="0"/>
                  </a:lnTo>
                  <a:lnTo>
                    <a:pt x="5418667" y="481021"/>
                  </a:lnTo>
                  <a:lnTo>
                    <a:pt x="0" y="48102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20CC5F92-9411-BFC1-DBD9-347080FA5F7B}"/>
                </a:ext>
              </a:extLst>
            </p:cNvPr>
            <p:cNvSpPr txBox="1"/>
            <p:nvPr/>
          </p:nvSpPr>
          <p:spPr>
            <a:xfrm>
              <a:off x="0" y="-57150"/>
              <a:ext cx="5418667" cy="538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92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FCFBEC77-81BF-9D39-3F78-C7CEC6093CA0}"/>
              </a:ext>
            </a:extLst>
          </p:cNvPr>
          <p:cNvSpPr/>
          <p:nvPr/>
        </p:nvSpPr>
        <p:spPr>
          <a:xfrm>
            <a:off x="358496" y="117295"/>
            <a:ext cx="3352569" cy="1424842"/>
          </a:xfrm>
          <a:custGeom>
            <a:avLst/>
            <a:gdLst/>
            <a:ahLst/>
            <a:cxnLst/>
            <a:rect l="l" t="t" r="r" b="b"/>
            <a:pathLst>
              <a:path w="3352569" h="1424842">
                <a:moveTo>
                  <a:pt x="0" y="0"/>
                </a:moveTo>
                <a:lnTo>
                  <a:pt x="3352569" y="0"/>
                </a:lnTo>
                <a:lnTo>
                  <a:pt x="3352569" y="1424842"/>
                </a:lnTo>
                <a:lnTo>
                  <a:pt x="0" y="14248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6CB7409-8B04-C0F6-6829-3373CE570B7E}"/>
              </a:ext>
            </a:extLst>
          </p:cNvPr>
          <p:cNvSpPr/>
          <p:nvPr/>
        </p:nvSpPr>
        <p:spPr>
          <a:xfrm>
            <a:off x="17486988" y="181294"/>
            <a:ext cx="2651769" cy="1422012"/>
          </a:xfrm>
          <a:custGeom>
            <a:avLst/>
            <a:gdLst/>
            <a:ahLst/>
            <a:cxnLst/>
            <a:rect l="l" t="t" r="r" b="b"/>
            <a:pathLst>
              <a:path w="2651769" h="1422012">
                <a:moveTo>
                  <a:pt x="0" y="0"/>
                </a:moveTo>
                <a:lnTo>
                  <a:pt x="2651769" y="0"/>
                </a:lnTo>
                <a:lnTo>
                  <a:pt x="2651769" y="1422012"/>
                </a:lnTo>
                <a:lnTo>
                  <a:pt x="0" y="1422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B40FC84D-8D77-6597-B9BE-6813AF160C03}"/>
              </a:ext>
            </a:extLst>
          </p:cNvPr>
          <p:cNvSpPr txBox="1"/>
          <p:nvPr/>
        </p:nvSpPr>
        <p:spPr>
          <a:xfrm>
            <a:off x="1371600" y="1867970"/>
            <a:ext cx="18516600" cy="7763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6156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Van Audit </a:t>
            </a:r>
            <a:r>
              <a:rPr lang="en-US" sz="4400" b="1" dirty="0" err="1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naar</a:t>
            </a:r>
            <a:r>
              <a:rPr lang="en-US" sz="4400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 </a:t>
            </a:r>
            <a:r>
              <a:rPr lang="en-US" sz="4400" b="1" dirty="0" err="1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Overzicht</a:t>
            </a:r>
            <a:r>
              <a:rPr lang="en-US" sz="4400" b="1" dirty="0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 - IR/2025/1466 in de </a:t>
            </a:r>
            <a:r>
              <a:rPr lang="en-US" sz="4400" b="1" dirty="0" err="1">
                <a:solidFill>
                  <a:srgbClr val="FAFBF8"/>
                </a:solidFill>
                <a:latin typeface="Raleway Bold"/>
                <a:ea typeface="Raleway Bold"/>
                <a:cs typeface="Raleway Bold"/>
                <a:sym typeface="Raleway Bold"/>
              </a:rPr>
              <a:t>praktijk</a:t>
            </a:r>
            <a:endParaRPr lang="en-US" sz="4400" b="1" dirty="0">
              <a:solidFill>
                <a:srgbClr val="FAFBF8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algn="just">
              <a:lnSpc>
                <a:spcPct val="120000"/>
              </a:lnSpc>
              <a:spcBef>
                <a:spcPct val="0"/>
              </a:spcBef>
            </a:pP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Tot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wijziging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van IR (EU) nr. 520/2012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betreffende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de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uitvoering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van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werkzaamheden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op het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gebied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van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geneesmiddelenbewaking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als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bepaald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in Reg nr. 726/2004 van het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Europees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Parlement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en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de Raad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en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Dir 2001/83 van het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Europees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Parlement </a:t>
            </a:r>
            <a:r>
              <a:rPr lang="en-US" sz="32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en</a:t>
            </a:r>
            <a:r>
              <a:rPr lang="en-US" sz="32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de Raad</a:t>
            </a:r>
          </a:p>
          <a:p>
            <a:pPr algn="just">
              <a:lnSpc>
                <a:spcPct val="120000"/>
              </a:lnSpc>
              <a:spcBef>
                <a:spcPct val="0"/>
              </a:spcBef>
            </a:pPr>
            <a:endParaRPr lang="en-US" sz="3200" b="1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(3) MAHs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kunnen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bepaalde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werkzaamheden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van het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geneesmiddelenbewakingssysteem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aan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derden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uitbesteden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(of door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deze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derde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aan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andere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derde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),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welken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(4)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geaudit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moeten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worden</a:t>
            </a:r>
            <a:endParaRPr lang="en-US" sz="3600" b="1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(5)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voor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signaaldetectie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is de data in EV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beschikbaar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(6) + (7) update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naar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meest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recente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ISO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referenties</a:t>
            </a:r>
            <a:endParaRPr lang="en-US" sz="3600" b="1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(8) “digital object identifier” (DOI)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verstrekken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van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literatuur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meldingen</a:t>
            </a:r>
            <a:endParaRPr lang="en-US" sz="3600" b="1" i="1" dirty="0">
              <a:solidFill>
                <a:srgbClr val="FFFFFF"/>
              </a:solidFill>
              <a:latin typeface="Open Sans Light Italics"/>
              <a:ea typeface="Open Sans Light Italics"/>
              <a:cs typeface="Open Sans Light Italics"/>
              <a:sym typeface="Open Sans Light Italics"/>
            </a:endParaRPr>
          </a:p>
          <a:p>
            <a:pPr marL="571500" indent="-571500" algn="just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(9)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uitvoering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RMMs in PSUR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en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(10) NIS </a:t>
            </a:r>
            <a:r>
              <a:rPr lang="en-US" sz="3600" b="1" i="1" dirty="0" err="1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transparantie</a:t>
            </a:r>
            <a:r>
              <a:rPr lang="en-US" sz="3600" b="1" i="1" dirty="0">
                <a:solidFill>
                  <a:srgbClr val="FFFFFF"/>
                </a:solidFill>
                <a:latin typeface="Open Sans Light Italics"/>
                <a:ea typeface="Open Sans Light Italics"/>
                <a:cs typeface="Open Sans Light Italics"/>
                <a:sym typeface="Open Sans Light Italics"/>
              </a:rPr>
              <a:t> register</a:t>
            </a:r>
            <a:endParaRPr lang="en-US" sz="3600" b="1" dirty="0">
              <a:solidFill>
                <a:srgbClr val="FAFBF8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  <p:extLst>
      <p:ext uri="{BB962C8B-B14F-4D97-AF65-F5344CB8AC3E}">
        <p14:creationId xmlns:p14="http://schemas.microsoft.com/office/powerpoint/2010/main" val="1333127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881ec9-9a05-474d-8cb7-f7c06baa8314" xsi:nil="true"/>
    <lcf76f155ced4ddcb4097134ff3c332f xmlns="90480610-dc60-4ca4-9149-411814d10f2a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CC6BB67C601438D0C46F0622B9CE8" ma:contentTypeVersion="20" ma:contentTypeDescription="Create a new document." ma:contentTypeScope="" ma:versionID="4a3281238ef148f7fe0eb0b6e2c4582c">
  <xsd:schema xmlns:xsd="http://www.w3.org/2001/XMLSchema" xmlns:xs="http://www.w3.org/2001/XMLSchema" xmlns:p="http://schemas.microsoft.com/office/2006/metadata/properties" xmlns:ns2="13881ec9-9a05-474d-8cb7-f7c06baa8314" xmlns:ns3="90480610-dc60-4ca4-9149-411814d10f2a" targetNamespace="http://schemas.microsoft.com/office/2006/metadata/properties" ma:root="true" ma:fieldsID="b9eec3fe2332851cd4fcc2f4563936d0" ns2:_="" ns3:_="">
    <xsd:import namespace="13881ec9-9a05-474d-8cb7-f7c06baa8314"/>
    <xsd:import namespace="90480610-dc60-4ca4-9149-411814d10f2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881ec9-9a05-474d-8cb7-f7c06baa831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3b61e3e9-cf60-4721-bfd5-43ddbd851cc3}" ma:internalName="TaxCatchAll" ma:showField="CatchAllData" ma:web="13881ec9-9a05-474d-8cb7-f7c06baa831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80610-dc60-4ca4-9149-411814d10f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755b855a-6f42-4327-ba8e-ecc977ae81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EC054F-A5E4-4EBE-ABF5-6BF410994537}">
  <ds:schemaRefs>
    <ds:schemaRef ds:uri="http://purl.org/dc/elements/1.1/"/>
    <ds:schemaRef ds:uri="http://schemas.microsoft.com/office/2006/metadata/properties"/>
    <ds:schemaRef ds:uri="http://purl.org/dc/dcmitype/"/>
    <ds:schemaRef ds:uri="90480610-dc60-4ca4-9149-411814d10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13881ec9-9a05-474d-8cb7-f7c06baa8314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A687C80-453A-4321-A66D-592A14EF25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622DAE-247B-473E-A05D-9FFDE3944D30}"/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574</Words>
  <Application>Microsoft Macintosh PowerPoint</Application>
  <PresentationFormat>Custom</PresentationFormat>
  <Paragraphs>78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Raleway</vt:lpstr>
      <vt:lpstr>Arial</vt:lpstr>
      <vt:lpstr>Open Sans Light Bold Italics</vt:lpstr>
      <vt:lpstr>Calibri</vt:lpstr>
      <vt:lpstr>Raleway Bold</vt:lpstr>
      <vt:lpstr>Open Sans Light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PPN 19 mei 2026</dc:title>
  <dc:creator>Caroline</dc:creator>
  <cp:lastModifiedBy>Angela van der Salm</cp:lastModifiedBy>
  <cp:revision>3</cp:revision>
  <dcterms:created xsi:type="dcterms:W3CDTF">2006-08-16T00:00:00Z</dcterms:created>
  <dcterms:modified xsi:type="dcterms:W3CDTF">2026-05-19T14:15:47Z</dcterms:modified>
  <dc:identifier>DAHJ6wzoln4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0x01010028DCC6BB67C601438D0C46F0622B9CE8</vt:lpwstr>
  </property>
</Properties>
</file>