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6.xml" ContentType="application/vnd.openxmlformats-officedocument.themeOverr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4"/>
  </p:sldMasterIdLst>
  <p:notesMasterIdLst>
    <p:notesMasterId r:id="rId22"/>
  </p:notesMasterIdLst>
  <p:handoutMasterIdLst>
    <p:handoutMasterId r:id="rId23"/>
  </p:handoutMasterIdLst>
  <p:sldIdLst>
    <p:sldId id="256" r:id="rId5"/>
    <p:sldId id="279" r:id="rId6"/>
    <p:sldId id="276" r:id="rId7"/>
    <p:sldId id="285" r:id="rId8"/>
    <p:sldId id="286" r:id="rId9"/>
    <p:sldId id="297" r:id="rId10"/>
    <p:sldId id="274" r:id="rId11"/>
    <p:sldId id="283" r:id="rId12"/>
    <p:sldId id="292" r:id="rId13"/>
    <p:sldId id="291" r:id="rId14"/>
    <p:sldId id="293" r:id="rId15"/>
    <p:sldId id="289" r:id="rId16"/>
    <p:sldId id="295" r:id="rId17"/>
    <p:sldId id="287" r:id="rId18"/>
    <p:sldId id="296" r:id="rId19"/>
    <p:sldId id="288" r:id="rId20"/>
    <p:sldId id="275" r:id="rId21"/>
  </p:sldIdLst>
  <p:sldSz cx="24379238" cy="13716000"/>
  <p:notesSz cx="6858000" cy="9144000"/>
  <p:defaultTextStyle>
    <a:defPPr>
      <a:defRPr lang="en-NL"/>
    </a:defPPr>
    <a:lvl1pPr marL="0" algn="l" defTabSz="1828526" rtl="0" eaLnBrk="1" latinLnBrk="0" hangingPunct="1">
      <a:defRPr sz="3599" kern="1200">
        <a:solidFill>
          <a:schemeClr val="tx1"/>
        </a:solidFill>
        <a:latin typeface="+mn-lt"/>
        <a:ea typeface="+mn-ea"/>
        <a:cs typeface="+mn-cs"/>
      </a:defRPr>
    </a:lvl1pPr>
    <a:lvl2pPr marL="914263" algn="l" defTabSz="1828526" rtl="0" eaLnBrk="1" latinLnBrk="0" hangingPunct="1">
      <a:defRPr sz="3599" kern="1200">
        <a:solidFill>
          <a:schemeClr val="tx1"/>
        </a:solidFill>
        <a:latin typeface="+mn-lt"/>
        <a:ea typeface="+mn-ea"/>
        <a:cs typeface="+mn-cs"/>
      </a:defRPr>
    </a:lvl2pPr>
    <a:lvl3pPr marL="1828526" algn="l" defTabSz="1828526" rtl="0" eaLnBrk="1" latinLnBrk="0" hangingPunct="1">
      <a:defRPr sz="3599" kern="1200">
        <a:solidFill>
          <a:schemeClr val="tx1"/>
        </a:solidFill>
        <a:latin typeface="+mn-lt"/>
        <a:ea typeface="+mn-ea"/>
        <a:cs typeface="+mn-cs"/>
      </a:defRPr>
    </a:lvl3pPr>
    <a:lvl4pPr marL="2742789" algn="l" defTabSz="1828526" rtl="0" eaLnBrk="1" latinLnBrk="0" hangingPunct="1">
      <a:defRPr sz="3599" kern="1200">
        <a:solidFill>
          <a:schemeClr val="tx1"/>
        </a:solidFill>
        <a:latin typeface="+mn-lt"/>
        <a:ea typeface="+mn-ea"/>
        <a:cs typeface="+mn-cs"/>
      </a:defRPr>
    </a:lvl4pPr>
    <a:lvl5pPr marL="3657051" algn="l" defTabSz="1828526" rtl="0" eaLnBrk="1" latinLnBrk="0" hangingPunct="1">
      <a:defRPr sz="3599" kern="1200">
        <a:solidFill>
          <a:schemeClr val="tx1"/>
        </a:solidFill>
        <a:latin typeface="+mn-lt"/>
        <a:ea typeface="+mn-ea"/>
        <a:cs typeface="+mn-cs"/>
      </a:defRPr>
    </a:lvl5pPr>
    <a:lvl6pPr marL="4571314" algn="l" defTabSz="1828526" rtl="0" eaLnBrk="1" latinLnBrk="0" hangingPunct="1">
      <a:defRPr sz="3599" kern="1200">
        <a:solidFill>
          <a:schemeClr val="tx1"/>
        </a:solidFill>
        <a:latin typeface="+mn-lt"/>
        <a:ea typeface="+mn-ea"/>
        <a:cs typeface="+mn-cs"/>
      </a:defRPr>
    </a:lvl6pPr>
    <a:lvl7pPr marL="5485577" algn="l" defTabSz="1828526" rtl="0" eaLnBrk="1" latinLnBrk="0" hangingPunct="1">
      <a:defRPr sz="3599" kern="1200">
        <a:solidFill>
          <a:schemeClr val="tx1"/>
        </a:solidFill>
        <a:latin typeface="+mn-lt"/>
        <a:ea typeface="+mn-ea"/>
        <a:cs typeface="+mn-cs"/>
      </a:defRPr>
    </a:lvl7pPr>
    <a:lvl8pPr marL="6399840" algn="l" defTabSz="1828526" rtl="0" eaLnBrk="1" latinLnBrk="0" hangingPunct="1">
      <a:defRPr sz="3599" kern="1200">
        <a:solidFill>
          <a:schemeClr val="tx1"/>
        </a:solidFill>
        <a:latin typeface="+mn-lt"/>
        <a:ea typeface="+mn-ea"/>
        <a:cs typeface="+mn-cs"/>
      </a:defRPr>
    </a:lvl8pPr>
    <a:lvl9pPr marL="7314103" algn="l" defTabSz="1828526" rtl="0" eaLnBrk="1" latinLnBrk="0" hangingPunct="1">
      <a:defRPr sz="359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ardsectie" id="{8E380AD9-22FB-4389-B6BD-77956D494290}">
          <p14:sldIdLst>
            <p14:sldId id="256"/>
            <p14:sldId id="279"/>
            <p14:sldId id="276"/>
            <p14:sldId id="285"/>
            <p14:sldId id="286"/>
            <p14:sldId id="297"/>
            <p14:sldId id="274"/>
            <p14:sldId id="283"/>
            <p14:sldId id="292"/>
            <p14:sldId id="291"/>
            <p14:sldId id="293"/>
            <p14:sldId id="289"/>
            <p14:sldId id="295"/>
            <p14:sldId id="287"/>
            <p14:sldId id="296"/>
            <p14:sldId id="288"/>
            <p14:sldId id="275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72B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98"/>
    <p:restoredTop sz="94658"/>
  </p:normalViewPr>
  <p:slideViewPr>
    <p:cSldViewPr snapToGrid="0">
      <p:cViewPr varScale="1">
        <p:scale>
          <a:sx n="60" d="100"/>
          <a:sy n="60" d="100"/>
        </p:scale>
        <p:origin x="108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9989571545393718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017DA4"/>
            </a:solidFill>
            <a:ln>
              <a:noFill/>
            </a:ln>
          </c:spPr>
          <c:dPt>
            <c:idx val="0"/>
            <c:bubble3D val="0"/>
            <c:spPr>
              <a:solidFill>
                <a:srgbClr val="017DA4">
                  <a:alpha val="50196"/>
                </a:srgb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E413-6C45-BA2D-7E43219088FA}"/>
              </c:ext>
            </c:extLst>
          </c:dPt>
          <c:dPt>
            <c:idx val="1"/>
            <c:bubble3D val="0"/>
            <c:spPr>
              <a:solidFill>
                <a:srgbClr val="017DA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E413-6C45-BA2D-7E43219088FA}"/>
              </c:ext>
            </c:extLst>
          </c:dPt>
          <c:dPt>
            <c:idx val="2"/>
            <c:bubble3D val="0"/>
            <c:spPr>
              <a:solidFill>
                <a:srgbClr val="017DA4">
                  <a:alpha val="25098"/>
                </a:srgb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E413-6C45-BA2D-7E43219088FA}"/>
              </c:ext>
            </c:extLst>
          </c:dPt>
          <c:cat>
            <c:strRef>
              <c:f>Sheet1!$A$2:$A$4</c:f>
              <c:strCache>
                <c:ptCount val="3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2</c:v>
                </c:pt>
                <c:pt idx="1">
                  <c:v>1</c:v>
                </c:pt>
                <c:pt idx="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E413-6C45-BA2D-7E43219088F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5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9989571545393718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349-AA44-AD4E-02401BBC457C}"/>
              </c:ext>
            </c:extLst>
          </c:dPt>
          <c:dPt>
            <c:idx val="1"/>
            <c:bubble3D val="0"/>
            <c:spPr>
              <a:solidFill>
                <a:schemeClr val="accent1">
                  <a:lumMod val="7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A349-AA44-AD4E-02401BBC457C}"/>
              </c:ext>
            </c:extLst>
          </c:dPt>
          <c:dPt>
            <c:idx val="2"/>
            <c:bubble3D val="0"/>
            <c:spPr>
              <a:solidFill>
                <a:srgbClr val="C00000">
                  <a:alpha val="25098"/>
                </a:srgb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A349-AA44-AD4E-02401BBC457C}"/>
              </c:ext>
            </c:extLst>
          </c:dPt>
          <c:cat>
            <c:strRef>
              <c:f>Sheet1!$A$2:$A$4</c:f>
              <c:strCache>
                <c:ptCount val="3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2</c:v>
                </c:pt>
                <c:pt idx="1">
                  <c:v>1</c:v>
                </c:pt>
                <c:pt idx="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A349-AA44-AD4E-02401BBC45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5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9989571545393718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03833D"/>
            </a:solidFill>
            <a:ln>
              <a:noFill/>
            </a:ln>
          </c:spPr>
          <c:dPt>
            <c:idx val="0"/>
            <c:bubble3D val="0"/>
            <c:spPr>
              <a:solidFill>
                <a:srgbClr val="03833D">
                  <a:alpha val="50196"/>
                </a:srgb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3CE8-1C43-B75C-5578EA9FE736}"/>
              </c:ext>
            </c:extLst>
          </c:dPt>
          <c:dPt>
            <c:idx val="1"/>
            <c:bubble3D val="0"/>
            <c:spPr>
              <a:solidFill>
                <a:srgbClr val="03833D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3CE8-1C43-B75C-5578EA9FE736}"/>
              </c:ext>
            </c:extLst>
          </c:dPt>
          <c:dPt>
            <c:idx val="2"/>
            <c:bubble3D val="0"/>
            <c:spPr>
              <a:solidFill>
                <a:srgbClr val="03833D">
                  <a:alpha val="25098"/>
                </a:srgb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3CE8-1C43-B75C-5578EA9FE736}"/>
              </c:ext>
            </c:extLst>
          </c:dPt>
          <c:cat>
            <c:strRef>
              <c:f>Sheet1!$A$2:$A$4</c:f>
              <c:strCache>
                <c:ptCount val="3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2</c:v>
                </c:pt>
                <c:pt idx="1">
                  <c:v>1</c:v>
                </c:pt>
                <c:pt idx="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3CE8-1C43-B75C-5578EA9FE73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5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9989571545393718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rgbClr val="7030A0">
                  <a:alpha val="50196"/>
                </a:srgb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D0D7-D747-9810-5504CD833DD2}"/>
              </c:ext>
            </c:extLst>
          </c:dPt>
          <c:dPt>
            <c:idx val="1"/>
            <c:bubble3D val="0"/>
            <c:spPr>
              <a:solidFill>
                <a:srgbClr val="7030A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D0D7-D747-9810-5504CD833DD2}"/>
              </c:ext>
            </c:extLst>
          </c:dPt>
          <c:dPt>
            <c:idx val="2"/>
            <c:bubble3D val="0"/>
            <c:spPr>
              <a:solidFill>
                <a:srgbClr val="7030A0">
                  <a:alpha val="25098"/>
                </a:srgb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D0D7-D747-9810-5504CD833DD2}"/>
              </c:ext>
            </c:extLst>
          </c:dPt>
          <c:cat>
            <c:strRef>
              <c:f>Sheet1!$A$2:$A$4</c:f>
              <c:strCache>
                <c:ptCount val="3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2</c:v>
                </c:pt>
                <c:pt idx="1">
                  <c:v>1</c:v>
                </c:pt>
                <c:pt idx="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0D7-D747-9810-5504CD833DD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5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9989571545393718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rgbClr val="FF6B09">
                  <a:alpha val="50196"/>
                </a:srgb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6B19-D149-B547-9468C5941A67}"/>
              </c:ext>
            </c:extLst>
          </c:dPt>
          <c:dPt>
            <c:idx val="1"/>
            <c:bubble3D val="0"/>
            <c:spPr>
              <a:solidFill>
                <a:srgbClr val="FF6B09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6B19-D149-B547-9468C5941A67}"/>
              </c:ext>
            </c:extLst>
          </c:dPt>
          <c:dPt>
            <c:idx val="2"/>
            <c:bubble3D val="0"/>
            <c:spPr>
              <a:solidFill>
                <a:srgbClr val="FF6B09">
                  <a:alpha val="25098"/>
                </a:srgb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6B19-D149-B547-9468C5941A67}"/>
              </c:ext>
            </c:extLst>
          </c:dPt>
          <c:cat>
            <c:strRef>
              <c:f>Sheet1!$A$2:$A$4</c:f>
              <c:strCache>
                <c:ptCount val="3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2</c:v>
                </c:pt>
                <c:pt idx="1">
                  <c:v>1</c:v>
                </c:pt>
                <c:pt idx="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6B19-D149-B547-9468C5941A6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5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9989571545393718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rgbClr val="09D1FF">
                  <a:alpha val="50196"/>
                </a:srgb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0A2C-6F4C-BD0C-3A70D5DD5837}"/>
              </c:ext>
            </c:extLst>
          </c:dPt>
          <c:dPt>
            <c:idx val="1"/>
            <c:bubble3D val="0"/>
            <c:spPr>
              <a:solidFill>
                <a:srgbClr val="09D1FF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0A2C-6F4C-BD0C-3A70D5DD5837}"/>
              </c:ext>
            </c:extLst>
          </c:dPt>
          <c:dPt>
            <c:idx val="2"/>
            <c:bubble3D val="0"/>
            <c:spPr>
              <a:solidFill>
                <a:srgbClr val="09D1FF">
                  <a:alpha val="25098"/>
                </a:srgb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0A2C-6F4C-BD0C-3A70D5DD5837}"/>
              </c:ext>
            </c:extLst>
          </c:dPt>
          <c:cat>
            <c:strRef>
              <c:f>Sheet1!$A$2:$A$4</c:f>
              <c:strCache>
                <c:ptCount val="3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2</c:v>
                </c:pt>
                <c:pt idx="1">
                  <c:v>1</c:v>
                </c:pt>
                <c:pt idx="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A2C-6F4C-BD0C-3A70D5DD58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5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051944444444445E-2"/>
          <c:y val="0"/>
          <c:w val="0.99989571545393718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0015BC"/>
            </a:solidFill>
          </c:spPr>
          <c:dPt>
            <c:idx val="0"/>
            <c:bubble3D val="0"/>
            <c:spPr>
              <a:solidFill>
                <a:srgbClr val="0015BC">
                  <a:alpha val="55230"/>
                </a:srgb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9ED-8D44-A952-453EC7455DE1}"/>
              </c:ext>
            </c:extLst>
          </c:dPt>
          <c:dPt>
            <c:idx val="1"/>
            <c:bubble3D val="0"/>
            <c:spPr>
              <a:solidFill>
                <a:srgbClr val="0015BC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9ED-8D44-A952-453EC7455DE1}"/>
              </c:ext>
            </c:extLst>
          </c:dPt>
          <c:dPt>
            <c:idx val="2"/>
            <c:bubble3D val="0"/>
            <c:spPr>
              <a:solidFill>
                <a:srgbClr val="0015BC">
                  <a:alpha val="27843"/>
                </a:srgb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9ED-8D44-A952-453EC7455DE1}"/>
              </c:ext>
            </c:extLst>
          </c:dPt>
          <c:cat>
            <c:strRef>
              <c:f>Sheet1!$A$2:$A$4</c:f>
              <c:strCache>
                <c:ptCount val="3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2</c:v>
                </c:pt>
                <c:pt idx="1">
                  <c:v>1</c:v>
                </c:pt>
                <c:pt idx="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9ED-8D44-A952-453EC7455DE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5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Auditee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Sheet1!$A$2:$A$4</c:f>
              <c:numCache>
                <c:formatCode>General</c:formatCod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  <c:pt idx="0">
                  <c:v>16</c:v>
                </c:pt>
                <c:pt idx="1">
                  <c:v>10</c:v>
                </c:pt>
                <c:pt idx="2">
                  <c:v>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417-0D49-9C5B-FEED5E5A638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Auditor</c:v>
                </c:pt>
              </c:strCache>
            </c:strRef>
          </c:tx>
          <c:spPr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cat>
            <c:numRef>
              <c:f>Sheet1!$A$2:$A$4</c:f>
              <c:numCache>
                <c:formatCode>General</c:formatCod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Sheet1!$C$2:$C$4</c:f>
              <c:numCache>
                <c:formatCode>General</c:formatCode>
                <c:ptCount val="3"/>
                <c:pt idx="0">
                  <c:v>4</c:v>
                </c:pt>
                <c:pt idx="1">
                  <c:v>3</c:v>
                </c:pt>
                <c:pt idx="2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417-0D49-9C5B-FEED5E5A638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901326544"/>
        <c:axId val="1901423296"/>
      </c:barChart>
      <c:catAx>
        <c:axId val="19013265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NL"/>
          </a:p>
        </c:txPr>
        <c:crossAx val="1901423296"/>
        <c:crosses val="autoZero"/>
        <c:auto val="1"/>
        <c:lblAlgn val="ctr"/>
        <c:lblOffset val="100"/>
        <c:noMultiLvlLbl val="0"/>
      </c:catAx>
      <c:valAx>
        <c:axId val="19014232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NL"/>
          </a:p>
        </c:txPr>
        <c:crossAx val="19013265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N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NL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NL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Klant HQ QA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Sheet1!$A$2:$A$4</c:f>
              <c:numCache>
                <c:formatCode>General</c:formatCod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  <c:pt idx="0">
                  <c:v>12</c:v>
                </c:pt>
                <c:pt idx="1">
                  <c:v>6</c:v>
                </c:pt>
                <c:pt idx="2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B06-A040-BC5F-29A597CE191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SDEA partner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cat>
            <c:numRef>
              <c:f>Sheet1!$A$2:$A$4</c:f>
              <c:numCache>
                <c:formatCode>General</c:formatCod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Sheet1!$C$2:$C$4</c:f>
              <c:numCache>
                <c:formatCode>General</c:formatCode>
                <c:ptCount val="3"/>
                <c:pt idx="0">
                  <c:v>4</c:v>
                </c:pt>
                <c:pt idx="1">
                  <c:v>4</c:v>
                </c:pt>
                <c:pt idx="2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B06-A040-BC5F-29A597CE191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897452287"/>
        <c:axId val="897453999"/>
      </c:barChart>
      <c:catAx>
        <c:axId val="89745228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NL"/>
          </a:p>
        </c:txPr>
        <c:crossAx val="897453999"/>
        <c:crosses val="autoZero"/>
        <c:auto val="1"/>
        <c:lblAlgn val="ctr"/>
        <c:lblOffset val="100"/>
        <c:noMultiLvlLbl val="0"/>
      </c:catAx>
      <c:valAx>
        <c:axId val="89745399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NL"/>
          </a:p>
        </c:txPr>
        <c:crossAx val="89745228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N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N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4A026A1-6DB4-6AE9-6923-8C89038A66E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40D6D52-9AD3-A7A2-48AC-54145CC4B6A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26F392-86AD-3A44-B00B-37F7F51C898C}" type="datetime1">
              <a:rPr lang="en-US" smtClean="0"/>
              <a:t>5/18/26</a:t>
            </a:fld>
            <a:endParaRPr lang="en-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725F068-22BF-ED77-5821-E00264CB819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D39832-07ED-06C5-83FF-BC99BA9FFD9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E919D6-D19A-7749-925F-5432743ACFC9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845658242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E77C25-2CAA-3849-BD7E-508DE93635F8}" type="datetime1">
              <a:rPr lang="en-US" smtClean="0"/>
              <a:t>5/18/26</a:t>
            </a:fld>
            <a:endParaRPr lang="en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270C25-7248-984B-B6B7-7F1CED5E882B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931770323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1828526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914263" algn="l" defTabSz="1828526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828526" algn="l" defTabSz="1828526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2742789" algn="l" defTabSz="1828526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3657051" algn="l" defTabSz="1828526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4571314" algn="l" defTabSz="1828526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5485577" algn="l" defTabSz="1828526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6399840" algn="l" defTabSz="1828526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7314103" algn="l" defTabSz="1828526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17F39C-420B-A57D-2E96-3F8B484512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47405" y="2244726"/>
            <a:ext cx="18284429" cy="4775200"/>
          </a:xfrm>
          <a:prstGeom prst="rect">
            <a:avLst/>
          </a:prstGeom>
        </p:spPr>
        <p:txBody>
          <a:bodyPr anchor="b"/>
          <a:lstStyle>
            <a:lvl1pPr algn="ctr">
              <a:defRPr sz="11998">
                <a:solidFill>
                  <a:srgbClr val="E72B37"/>
                </a:solidFill>
                <a:latin typeface="Candara" panose="020E0502030303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NL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8787F8C-2C00-F634-CDBB-9781F4D739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47405" y="7204076"/>
            <a:ext cx="18284429" cy="3311524"/>
          </a:xfrm>
        </p:spPr>
        <p:txBody>
          <a:bodyPr/>
          <a:lstStyle>
            <a:lvl1pPr marL="0" indent="0" algn="ctr">
              <a:buNone/>
              <a:defRPr sz="4799">
                <a:latin typeface="Candara" panose="020E0502030303020204" pitchFamily="34" charset="0"/>
              </a:defRPr>
            </a:lvl1pPr>
            <a:lvl2pPr marL="914217" indent="0" algn="ctr">
              <a:buNone/>
              <a:defRPr sz="3999"/>
            </a:lvl2pPr>
            <a:lvl3pPr marL="1828434" indent="0" algn="ctr">
              <a:buNone/>
              <a:defRPr sz="3599"/>
            </a:lvl3pPr>
            <a:lvl4pPr marL="2742651" indent="0" algn="ctr">
              <a:buNone/>
              <a:defRPr sz="3199"/>
            </a:lvl4pPr>
            <a:lvl5pPr marL="3656868" indent="0" algn="ctr">
              <a:buNone/>
              <a:defRPr sz="3199"/>
            </a:lvl5pPr>
            <a:lvl6pPr marL="4571086" indent="0" algn="ctr">
              <a:buNone/>
              <a:defRPr sz="3199"/>
            </a:lvl6pPr>
            <a:lvl7pPr marL="5485303" indent="0" algn="ctr">
              <a:buNone/>
              <a:defRPr sz="3199"/>
            </a:lvl7pPr>
            <a:lvl8pPr marL="6399520" indent="0" algn="ctr">
              <a:buNone/>
              <a:defRPr sz="3199"/>
            </a:lvl8pPr>
            <a:lvl9pPr marL="7313737" indent="0" algn="ctr">
              <a:buNone/>
              <a:defRPr sz="3199"/>
            </a:lvl9pPr>
          </a:lstStyle>
          <a:p>
            <a:r>
              <a:rPr lang="en-GB"/>
              <a:t>Click to edit Master subtitle style</a:t>
            </a:r>
            <a:endParaRPr lang="en-NL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94D7884-4C31-2304-E7D3-807A71C502FD}"/>
              </a:ext>
            </a:extLst>
          </p:cNvPr>
          <p:cNvCxnSpPr/>
          <p:nvPr/>
        </p:nvCxnSpPr>
        <p:spPr>
          <a:xfrm>
            <a:off x="3047405" y="7019926"/>
            <a:ext cx="18284429" cy="0"/>
          </a:xfrm>
          <a:prstGeom prst="line">
            <a:avLst/>
          </a:prstGeom>
          <a:ln>
            <a:solidFill>
              <a:srgbClr val="E72B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D536B9FC-E34B-5A93-F442-A0887634BC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217837" y="12712701"/>
            <a:ext cx="5485329" cy="730250"/>
          </a:xfrm>
        </p:spPr>
        <p:txBody>
          <a:bodyPr/>
          <a:lstStyle/>
          <a:p>
            <a:fld id="{CC5342D6-F624-CF41-B1BB-61C9790DB917}" type="slidenum">
              <a:rPr lang="en-NL" smtClean="0"/>
              <a:t>‹#›</a:t>
            </a:fld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454382-B685-0470-8EF7-21919FAEEF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676400" y="12712700"/>
            <a:ext cx="5484813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2D15EC-D46B-5C4A-BA52-6E4AA769B11F}" type="datetime5">
              <a:rPr lang="en-US" smtClean="0"/>
              <a:t>18-May-26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228705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7E3E3BF-01E2-AAC3-DC88-0A50609A0B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676073" y="2554848"/>
            <a:ext cx="21027093" cy="9818956"/>
          </a:xfrm>
        </p:spPr>
        <p:txBody>
          <a:bodyPr vert="eaVert"/>
          <a:lstStyle>
            <a:lvl1pPr>
              <a:defRPr>
                <a:latin typeface="Candara" panose="020E0502030303020204" pitchFamily="34" charset="0"/>
              </a:defRPr>
            </a:lvl1pPr>
            <a:lvl2pPr>
              <a:defRPr>
                <a:latin typeface="Candara" panose="020E0502030303020204" pitchFamily="34" charset="0"/>
              </a:defRPr>
            </a:lvl2pPr>
            <a:lvl3pPr>
              <a:defRPr>
                <a:latin typeface="Candara" panose="020E0502030303020204" pitchFamily="34" charset="0"/>
              </a:defRPr>
            </a:lvl3pPr>
            <a:lvl4pPr>
              <a:defRPr>
                <a:latin typeface="Candara" panose="020E0502030303020204" pitchFamily="34" charset="0"/>
              </a:defRPr>
            </a:lvl4pPr>
            <a:lvl5pPr>
              <a:defRPr>
                <a:latin typeface="Candara" panose="020E0502030303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C4F2DD-3293-934C-78ED-4DAAA4B61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342D6-F624-CF41-B1BB-61C9790DB917}" type="slidenum">
              <a:rPr lang="en-NL" smtClean="0"/>
              <a:t>‹#›</a:t>
            </a:fld>
            <a:endParaRPr lang="en-NL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6BE47347-8558-45EF-C35F-F3955CBE0C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676400" y="12712700"/>
            <a:ext cx="5484813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2D15EC-D46B-5C4A-BA52-6E4AA769B11F}" type="datetime5">
              <a:rPr lang="en-US" smtClean="0"/>
              <a:t>18-May-26</a:t>
            </a:fld>
            <a:endParaRPr lang="en-NL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457FE87-404D-DBFD-1ADF-5B9A068025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073" y="730251"/>
            <a:ext cx="21027093" cy="142447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  <a:latin typeface="Candara" panose="020E0502030303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NL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ADFA637-C005-D7EA-A0D7-CB1240B9FB68}"/>
              </a:ext>
            </a:extLst>
          </p:cNvPr>
          <p:cNvCxnSpPr/>
          <p:nvPr userDrawn="1"/>
        </p:nvCxnSpPr>
        <p:spPr>
          <a:xfrm>
            <a:off x="1676072" y="2154724"/>
            <a:ext cx="18284429" cy="0"/>
          </a:xfrm>
          <a:prstGeom prst="line">
            <a:avLst/>
          </a:prstGeom>
          <a:ln>
            <a:solidFill>
              <a:srgbClr val="E72B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48365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0234B2B-B638-E105-6A83-B4DD647F7DC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21864964" y="2672992"/>
            <a:ext cx="2159748" cy="10039708"/>
          </a:xfrm>
          <a:prstGeom prst="rect">
            <a:avLst/>
          </a:prstGeom>
        </p:spPr>
        <p:txBody>
          <a:bodyPr vert="eaVert">
            <a:noAutofit/>
          </a:bodyPr>
          <a:lstStyle>
            <a:lvl1pPr>
              <a:defRPr sz="7998">
                <a:latin typeface="Candara" panose="020E0502030303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C42A1D9-3F9E-36AA-EB44-6EC2F092B9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399384" y="893212"/>
            <a:ext cx="15465579" cy="11623676"/>
          </a:xfrm>
        </p:spPr>
        <p:txBody>
          <a:bodyPr vert="eaVert"/>
          <a:lstStyle>
            <a:lvl1pPr>
              <a:defRPr>
                <a:latin typeface="Candara" panose="020E0502030303020204" pitchFamily="34" charset="0"/>
              </a:defRPr>
            </a:lvl1pPr>
            <a:lvl2pPr>
              <a:defRPr>
                <a:latin typeface="Candara" panose="020E0502030303020204" pitchFamily="34" charset="0"/>
              </a:defRPr>
            </a:lvl2pPr>
            <a:lvl3pPr>
              <a:defRPr>
                <a:latin typeface="Candara" panose="020E0502030303020204" pitchFamily="34" charset="0"/>
              </a:defRPr>
            </a:lvl3pPr>
            <a:lvl4pPr>
              <a:defRPr>
                <a:latin typeface="Candara" panose="020E0502030303020204" pitchFamily="34" charset="0"/>
              </a:defRPr>
            </a:lvl4pPr>
            <a:lvl5pPr>
              <a:defRPr>
                <a:latin typeface="Candara" panose="020E0502030303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22E6EF-FE18-7FAF-545F-D687F18FCF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342D6-F624-CF41-B1BB-61C9790DB917}" type="slidenum">
              <a:rPr lang="en-NL" smtClean="0"/>
              <a:t>‹#›</a:t>
            </a:fld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405AE1-BAEE-45A6-990F-FD0C0778E8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676400" y="12712700"/>
            <a:ext cx="5484813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2D15EC-D46B-5C4A-BA52-6E4AA769B11F}" type="datetime5">
              <a:rPr lang="en-US" smtClean="0"/>
              <a:t>18-May-26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42779355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6F4827-516B-7402-456D-446049D0FC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073" y="730251"/>
            <a:ext cx="21027093" cy="142447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  <a:latin typeface="Candara" panose="020E0502030303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96B4EE-2F1F-C5AB-8A58-777C9F5FB0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6073" y="2672993"/>
            <a:ext cx="21027093" cy="9680934"/>
          </a:xfrm>
        </p:spPr>
        <p:txBody>
          <a:bodyPr/>
          <a:lstStyle>
            <a:lvl1pPr>
              <a:defRPr>
                <a:latin typeface="Candara" panose="020E0502030303020204" pitchFamily="34" charset="0"/>
              </a:defRPr>
            </a:lvl1pPr>
            <a:lvl2pPr>
              <a:defRPr>
                <a:latin typeface="Candara" panose="020E0502030303020204" pitchFamily="34" charset="0"/>
              </a:defRPr>
            </a:lvl2pPr>
            <a:lvl3pPr>
              <a:defRPr>
                <a:latin typeface="Candara" panose="020E0502030303020204" pitchFamily="34" charset="0"/>
              </a:defRPr>
            </a:lvl3pPr>
            <a:lvl4pPr>
              <a:defRPr>
                <a:latin typeface="Candara" panose="020E0502030303020204" pitchFamily="34" charset="0"/>
              </a:defRPr>
            </a:lvl4pPr>
            <a:lvl5pPr>
              <a:defRPr>
                <a:latin typeface="Candara" panose="020E0502030303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A3DA2E-E823-FF07-2BDF-DEB0013372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342D6-F624-CF41-B1BB-61C9790DB917}" type="slidenum">
              <a:rPr lang="en-NL" smtClean="0"/>
              <a:t>‹#›</a:t>
            </a:fld>
            <a:endParaRPr lang="en-NL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8401F7-DB03-31C7-C38C-E80D26832F92}"/>
              </a:ext>
            </a:extLst>
          </p:cNvPr>
          <p:cNvCxnSpPr/>
          <p:nvPr/>
        </p:nvCxnSpPr>
        <p:spPr>
          <a:xfrm>
            <a:off x="1676072" y="2154724"/>
            <a:ext cx="18284429" cy="0"/>
          </a:xfrm>
          <a:prstGeom prst="line">
            <a:avLst/>
          </a:prstGeom>
          <a:ln>
            <a:solidFill>
              <a:srgbClr val="E72B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47E306-216A-E508-9F84-F077CA46B9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676400" y="12712700"/>
            <a:ext cx="5484813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2D15EC-D46B-5C4A-BA52-6E4AA769B11F}" type="datetime5">
              <a:rPr lang="en-US" smtClean="0"/>
              <a:t>18-May-26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0288163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8A6C36-550E-84E6-58B1-EEADE4E176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3375" y="3419477"/>
            <a:ext cx="21027093" cy="5705474"/>
          </a:xfrm>
          <a:prstGeom prst="rect">
            <a:avLst/>
          </a:prstGeom>
        </p:spPr>
        <p:txBody>
          <a:bodyPr anchor="b"/>
          <a:lstStyle>
            <a:lvl1pPr>
              <a:defRPr sz="11998">
                <a:solidFill>
                  <a:srgbClr val="E72B37"/>
                </a:solidFill>
                <a:latin typeface="Candara" panose="020E0502030303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N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276072-3B0A-C983-D0E1-AFCB49CB46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63375" y="9178927"/>
            <a:ext cx="21027093" cy="3000374"/>
          </a:xfrm>
        </p:spPr>
        <p:txBody>
          <a:bodyPr/>
          <a:lstStyle>
            <a:lvl1pPr marL="0" indent="0">
              <a:buNone/>
              <a:defRPr sz="4799">
                <a:solidFill>
                  <a:schemeClr val="tx1">
                    <a:tint val="75000"/>
                  </a:schemeClr>
                </a:solidFill>
                <a:latin typeface="Candara" panose="020E0502030303020204" pitchFamily="34" charset="0"/>
              </a:defRPr>
            </a:lvl1pPr>
            <a:lvl2pPr marL="914217" indent="0">
              <a:buNone/>
              <a:defRPr sz="3999">
                <a:solidFill>
                  <a:schemeClr val="tx1">
                    <a:tint val="75000"/>
                  </a:schemeClr>
                </a:solidFill>
              </a:defRPr>
            </a:lvl2pPr>
            <a:lvl3pPr marL="1828434" indent="0">
              <a:buNone/>
              <a:defRPr sz="3599">
                <a:solidFill>
                  <a:schemeClr val="tx1">
                    <a:tint val="75000"/>
                  </a:schemeClr>
                </a:solidFill>
              </a:defRPr>
            </a:lvl3pPr>
            <a:lvl4pPr marL="2742651" indent="0">
              <a:buNone/>
              <a:defRPr sz="3199">
                <a:solidFill>
                  <a:schemeClr val="tx1">
                    <a:tint val="75000"/>
                  </a:schemeClr>
                </a:solidFill>
              </a:defRPr>
            </a:lvl4pPr>
            <a:lvl5pPr marL="3656868" indent="0">
              <a:buNone/>
              <a:defRPr sz="3199">
                <a:solidFill>
                  <a:schemeClr val="tx1">
                    <a:tint val="75000"/>
                  </a:schemeClr>
                </a:solidFill>
              </a:defRPr>
            </a:lvl5pPr>
            <a:lvl6pPr marL="4571086" indent="0">
              <a:buNone/>
              <a:defRPr sz="3199">
                <a:solidFill>
                  <a:schemeClr val="tx1">
                    <a:tint val="75000"/>
                  </a:schemeClr>
                </a:solidFill>
              </a:defRPr>
            </a:lvl6pPr>
            <a:lvl7pPr marL="5485303" indent="0">
              <a:buNone/>
              <a:defRPr sz="3199">
                <a:solidFill>
                  <a:schemeClr val="tx1">
                    <a:tint val="75000"/>
                  </a:schemeClr>
                </a:solidFill>
              </a:defRPr>
            </a:lvl7pPr>
            <a:lvl8pPr marL="6399520" indent="0">
              <a:buNone/>
              <a:defRPr sz="3199">
                <a:solidFill>
                  <a:schemeClr val="tx1">
                    <a:tint val="75000"/>
                  </a:schemeClr>
                </a:solidFill>
              </a:defRPr>
            </a:lvl8pPr>
            <a:lvl9pPr marL="7313737" indent="0">
              <a:buNone/>
              <a:defRPr sz="319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21F289-1660-C043-3F62-A9C6CD2519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342D6-F624-CF41-B1BB-61C9790DB917}" type="slidenum">
              <a:rPr lang="en-NL" smtClean="0"/>
              <a:t>‹#›</a:t>
            </a:fld>
            <a:endParaRPr lang="en-NL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5878C46-DF18-4ADE-46F1-57D1C8346E1C}"/>
              </a:ext>
            </a:extLst>
          </p:cNvPr>
          <p:cNvCxnSpPr/>
          <p:nvPr/>
        </p:nvCxnSpPr>
        <p:spPr>
          <a:xfrm>
            <a:off x="1663375" y="9119042"/>
            <a:ext cx="18284429" cy="0"/>
          </a:xfrm>
          <a:prstGeom prst="line">
            <a:avLst/>
          </a:prstGeom>
          <a:ln>
            <a:solidFill>
              <a:srgbClr val="E72B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44E069-8AA6-AEAE-4E73-266593910A2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676400" y="12712700"/>
            <a:ext cx="5484813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2D15EC-D46B-5C4A-BA52-6E4AA769B11F}" type="datetime5">
              <a:rPr lang="en-US" smtClean="0"/>
              <a:t>18-May-26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389957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DF73E4-D357-4B95-8E7C-5AB7C7F9D3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676073" y="3346658"/>
            <a:ext cx="10361176" cy="9007268"/>
          </a:xfrm>
        </p:spPr>
        <p:txBody>
          <a:bodyPr/>
          <a:lstStyle>
            <a:lvl1pPr>
              <a:defRPr>
                <a:latin typeface="Candara" panose="020E0502030303020204" pitchFamily="34" charset="0"/>
              </a:defRPr>
            </a:lvl1pPr>
            <a:lvl2pPr>
              <a:defRPr>
                <a:latin typeface="Candara" panose="020E0502030303020204" pitchFamily="34" charset="0"/>
              </a:defRPr>
            </a:lvl2pPr>
            <a:lvl3pPr>
              <a:defRPr>
                <a:latin typeface="Candara" panose="020E0502030303020204" pitchFamily="34" charset="0"/>
              </a:defRPr>
            </a:lvl3pPr>
            <a:lvl4pPr>
              <a:defRPr>
                <a:latin typeface="Candara" panose="020E0502030303020204" pitchFamily="34" charset="0"/>
              </a:defRPr>
            </a:lvl4pPr>
            <a:lvl5pPr>
              <a:defRPr>
                <a:latin typeface="Candara" panose="020E0502030303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29F0A1-F3B0-01C5-F46B-C823E951AD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341989" y="3346659"/>
            <a:ext cx="10361176" cy="9007266"/>
          </a:xfrm>
        </p:spPr>
        <p:txBody>
          <a:bodyPr/>
          <a:lstStyle>
            <a:lvl1pPr>
              <a:defRPr>
                <a:latin typeface="Candara" panose="020E0502030303020204" pitchFamily="34" charset="0"/>
              </a:defRPr>
            </a:lvl1pPr>
            <a:lvl2pPr>
              <a:defRPr>
                <a:latin typeface="Candara" panose="020E0502030303020204" pitchFamily="34" charset="0"/>
              </a:defRPr>
            </a:lvl2pPr>
            <a:lvl3pPr>
              <a:defRPr>
                <a:latin typeface="Candara" panose="020E0502030303020204" pitchFamily="34" charset="0"/>
              </a:defRPr>
            </a:lvl3pPr>
            <a:lvl4pPr>
              <a:defRPr>
                <a:latin typeface="Candara" panose="020E0502030303020204" pitchFamily="34" charset="0"/>
              </a:defRPr>
            </a:lvl4pPr>
            <a:lvl5pPr>
              <a:defRPr>
                <a:latin typeface="Candara" panose="020E0502030303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1EEC74-8568-2298-250A-8A7C6A9A01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342D6-F624-CF41-B1BB-61C9790DB917}" type="slidenum">
              <a:rPr lang="en-NL" smtClean="0"/>
              <a:t>‹#›</a:t>
            </a:fld>
            <a:endParaRPr lang="en-NL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633C9A0D-CC2F-E94F-52BE-525FBEA7B909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1676400" y="12712700"/>
            <a:ext cx="5484813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2D15EC-D46B-5C4A-BA52-6E4AA769B11F}" type="datetime5">
              <a:rPr lang="en-US" smtClean="0"/>
              <a:t>18-May-26</a:t>
            </a:fld>
            <a:endParaRPr lang="en-NL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5DC1D1B-210A-5EA4-B524-77D7DE0D6D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073" y="730251"/>
            <a:ext cx="21027093" cy="142447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  <a:latin typeface="Candara" panose="020E0502030303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NL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F686235-0860-CF27-A52E-9C82873E14E6}"/>
              </a:ext>
            </a:extLst>
          </p:cNvPr>
          <p:cNvCxnSpPr/>
          <p:nvPr userDrawn="1"/>
        </p:nvCxnSpPr>
        <p:spPr>
          <a:xfrm>
            <a:off x="1676072" y="2154724"/>
            <a:ext cx="18284429" cy="0"/>
          </a:xfrm>
          <a:prstGeom prst="line">
            <a:avLst/>
          </a:prstGeom>
          <a:ln>
            <a:solidFill>
              <a:srgbClr val="E72B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7342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D14D57-6D52-432F-7631-AB6D405CC1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79249" y="2371728"/>
            <a:ext cx="10313559" cy="1647824"/>
          </a:xfrm>
        </p:spPr>
        <p:txBody>
          <a:bodyPr anchor="b"/>
          <a:lstStyle>
            <a:lvl1pPr marL="0" indent="0">
              <a:buNone/>
              <a:defRPr sz="4799" b="1">
                <a:latin typeface="Candara" panose="020E0502030303020204" pitchFamily="34" charset="0"/>
              </a:defRPr>
            </a:lvl1pPr>
            <a:lvl2pPr marL="914217" indent="0">
              <a:buNone/>
              <a:defRPr sz="3999" b="1"/>
            </a:lvl2pPr>
            <a:lvl3pPr marL="1828434" indent="0">
              <a:buNone/>
              <a:defRPr sz="3599" b="1"/>
            </a:lvl3pPr>
            <a:lvl4pPr marL="2742651" indent="0">
              <a:buNone/>
              <a:defRPr sz="3199" b="1"/>
            </a:lvl4pPr>
            <a:lvl5pPr marL="3656868" indent="0">
              <a:buNone/>
              <a:defRPr sz="3199" b="1"/>
            </a:lvl5pPr>
            <a:lvl6pPr marL="4571086" indent="0">
              <a:buNone/>
              <a:defRPr sz="3199" b="1"/>
            </a:lvl6pPr>
            <a:lvl7pPr marL="5485303" indent="0">
              <a:buNone/>
              <a:defRPr sz="3199" b="1"/>
            </a:lvl7pPr>
            <a:lvl8pPr marL="6399520" indent="0">
              <a:buNone/>
              <a:defRPr sz="3199" b="1"/>
            </a:lvl8pPr>
            <a:lvl9pPr marL="7313737" indent="0">
              <a:buNone/>
              <a:defRPr sz="3199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BE51FD-51A0-5906-96A5-0EE52A1CCA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679249" y="4019553"/>
            <a:ext cx="10313559" cy="8359774"/>
          </a:xfrm>
        </p:spPr>
        <p:txBody>
          <a:bodyPr/>
          <a:lstStyle>
            <a:lvl1pPr>
              <a:defRPr>
                <a:latin typeface="Candara" panose="020E0502030303020204" pitchFamily="34" charset="0"/>
              </a:defRPr>
            </a:lvl1pPr>
            <a:lvl2pPr>
              <a:defRPr>
                <a:latin typeface="Candara" panose="020E0502030303020204" pitchFamily="34" charset="0"/>
              </a:defRPr>
            </a:lvl2pPr>
            <a:lvl3pPr>
              <a:defRPr>
                <a:latin typeface="Candara" panose="020E0502030303020204" pitchFamily="34" charset="0"/>
              </a:defRPr>
            </a:lvl3pPr>
            <a:lvl4pPr>
              <a:defRPr>
                <a:latin typeface="Candara" panose="020E0502030303020204" pitchFamily="34" charset="0"/>
              </a:defRPr>
            </a:lvl4pPr>
            <a:lvl5pPr>
              <a:defRPr>
                <a:latin typeface="Candara" panose="020E0502030303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F6EFA55-EF3D-380A-1E76-0D6E647828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12386434" y="2371728"/>
            <a:ext cx="10364352" cy="1647824"/>
          </a:xfrm>
        </p:spPr>
        <p:txBody>
          <a:bodyPr anchor="b"/>
          <a:lstStyle>
            <a:lvl1pPr marL="0" indent="0">
              <a:buNone/>
              <a:defRPr sz="4799" b="1">
                <a:latin typeface="Candara" panose="020E0502030303020204" pitchFamily="34" charset="0"/>
              </a:defRPr>
            </a:lvl1pPr>
            <a:lvl2pPr marL="914217" indent="0">
              <a:buNone/>
              <a:defRPr sz="3999" b="1"/>
            </a:lvl2pPr>
            <a:lvl3pPr marL="1828434" indent="0">
              <a:buNone/>
              <a:defRPr sz="3599" b="1"/>
            </a:lvl3pPr>
            <a:lvl4pPr marL="2742651" indent="0">
              <a:buNone/>
              <a:defRPr sz="3199" b="1"/>
            </a:lvl4pPr>
            <a:lvl5pPr marL="3656868" indent="0">
              <a:buNone/>
              <a:defRPr sz="3199" b="1"/>
            </a:lvl5pPr>
            <a:lvl6pPr marL="4571086" indent="0">
              <a:buNone/>
              <a:defRPr sz="3199" b="1"/>
            </a:lvl6pPr>
            <a:lvl7pPr marL="5485303" indent="0">
              <a:buNone/>
              <a:defRPr sz="3199" b="1"/>
            </a:lvl7pPr>
            <a:lvl8pPr marL="6399520" indent="0">
              <a:buNone/>
              <a:defRPr sz="3199" b="1"/>
            </a:lvl8pPr>
            <a:lvl9pPr marL="7313737" indent="0">
              <a:buNone/>
              <a:defRPr sz="3199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BF7E262-BA93-E2E5-9307-11F7C48BDF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12341989" y="4019553"/>
            <a:ext cx="10364352" cy="8359774"/>
          </a:xfrm>
        </p:spPr>
        <p:txBody>
          <a:bodyPr/>
          <a:lstStyle>
            <a:lvl1pPr>
              <a:defRPr>
                <a:latin typeface="Candara" panose="020E0502030303020204" pitchFamily="34" charset="0"/>
              </a:defRPr>
            </a:lvl1pPr>
            <a:lvl2pPr>
              <a:defRPr>
                <a:latin typeface="Candara" panose="020E0502030303020204" pitchFamily="34" charset="0"/>
              </a:defRPr>
            </a:lvl2pPr>
            <a:lvl3pPr>
              <a:defRPr>
                <a:latin typeface="Candara" panose="020E0502030303020204" pitchFamily="34" charset="0"/>
              </a:defRPr>
            </a:lvl3pPr>
            <a:lvl4pPr>
              <a:defRPr>
                <a:latin typeface="Candara" panose="020E0502030303020204" pitchFamily="34" charset="0"/>
              </a:defRPr>
            </a:lvl4pPr>
            <a:lvl5pPr>
              <a:defRPr>
                <a:latin typeface="Candara" panose="020E0502030303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C43F9C9-C7A6-7C15-C546-CB8E75FDA4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342D6-F624-CF41-B1BB-61C9790DB917}" type="slidenum">
              <a:rPr lang="en-NL" smtClean="0"/>
              <a:t>‹#›</a:t>
            </a:fld>
            <a:endParaRPr lang="en-NL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A2A23758-1626-05A0-0D82-F03881E36725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1676400" y="12712700"/>
            <a:ext cx="5484813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2D15EC-D46B-5C4A-BA52-6E4AA769B11F}" type="datetime5">
              <a:rPr lang="en-US" smtClean="0"/>
              <a:t>18-May-26</a:t>
            </a:fld>
            <a:endParaRPr lang="en-NL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8FBC324-5F4D-D875-0862-2C143F4E5C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073" y="730251"/>
            <a:ext cx="21027093" cy="142447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  <a:latin typeface="Candara" panose="020E0502030303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NL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940B3DA-664A-8B48-9C1F-5A1D92517614}"/>
              </a:ext>
            </a:extLst>
          </p:cNvPr>
          <p:cNvCxnSpPr/>
          <p:nvPr userDrawn="1"/>
        </p:nvCxnSpPr>
        <p:spPr>
          <a:xfrm>
            <a:off x="1676072" y="2154724"/>
            <a:ext cx="18284429" cy="0"/>
          </a:xfrm>
          <a:prstGeom prst="line">
            <a:avLst/>
          </a:prstGeom>
          <a:ln>
            <a:solidFill>
              <a:srgbClr val="E72B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4553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27362B-0457-0837-6FB5-EE1C1DC3EB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342D6-F624-CF41-B1BB-61C9790DB917}" type="slidenum">
              <a:rPr lang="en-NL" smtClean="0"/>
              <a:t>‹#›</a:t>
            </a:fld>
            <a:endParaRPr lang="en-NL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CFBED08B-883F-8DC0-8B2D-58B85A6676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676400" y="12712700"/>
            <a:ext cx="5484813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2D15EC-D46B-5C4A-BA52-6E4AA769B11F}" type="datetime5">
              <a:rPr lang="en-US" smtClean="0"/>
              <a:t>18-May-26</a:t>
            </a:fld>
            <a:endParaRPr lang="en-NL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C6EDDBD2-AD05-8EE4-4A77-DD42DE154D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073" y="730251"/>
            <a:ext cx="21027093" cy="142447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  <a:latin typeface="Candara" panose="020E0502030303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NL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13068D6-7237-862C-DF3A-1A641520C22A}"/>
              </a:ext>
            </a:extLst>
          </p:cNvPr>
          <p:cNvCxnSpPr/>
          <p:nvPr userDrawn="1"/>
        </p:nvCxnSpPr>
        <p:spPr>
          <a:xfrm>
            <a:off x="1676072" y="2154724"/>
            <a:ext cx="18284429" cy="0"/>
          </a:xfrm>
          <a:prstGeom prst="line">
            <a:avLst/>
          </a:prstGeom>
          <a:ln>
            <a:solidFill>
              <a:srgbClr val="E72B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81906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25E184-5819-DC6D-2288-696A7BDC8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342D6-F624-CF41-B1BB-61C9790DB917}" type="slidenum">
              <a:rPr lang="en-NL" smtClean="0"/>
              <a:t>‹#›</a:t>
            </a:fld>
            <a:endParaRPr lang="en-NL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75C2F404-FF28-302F-E68E-F9DFC86D3BC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676400" y="12712700"/>
            <a:ext cx="5484813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2D15EC-D46B-5C4A-BA52-6E4AA769B11F}" type="datetime5">
              <a:rPr lang="en-US" smtClean="0"/>
              <a:t>18-May-26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5202657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9A0DA2-0CA4-4C91-D420-5E5FF6D940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9249" y="914400"/>
            <a:ext cx="7862938" cy="3200400"/>
          </a:xfrm>
          <a:prstGeom prst="rect">
            <a:avLst/>
          </a:prstGeom>
        </p:spPr>
        <p:txBody>
          <a:bodyPr anchor="b"/>
          <a:lstStyle>
            <a:lvl1pPr>
              <a:defRPr sz="6399">
                <a:latin typeface="Candara" panose="020E0502030303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8BD899-45A4-BF8F-8812-7A0481AC54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64352" y="1974851"/>
            <a:ext cx="12341989" cy="9747250"/>
          </a:xfrm>
        </p:spPr>
        <p:txBody>
          <a:bodyPr/>
          <a:lstStyle>
            <a:lvl1pPr>
              <a:defRPr sz="6399">
                <a:latin typeface="Candara" panose="020E0502030303020204" pitchFamily="34" charset="0"/>
              </a:defRPr>
            </a:lvl1pPr>
            <a:lvl2pPr marL="914217" indent="0">
              <a:buNone/>
              <a:defRPr sz="5599">
                <a:latin typeface="Candara" panose="020E0502030303020204" pitchFamily="34" charset="0"/>
              </a:defRPr>
            </a:lvl2pPr>
            <a:lvl3pPr>
              <a:defRPr sz="4799">
                <a:latin typeface="Candara" panose="020E0502030303020204" pitchFamily="34" charset="0"/>
              </a:defRPr>
            </a:lvl3pPr>
            <a:lvl4pPr>
              <a:defRPr sz="3999">
                <a:latin typeface="Candara" panose="020E0502030303020204" pitchFamily="34" charset="0"/>
              </a:defRPr>
            </a:lvl4pPr>
            <a:lvl5pPr>
              <a:defRPr sz="3999">
                <a:latin typeface="Candara" panose="020E0502030303020204" pitchFamily="34" charset="0"/>
              </a:defRPr>
            </a:lvl5pPr>
            <a:lvl6pPr>
              <a:defRPr sz="3999"/>
            </a:lvl6pPr>
            <a:lvl7pPr>
              <a:defRPr sz="3999"/>
            </a:lvl7pPr>
            <a:lvl8pPr>
              <a:defRPr sz="3999"/>
            </a:lvl8pPr>
            <a:lvl9pPr>
              <a:defRPr sz="3999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17D99A-AE14-7D3C-F3AD-628A900827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79249" y="4114800"/>
            <a:ext cx="7862938" cy="7623176"/>
          </a:xfrm>
        </p:spPr>
        <p:txBody>
          <a:bodyPr/>
          <a:lstStyle>
            <a:lvl1pPr marL="0" indent="0">
              <a:buNone/>
              <a:defRPr sz="3199">
                <a:latin typeface="Candara" panose="020E0502030303020204" pitchFamily="34" charset="0"/>
              </a:defRPr>
            </a:lvl1pPr>
            <a:lvl2pPr marL="914217" indent="0">
              <a:buNone/>
              <a:defRPr sz="2799"/>
            </a:lvl2pPr>
            <a:lvl3pPr marL="1828434" indent="0">
              <a:buNone/>
              <a:defRPr sz="2400"/>
            </a:lvl3pPr>
            <a:lvl4pPr marL="2742651" indent="0">
              <a:buNone/>
              <a:defRPr sz="2000"/>
            </a:lvl4pPr>
            <a:lvl5pPr marL="3656868" indent="0">
              <a:buNone/>
              <a:defRPr sz="2000"/>
            </a:lvl5pPr>
            <a:lvl6pPr marL="4571086" indent="0">
              <a:buNone/>
              <a:defRPr sz="2000"/>
            </a:lvl6pPr>
            <a:lvl7pPr marL="5485303" indent="0">
              <a:buNone/>
              <a:defRPr sz="2000"/>
            </a:lvl7pPr>
            <a:lvl8pPr marL="6399520" indent="0">
              <a:buNone/>
              <a:defRPr sz="2000"/>
            </a:lvl8pPr>
            <a:lvl9pPr marL="7313737" indent="0">
              <a:buNone/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1659A2-D6A7-F6CC-031E-3A86B7814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342D6-F624-CF41-B1BB-61C9790DB917}" type="slidenum">
              <a:rPr lang="en-NL" smtClean="0"/>
              <a:t>‹#›</a:t>
            </a:fld>
            <a:endParaRPr lang="en-NL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8364F60-C701-BBF0-F988-137B1E5669F2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1676400" y="12712700"/>
            <a:ext cx="5484813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2D15EC-D46B-5C4A-BA52-6E4AA769B11F}" type="datetime5">
              <a:rPr lang="en-US" smtClean="0"/>
              <a:t>18-May-26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602195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B5C3CD-C64E-779D-CC08-AB867AEB1E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9249" y="914400"/>
            <a:ext cx="7862938" cy="3200400"/>
          </a:xfrm>
          <a:prstGeom prst="rect">
            <a:avLst/>
          </a:prstGeom>
        </p:spPr>
        <p:txBody>
          <a:bodyPr anchor="b"/>
          <a:lstStyle>
            <a:lvl1pPr>
              <a:defRPr sz="6399">
                <a:latin typeface="Candara" panose="020E0502030303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FC881F7-04A3-08C1-1522-457C403384F0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10364352" y="1974851"/>
            <a:ext cx="12341989" cy="9747250"/>
          </a:xfrm>
        </p:spPr>
        <p:txBody>
          <a:bodyPr/>
          <a:lstStyle>
            <a:lvl1pPr marL="0" indent="0">
              <a:buNone/>
              <a:defRPr sz="6399">
                <a:latin typeface="Candara" panose="020E0502030303020204" pitchFamily="34" charset="0"/>
              </a:defRPr>
            </a:lvl1pPr>
            <a:lvl2pPr marL="914217" indent="0">
              <a:buNone/>
              <a:defRPr sz="5599"/>
            </a:lvl2pPr>
            <a:lvl3pPr marL="1828434" indent="0">
              <a:buNone/>
              <a:defRPr sz="4799"/>
            </a:lvl3pPr>
            <a:lvl4pPr marL="2742651" indent="0">
              <a:buNone/>
              <a:defRPr sz="3999"/>
            </a:lvl4pPr>
            <a:lvl5pPr marL="3656868" indent="0">
              <a:buNone/>
              <a:defRPr sz="3999"/>
            </a:lvl5pPr>
            <a:lvl6pPr marL="4571086" indent="0">
              <a:buNone/>
              <a:defRPr sz="3999"/>
            </a:lvl6pPr>
            <a:lvl7pPr marL="5485303" indent="0">
              <a:buNone/>
              <a:defRPr sz="3999"/>
            </a:lvl7pPr>
            <a:lvl8pPr marL="6399520" indent="0">
              <a:buNone/>
              <a:defRPr sz="3999"/>
            </a:lvl8pPr>
            <a:lvl9pPr marL="7313737" indent="0">
              <a:buNone/>
              <a:defRPr sz="3999"/>
            </a:lvl9pPr>
          </a:lstStyle>
          <a:p>
            <a:r>
              <a:rPr lang="en-NL"/>
              <a:t>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70D99B-0AAE-17E9-12B9-693C1EF78E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79249" y="4114800"/>
            <a:ext cx="7862938" cy="7623176"/>
          </a:xfrm>
        </p:spPr>
        <p:txBody>
          <a:bodyPr/>
          <a:lstStyle>
            <a:lvl1pPr marL="0" indent="0">
              <a:buNone/>
              <a:defRPr sz="3199">
                <a:latin typeface="Candara" panose="020E0502030303020204" pitchFamily="34" charset="0"/>
              </a:defRPr>
            </a:lvl1pPr>
            <a:lvl2pPr marL="914217" indent="0">
              <a:buNone/>
              <a:defRPr sz="2799"/>
            </a:lvl2pPr>
            <a:lvl3pPr marL="1828434" indent="0">
              <a:buNone/>
              <a:defRPr sz="2400"/>
            </a:lvl3pPr>
            <a:lvl4pPr marL="2742651" indent="0">
              <a:buNone/>
              <a:defRPr sz="2000"/>
            </a:lvl4pPr>
            <a:lvl5pPr marL="3656868" indent="0">
              <a:buNone/>
              <a:defRPr sz="2000"/>
            </a:lvl5pPr>
            <a:lvl6pPr marL="4571086" indent="0">
              <a:buNone/>
              <a:defRPr sz="2000"/>
            </a:lvl6pPr>
            <a:lvl7pPr marL="5485303" indent="0">
              <a:buNone/>
              <a:defRPr sz="2000"/>
            </a:lvl7pPr>
            <a:lvl8pPr marL="6399520" indent="0">
              <a:buNone/>
              <a:defRPr sz="2000"/>
            </a:lvl8pPr>
            <a:lvl9pPr marL="7313737" indent="0">
              <a:buNone/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D971D9-5DB0-143C-A68A-9AC6B43499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342D6-F624-CF41-B1BB-61C9790DB917}" type="slidenum">
              <a:rPr lang="en-NL" smtClean="0"/>
              <a:t>‹#›</a:t>
            </a:fld>
            <a:endParaRPr lang="en-NL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36C280D-0C40-8DA3-3E84-657DA8EB1F03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1676400" y="12712700"/>
            <a:ext cx="5484813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2D15EC-D46B-5C4A-BA52-6E4AA769B11F}" type="datetime5">
              <a:rPr lang="en-US" smtClean="0"/>
              <a:t>18-May-26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2700774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A34616-9370-0F5A-175D-E77C4F51C7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76073" y="2353902"/>
            <a:ext cx="21027093" cy="100000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320768-3C3F-21D6-599B-885F6406E7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820909" y="12712701"/>
            <a:ext cx="882257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5342D6-F624-CF41-B1BB-61C9790DB917}" type="slidenum">
              <a:rPr lang="en-NL" smtClean="0"/>
              <a:t>‹#›</a:t>
            </a:fld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47DDA2-89A7-FD20-85B5-6A812EA689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676400" y="12712700"/>
            <a:ext cx="5484813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2D15EC-D46B-5C4A-BA52-6E4AA769B11F}" type="datetime5">
              <a:rPr lang="en-US" smtClean="0"/>
              <a:t>18-May-26</a:t>
            </a:fld>
            <a:endParaRPr lang="en-NL"/>
          </a:p>
        </p:txBody>
      </p:sp>
      <p:pic>
        <p:nvPicPr>
          <p:cNvPr id="7" name="Picture 6" descr="A red text on a black background&#10;&#10;Description automatically generated">
            <a:extLst>
              <a:ext uri="{FF2B5EF4-FFF2-40B4-BE49-F238E27FC236}">
                <a16:creationId xmlns:a16="http://schemas.microsoft.com/office/drawing/2014/main" id="{39D32BA0-46AD-20CD-5AB1-2B37EC8D0044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21987717" y="145532"/>
            <a:ext cx="2160000" cy="26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984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/>
  <p:txStyles>
    <p:titleStyle>
      <a:lvl1pPr algn="l" defTabSz="1828434" rtl="0" eaLnBrk="1" latinLnBrk="0" hangingPunct="1">
        <a:lnSpc>
          <a:spcPct val="90000"/>
        </a:lnSpc>
        <a:spcBef>
          <a:spcPct val="0"/>
        </a:spcBef>
        <a:buNone/>
        <a:defRPr sz="879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09" indent="-457109" algn="l" defTabSz="1828434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599" kern="1200">
          <a:solidFill>
            <a:schemeClr val="tx1"/>
          </a:solidFill>
          <a:latin typeface="Candara" panose="020E0502030303020204" pitchFamily="34" charset="0"/>
          <a:ea typeface="+mn-ea"/>
          <a:cs typeface="+mn-cs"/>
        </a:defRPr>
      </a:lvl1pPr>
      <a:lvl2pPr marL="1371326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799" kern="1200">
          <a:solidFill>
            <a:schemeClr val="tx1"/>
          </a:solidFill>
          <a:latin typeface="Candara" panose="020E0502030303020204" pitchFamily="34" charset="0"/>
          <a:ea typeface="+mn-ea"/>
          <a:cs typeface="+mn-cs"/>
        </a:defRPr>
      </a:lvl2pPr>
      <a:lvl3pPr marL="2285543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999" kern="1200">
          <a:solidFill>
            <a:schemeClr val="tx1"/>
          </a:solidFill>
          <a:latin typeface="Candara" panose="020E0502030303020204" pitchFamily="34" charset="0"/>
          <a:ea typeface="+mn-ea"/>
          <a:cs typeface="+mn-cs"/>
        </a:defRPr>
      </a:lvl3pPr>
      <a:lvl4pPr marL="3199760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Candara" panose="020E0502030303020204" pitchFamily="34" charset="0"/>
          <a:ea typeface="+mn-ea"/>
          <a:cs typeface="+mn-cs"/>
        </a:defRPr>
      </a:lvl4pPr>
      <a:lvl5pPr marL="4113977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Candara" panose="020E0502030303020204" pitchFamily="34" charset="0"/>
          <a:ea typeface="+mn-ea"/>
          <a:cs typeface="+mn-cs"/>
        </a:defRPr>
      </a:lvl5pPr>
      <a:lvl6pPr marL="5028194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6pPr>
      <a:lvl7pPr marL="5942411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7pPr>
      <a:lvl8pPr marL="6856628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8pPr>
      <a:lvl9pPr marL="7770846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NL"/>
      </a:defPPr>
      <a:lvl1pPr marL="0" algn="l" defTabSz="1828434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1pPr>
      <a:lvl2pPr marL="914217" algn="l" defTabSz="1828434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2pPr>
      <a:lvl3pPr marL="1828434" algn="l" defTabSz="1828434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3pPr>
      <a:lvl4pPr marL="2742651" algn="l" defTabSz="1828434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4pPr>
      <a:lvl5pPr marL="3656868" algn="l" defTabSz="1828434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5pPr>
      <a:lvl6pPr marL="4571086" algn="l" defTabSz="1828434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6pPr>
      <a:lvl7pPr marL="5485303" algn="l" defTabSz="1828434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7pPr>
      <a:lvl8pPr marL="6399520" algn="l" defTabSz="1828434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8pPr>
      <a:lvl9pPr marL="7313737" algn="l" defTabSz="1828434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s://nl.depositphotos.com/stock-photos/questionmark.html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chart" Target="../charts/chart4.xml"/><Relationship Id="rId13" Type="http://schemas.openxmlformats.org/officeDocument/2006/relationships/image" Target="../media/image7.svg"/><Relationship Id="rId3" Type="http://schemas.openxmlformats.org/officeDocument/2006/relationships/image" Target="../media/image2.svg"/><Relationship Id="rId7" Type="http://schemas.openxmlformats.org/officeDocument/2006/relationships/image" Target="../media/image4.svg"/><Relationship Id="rId12" Type="http://schemas.openxmlformats.org/officeDocument/2006/relationships/chart" Target="../charts/chart6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3.xml"/><Relationship Id="rId11" Type="http://schemas.openxmlformats.org/officeDocument/2006/relationships/image" Target="../media/image6.svg"/><Relationship Id="rId5" Type="http://schemas.openxmlformats.org/officeDocument/2006/relationships/image" Target="../media/image3.svg"/><Relationship Id="rId15" Type="http://schemas.openxmlformats.org/officeDocument/2006/relationships/image" Target="../media/image8.png"/><Relationship Id="rId10" Type="http://schemas.openxmlformats.org/officeDocument/2006/relationships/chart" Target="../charts/chart5.xml"/><Relationship Id="rId4" Type="http://schemas.openxmlformats.org/officeDocument/2006/relationships/chart" Target="../charts/chart2.xml"/><Relationship Id="rId9" Type="http://schemas.openxmlformats.org/officeDocument/2006/relationships/image" Target="../media/image5.svg"/><Relationship Id="rId14" Type="http://schemas.openxmlformats.org/officeDocument/2006/relationships/chart" Target="../charts/char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7F551E-115D-125F-AE02-92A6C538BF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47405" y="1043167"/>
            <a:ext cx="18284429" cy="4775200"/>
          </a:xfrm>
        </p:spPr>
        <p:txBody>
          <a:bodyPr lIns="91440" tIns="45720" rIns="91440" bIns="45720" anchor="b"/>
          <a:lstStyle/>
          <a:p>
            <a:endParaRPr lang="en-US" sz="1000" dirty="0">
              <a:solidFill>
                <a:srgbClr val="212121"/>
              </a:solidFill>
              <a:latin typeface="Verdana"/>
              <a:ea typeface="Verdana"/>
            </a:endParaRPr>
          </a:p>
          <a:p>
            <a:endParaRPr lang="en-NL" dirty="0"/>
          </a:p>
          <a:p>
            <a:r>
              <a:rPr lang="en-NL" sz="11950" dirty="0"/>
              <a:t>Audits vanuit PV vendor perspectief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B72652D-DC13-21B9-60F1-A50E55870DF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NL" dirty="0"/>
              <a:t>19 mei 2026 </a:t>
            </a:r>
          </a:p>
          <a:p>
            <a:r>
              <a:rPr lang="en-NL" dirty="0"/>
              <a:t>PPN Voorjaarsbijeenkomst</a:t>
            </a:r>
          </a:p>
          <a:p>
            <a:endParaRPr lang="en-NL" dirty="0"/>
          </a:p>
          <a:p>
            <a:r>
              <a:rPr lang="en-NL" dirty="0"/>
              <a:t>Suzanne Nijenhuis</a:t>
            </a:r>
          </a:p>
          <a:p>
            <a:r>
              <a:rPr lang="en-NL" dirty="0"/>
              <a:t>Sr Consultant Pharmacovigilance</a:t>
            </a:r>
          </a:p>
        </p:txBody>
      </p:sp>
    </p:spTree>
    <p:extLst>
      <p:ext uri="{BB962C8B-B14F-4D97-AF65-F5344CB8AC3E}">
        <p14:creationId xmlns:p14="http://schemas.microsoft.com/office/powerpoint/2010/main" val="37421056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A031BB-78FD-6253-C029-BFAC4589D5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 dirty="0"/>
              <a:t>Wie komt er auditen bij DADA?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03E9A2-846E-8500-B43F-177C5612B1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D</a:t>
            </a:r>
            <a:r>
              <a:rPr lang="en-NL" dirty="0"/>
              <a:t>e klant</a:t>
            </a:r>
          </a:p>
          <a:p>
            <a:pPr lvl="1"/>
            <a:r>
              <a:rPr lang="en-GB" dirty="0"/>
              <a:t>I</a:t>
            </a:r>
            <a:r>
              <a:rPr lang="en-NL" dirty="0"/>
              <a:t>nterne/externe auditor</a:t>
            </a:r>
          </a:p>
          <a:p>
            <a:pPr lvl="1"/>
            <a:endParaRPr lang="en-NL" dirty="0"/>
          </a:p>
          <a:p>
            <a:r>
              <a:rPr lang="en-NL" dirty="0"/>
              <a:t>Partner van de klant – SDEA partner</a:t>
            </a:r>
          </a:p>
          <a:p>
            <a:pPr lvl="1"/>
            <a:r>
              <a:rPr lang="en-GB" dirty="0"/>
              <a:t>A</a:t>
            </a:r>
            <a:r>
              <a:rPr lang="en-NL" dirty="0"/>
              <a:t>ndere MAH</a:t>
            </a:r>
          </a:p>
          <a:p>
            <a:pPr lvl="1"/>
            <a:r>
              <a:rPr lang="en-GB" dirty="0"/>
              <a:t>D</a:t>
            </a:r>
            <a:r>
              <a:rPr lang="en-NL" dirty="0"/>
              <a:t>istributiepartner</a:t>
            </a:r>
          </a:p>
          <a:p>
            <a:pPr lvl="1"/>
            <a:r>
              <a:rPr lang="en-GB" dirty="0"/>
              <a:t>A</a:t>
            </a:r>
            <a:r>
              <a:rPr lang="en-NL" dirty="0"/>
              <a:t>fnemer van het product</a:t>
            </a:r>
          </a:p>
          <a:p>
            <a:pPr lvl="1"/>
            <a:endParaRPr lang="en-NL" dirty="0"/>
          </a:p>
          <a:p>
            <a:pPr lvl="1"/>
            <a:endParaRPr lang="en-NL" dirty="0"/>
          </a:p>
          <a:p>
            <a:pPr marL="914217" lvl="1" indent="0">
              <a:buNone/>
            </a:pPr>
            <a:endParaRPr lang="en-NL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F81536-2AD4-A0AD-0011-972A45CE21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342D6-F624-CF41-B1BB-61C9790DB917}" type="slidenum">
              <a:rPr lang="en-NL" smtClean="0"/>
              <a:t>10</a:t>
            </a:fld>
            <a:endParaRPr lang="en-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BF3A2F-0859-0012-3393-1FB510A5D779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A2D15EC-D46B-5C4A-BA52-6E4AA769B11F}" type="datetime5">
              <a:rPr lang="en-US" smtClean="0"/>
              <a:t>18-May-26</a:t>
            </a:fld>
            <a:endParaRPr lang="en-NL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BD839E34-EA8B-ED54-0473-34EBDE341A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52029329"/>
              </p:ext>
            </p:extLst>
          </p:nvPr>
        </p:nvGraphicFramePr>
        <p:xfrm>
          <a:off x="13398593" y="2849525"/>
          <a:ext cx="8632068" cy="70656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Content Placeholder 8">
            <a:extLst>
              <a:ext uri="{FF2B5EF4-FFF2-40B4-BE49-F238E27FC236}">
                <a16:creationId xmlns:a16="http://schemas.microsoft.com/office/drawing/2014/main" id="{6203AE0F-D3CF-D0ED-37E0-1FED35F5A61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99353933"/>
              </p:ext>
            </p:extLst>
          </p:nvPr>
        </p:nvGraphicFramePr>
        <p:xfrm>
          <a:off x="2116773" y="8915400"/>
          <a:ext cx="9793288" cy="37973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63850">
                  <a:extLst>
                    <a:ext uri="{9D8B030D-6E8A-4147-A177-3AD203B41FA5}">
                      <a16:colId xmlns:a16="http://schemas.microsoft.com/office/drawing/2014/main" val="1193533371"/>
                    </a:ext>
                  </a:extLst>
                </a:gridCol>
                <a:gridCol w="3664719">
                  <a:extLst>
                    <a:ext uri="{9D8B030D-6E8A-4147-A177-3AD203B41FA5}">
                      <a16:colId xmlns:a16="http://schemas.microsoft.com/office/drawing/2014/main" val="3881688840"/>
                    </a:ext>
                  </a:extLst>
                </a:gridCol>
                <a:gridCol w="3664719">
                  <a:extLst>
                    <a:ext uri="{9D8B030D-6E8A-4147-A177-3AD203B41FA5}">
                      <a16:colId xmlns:a16="http://schemas.microsoft.com/office/drawing/2014/main" val="2270784571"/>
                    </a:ext>
                  </a:extLst>
                </a:gridCol>
              </a:tblGrid>
              <a:tr h="949325">
                <a:tc>
                  <a:txBody>
                    <a:bodyPr/>
                    <a:lstStyle/>
                    <a:p>
                      <a:r>
                        <a:rPr lang="en-NL" dirty="0"/>
                        <a:t>Jaar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L" dirty="0"/>
                        <a:t>Klant HQ QA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L" dirty="0"/>
                        <a:t>SDEA partner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3718510"/>
                  </a:ext>
                </a:extLst>
              </a:tr>
              <a:tr h="949325">
                <a:tc>
                  <a:txBody>
                    <a:bodyPr/>
                    <a:lstStyle/>
                    <a:p>
                      <a:r>
                        <a:rPr lang="en-NL" dirty="0"/>
                        <a:t>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L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L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315214"/>
                  </a:ext>
                </a:extLst>
              </a:tr>
              <a:tr h="949325">
                <a:tc>
                  <a:txBody>
                    <a:bodyPr/>
                    <a:lstStyle/>
                    <a:p>
                      <a:r>
                        <a:rPr lang="en-NL" dirty="0"/>
                        <a:t>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L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L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5420846"/>
                  </a:ext>
                </a:extLst>
              </a:tr>
              <a:tr h="949325">
                <a:tc>
                  <a:txBody>
                    <a:bodyPr/>
                    <a:lstStyle/>
                    <a:p>
                      <a:r>
                        <a:rPr lang="en-NL" dirty="0"/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L" dirty="0"/>
                        <a:t>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L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61103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15235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36D06C-9D8E-1A1A-E9EE-E5016FBF36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Bij w</a:t>
            </a:r>
            <a:r>
              <a:rPr lang="en-NL" dirty="0"/>
              <a:t>ie gaat DADA auditen?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7967DA-48D8-652B-7DE9-28A88863DA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NL" dirty="0"/>
              <a:t>Namens de klanten met een deel of geheel PV systeem:</a:t>
            </a:r>
          </a:p>
          <a:p>
            <a:endParaRPr lang="en-NL" dirty="0"/>
          </a:p>
          <a:p>
            <a:r>
              <a:rPr lang="en-NL" dirty="0"/>
              <a:t>Safety database provider</a:t>
            </a:r>
          </a:p>
          <a:p>
            <a:r>
              <a:rPr lang="en-NL" dirty="0"/>
              <a:t>Lokale PV vendors - subcontractors</a:t>
            </a:r>
          </a:p>
          <a:p>
            <a:pPr lvl="1"/>
            <a:r>
              <a:rPr lang="en-GB" dirty="0" err="1"/>
              <a:t>Eén</a:t>
            </a:r>
            <a:r>
              <a:rPr lang="en-NL" dirty="0"/>
              <a:t> audit voor de relevante projecten van diverse klanten (1 tot &gt;10)</a:t>
            </a:r>
          </a:p>
          <a:p>
            <a:endParaRPr lang="en-NL" dirty="0"/>
          </a:p>
          <a:p>
            <a:r>
              <a:rPr lang="en-NL" dirty="0"/>
              <a:t>3~4 per jaar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248C4C-6F58-ABAC-7BC4-A8CC318F44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342D6-F624-CF41-B1BB-61C9790DB917}" type="slidenum">
              <a:rPr lang="en-NL" smtClean="0"/>
              <a:t>11</a:t>
            </a:fld>
            <a:endParaRPr lang="en-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2E54613-6545-6468-67CA-C1B164D93871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A2D15EC-D46B-5C4A-BA52-6E4AA769B11F}" type="datetime5">
              <a:rPr lang="en-US" smtClean="0"/>
              <a:t>18-May-26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3263582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A14D16-B073-D1CE-925B-3FD0257001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 dirty="0"/>
              <a:t>Taken per audit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4D41F6-C209-6A6C-05F2-AA2711AB74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NL" dirty="0"/>
              <a:t>Voor de audit</a:t>
            </a:r>
          </a:p>
          <a:p>
            <a:pPr lvl="1"/>
            <a:r>
              <a:rPr lang="en-GB" dirty="0"/>
              <a:t>B</a:t>
            </a:r>
            <a:r>
              <a:rPr lang="en-NL" dirty="0"/>
              <a:t>eschikbaarheid experts per onderwerp</a:t>
            </a:r>
          </a:p>
          <a:p>
            <a:pPr lvl="1"/>
            <a:r>
              <a:rPr lang="en-NL" dirty="0"/>
              <a:t>Questionnaires </a:t>
            </a:r>
          </a:p>
          <a:p>
            <a:pPr lvl="1"/>
            <a:r>
              <a:rPr lang="en-NL" dirty="0"/>
              <a:t>Document request </a:t>
            </a:r>
          </a:p>
          <a:p>
            <a:pPr lvl="1"/>
            <a:r>
              <a:rPr lang="en-GB" dirty="0"/>
              <a:t>V</a:t>
            </a:r>
            <a:r>
              <a:rPr lang="en-NL" dirty="0"/>
              <a:t>oorbespreking met client manager en experts</a:t>
            </a:r>
          </a:p>
          <a:p>
            <a:pPr lvl="1"/>
            <a:endParaRPr lang="en-NL" dirty="0"/>
          </a:p>
          <a:p>
            <a:r>
              <a:rPr lang="en-NL" dirty="0"/>
              <a:t>Tijdens de audit</a:t>
            </a:r>
          </a:p>
          <a:p>
            <a:pPr lvl="1"/>
            <a:r>
              <a:rPr lang="en-NL" dirty="0"/>
              <a:t>Interviews met experts</a:t>
            </a:r>
          </a:p>
          <a:p>
            <a:pPr lvl="1"/>
            <a:r>
              <a:rPr lang="en-NL" dirty="0"/>
              <a:t>Document request</a:t>
            </a:r>
          </a:p>
          <a:p>
            <a:pPr lvl="1"/>
            <a:r>
              <a:rPr lang="en-NL" dirty="0"/>
              <a:t>Variatie in duur van de audit: 4 uur tot 2-3 dagen </a:t>
            </a:r>
          </a:p>
          <a:p>
            <a:pPr lvl="1"/>
            <a:endParaRPr lang="en-NL" dirty="0"/>
          </a:p>
          <a:p>
            <a:r>
              <a:rPr lang="en-GB" dirty="0"/>
              <a:t>N</a:t>
            </a:r>
            <a:r>
              <a:rPr lang="en-NL" dirty="0"/>
              <a:t>a de audit</a:t>
            </a:r>
          </a:p>
          <a:p>
            <a:pPr lvl="1"/>
            <a:r>
              <a:rPr lang="en-GB" dirty="0"/>
              <a:t>A</a:t>
            </a:r>
            <a:r>
              <a:rPr lang="en-NL" dirty="0"/>
              <a:t>udit report review</a:t>
            </a:r>
          </a:p>
          <a:p>
            <a:pPr lvl="1"/>
            <a:r>
              <a:rPr lang="en-NL" dirty="0"/>
              <a:t>Audit response report</a:t>
            </a:r>
          </a:p>
          <a:p>
            <a:pPr lvl="1"/>
            <a:r>
              <a:rPr lang="en-NL" dirty="0"/>
              <a:t>Impact assessment</a:t>
            </a:r>
          </a:p>
          <a:p>
            <a:pPr lvl="1"/>
            <a:r>
              <a:rPr lang="en-NL" dirty="0"/>
              <a:t>Effectiviteit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E916D3-C2F2-539F-CA8B-4181663C6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342D6-F624-CF41-B1BB-61C9790DB917}" type="slidenum">
              <a:rPr lang="en-NL" smtClean="0"/>
              <a:t>12</a:t>
            </a:fld>
            <a:endParaRPr lang="en-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7E2D92-1E17-8A3B-7C12-C6DD6D6707A2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A2D15EC-D46B-5C4A-BA52-6E4AA769B11F}" type="datetime5">
              <a:rPr lang="en-US" smtClean="0"/>
              <a:t>18-May-26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2578273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855F35-FF19-2571-AF0E-4E53DB761A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7E7919-C822-0A6E-AB8F-09A562AA68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 dirty="0"/>
              <a:t>Audits - uitdagingen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7656C2-1856-E2FC-5941-22730CEECD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NL" dirty="0"/>
              <a:t>Waar ligt de balans mbt de grootte van het project tov de lengte van de audit?</a:t>
            </a:r>
          </a:p>
          <a:p>
            <a:pPr lvl="1"/>
            <a:r>
              <a:rPr lang="en-NL" dirty="0"/>
              <a:t>QMS en Training nemen over het algemeen veel tijd in beslag</a:t>
            </a:r>
          </a:p>
          <a:p>
            <a:pPr lvl="1"/>
            <a:r>
              <a:rPr lang="en-NL" dirty="0"/>
              <a:t>Volledig PV systeem vs een paar lokale PV taken</a:t>
            </a:r>
          </a:p>
          <a:p>
            <a:r>
              <a:rPr lang="en-NL" dirty="0"/>
              <a:t>Subcontractors moeten goed weten wat er van hen wordt verwacht</a:t>
            </a:r>
          </a:p>
          <a:p>
            <a:pPr lvl="1"/>
            <a:r>
              <a:rPr lang="en-GB" dirty="0"/>
              <a:t>D</a:t>
            </a:r>
            <a:r>
              <a:rPr lang="en-NL" dirty="0"/>
              <a:t>elegeren van PV taken</a:t>
            </a:r>
          </a:p>
          <a:p>
            <a:pPr lvl="1"/>
            <a:r>
              <a:rPr lang="en-NL" dirty="0"/>
              <a:t>Rapporteren van significante deviaties</a:t>
            </a:r>
          </a:p>
          <a:p>
            <a:pPr lvl="1"/>
            <a:r>
              <a:rPr lang="en-GB" dirty="0"/>
              <a:t>M</a:t>
            </a:r>
            <a:r>
              <a:rPr lang="en-NL" dirty="0"/>
              <a:t>eewerken aan audits en inspecties – MAH vs. contractor vs. subcontractor…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C7A1DA-010E-EECD-9D09-8EF60F3C19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342D6-F624-CF41-B1BB-61C9790DB917}" type="slidenum">
              <a:rPr lang="en-NL" smtClean="0"/>
              <a:t>13</a:t>
            </a:fld>
            <a:endParaRPr lang="en-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66ABB9-2F27-ACC6-CECF-3B17FA883F99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A2D15EC-D46B-5C4A-BA52-6E4AA769B11F}" type="datetime5">
              <a:rPr lang="en-US" smtClean="0"/>
              <a:t>18-May-26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0123820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3DF9BF-F3DB-A176-3193-817A61F5C3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 dirty="0"/>
              <a:t>Maar wat als…?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ED6F96-507F-D06E-79CF-1D34FFCAA1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342D6-F624-CF41-B1BB-61C9790DB917}" type="slidenum">
              <a:rPr lang="en-NL" smtClean="0"/>
              <a:t>14</a:t>
            </a:fld>
            <a:endParaRPr lang="en-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C6AF13-5E53-5E3E-A0BD-D53E9A023670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A2D15EC-D46B-5C4A-BA52-6E4AA769B11F}" type="datetime5">
              <a:rPr lang="en-US" smtClean="0"/>
              <a:t>18-May-26</a:t>
            </a:fld>
            <a:endParaRPr lang="en-NL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9419FA4-A434-1B39-50D1-D1AD3DE92555}"/>
              </a:ext>
            </a:extLst>
          </p:cNvPr>
          <p:cNvGrpSpPr/>
          <p:nvPr/>
        </p:nvGrpSpPr>
        <p:grpSpPr>
          <a:xfrm>
            <a:off x="3267962" y="10813465"/>
            <a:ext cx="3888045" cy="1825894"/>
            <a:chOff x="1403648" y="4076569"/>
            <a:chExt cx="2114780" cy="968614"/>
          </a:xfrm>
        </p:grpSpPr>
        <p:pic>
          <p:nvPicPr>
            <p:cNvPr id="7" name="Picture 2" descr="Vendor Images, Stock Photos &amp; Vectors | Shutterstock">
              <a:extLst>
                <a:ext uri="{FF2B5EF4-FFF2-40B4-BE49-F238E27FC236}">
                  <a16:creationId xmlns:a16="http://schemas.microsoft.com/office/drawing/2014/main" id="{95B36FF2-E06A-5D1D-FDE0-A0210E605AD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03648" y="4101085"/>
              <a:ext cx="2114780" cy="9440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A7D7907-E2C7-FA82-DECA-015F7205673A}"/>
                </a:ext>
              </a:extLst>
            </p:cNvPr>
            <p:cNvSpPr txBox="1"/>
            <p:nvPr/>
          </p:nvSpPr>
          <p:spPr>
            <a:xfrm>
              <a:off x="2233517" y="4076569"/>
              <a:ext cx="383812" cy="3428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NL" sz="3600" b="1" dirty="0">
                  <a:latin typeface="Candara" panose="020E0502030303020204" pitchFamily="34" charset="0"/>
                </a:rPr>
                <a:t>PV</a:t>
              </a:r>
            </a:p>
          </p:txBody>
        </p:sp>
      </p:grpSp>
      <p:pic>
        <p:nvPicPr>
          <p:cNvPr id="9" name="Picture 8" descr="Client (member Icon) Isolated On Yellow Round Button Abstract Illustration  Stock Photo, Picture And Royalty Free Image. Image 90450638.">
            <a:extLst>
              <a:ext uri="{FF2B5EF4-FFF2-40B4-BE49-F238E27FC236}">
                <a16:creationId xmlns:a16="http://schemas.microsoft.com/office/drawing/2014/main" id="{FF207C87-80F1-2009-5B96-175F2D9D2A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0749" y="2377514"/>
            <a:ext cx="1762471" cy="1823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1998C0D4-0907-2666-9F24-7439FBFDE1B8}"/>
              </a:ext>
            </a:extLst>
          </p:cNvPr>
          <p:cNvGrpSpPr/>
          <p:nvPr/>
        </p:nvGrpSpPr>
        <p:grpSpPr>
          <a:xfrm>
            <a:off x="3856500" y="7690839"/>
            <a:ext cx="2710969" cy="2122525"/>
            <a:chOff x="3993401" y="1362121"/>
            <a:chExt cx="1643132" cy="1318643"/>
          </a:xfrm>
        </p:grpSpPr>
        <p:sp>
          <p:nvSpPr>
            <p:cNvPr id="11" name="Rounded Rectangle 10">
              <a:extLst>
                <a:ext uri="{FF2B5EF4-FFF2-40B4-BE49-F238E27FC236}">
                  <a16:creationId xmlns:a16="http://schemas.microsoft.com/office/drawing/2014/main" id="{9D1C7D3F-A6CC-E245-5C79-BAC3597DEB3D}"/>
                </a:ext>
              </a:extLst>
            </p:cNvPr>
            <p:cNvSpPr/>
            <p:nvPr/>
          </p:nvSpPr>
          <p:spPr>
            <a:xfrm>
              <a:off x="3993401" y="1439611"/>
              <a:ext cx="1643132" cy="1173822"/>
            </a:xfrm>
            <a:prstGeom prst="roundRect">
              <a:avLst/>
            </a:prstGeom>
            <a:solidFill>
              <a:srgbClr val="C00000"/>
            </a:solidFill>
            <a:ln w="28575" cap="flat" cmpd="sng" algn="ctr">
              <a:solidFill>
                <a:schemeClr val="tx1"/>
              </a:solidFill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/>
            <a:lstStyle/>
            <a:p>
              <a:endParaRPr lang="en-NL"/>
            </a:p>
          </p:txBody>
        </p:sp>
        <p:sp>
          <p:nvSpPr>
            <p:cNvPr id="12" name="Rounded Rectangle 4">
              <a:extLst>
                <a:ext uri="{FF2B5EF4-FFF2-40B4-BE49-F238E27FC236}">
                  <a16:creationId xmlns:a16="http://schemas.microsoft.com/office/drawing/2014/main" id="{C111DE16-5A92-65BA-C100-715C4BC7FAF8}"/>
                </a:ext>
              </a:extLst>
            </p:cNvPr>
            <p:cNvSpPr txBox="1"/>
            <p:nvPr/>
          </p:nvSpPr>
          <p:spPr>
            <a:xfrm>
              <a:off x="4076088" y="1362121"/>
              <a:ext cx="1500460" cy="131864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5880" tIns="55880" rIns="55880" bIns="5588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3200" kern="1200" dirty="0">
                  <a:solidFill>
                    <a:srgbClr val="00F570"/>
                  </a:solidFill>
                  <a:latin typeface="Candara" panose="020E0502030303020204" pitchFamily="34" charset="0"/>
                </a:rPr>
                <a:t>PV vendor coordinator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0FB6694-B5BB-5733-0C4A-B1DD7605DB46}"/>
              </a:ext>
            </a:extLst>
          </p:cNvPr>
          <p:cNvGrpSpPr/>
          <p:nvPr/>
        </p:nvGrpSpPr>
        <p:grpSpPr>
          <a:xfrm>
            <a:off x="3057653" y="4445765"/>
            <a:ext cx="4308663" cy="2574214"/>
            <a:chOff x="3521367" y="3059443"/>
            <a:chExt cx="2235585" cy="1093218"/>
          </a:xfrm>
        </p:grpSpPr>
        <p:sp>
          <p:nvSpPr>
            <p:cNvPr id="14" name="Rounded Rectangle 13">
              <a:extLst>
                <a:ext uri="{FF2B5EF4-FFF2-40B4-BE49-F238E27FC236}">
                  <a16:creationId xmlns:a16="http://schemas.microsoft.com/office/drawing/2014/main" id="{2EBE6394-C1BA-4236-4479-B82345527604}"/>
                </a:ext>
              </a:extLst>
            </p:cNvPr>
            <p:cNvSpPr/>
            <p:nvPr/>
          </p:nvSpPr>
          <p:spPr>
            <a:xfrm>
              <a:off x="3797446" y="3137994"/>
              <a:ext cx="1646377" cy="938442"/>
            </a:xfrm>
            <a:prstGeom prst="roundRect">
              <a:avLst/>
            </a:prstGeom>
            <a:solidFill>
              <a:srgbClr val="C00000"/>
            </a:solidFill>
            <a:ln w="12700" cap="flat" cmpd="sng" algn="ctr">
              <a:solidFill>
                <a:schemeClr val="tx1"/>
              </a:solidFill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/>
            <a:lstStyle/>
            <a:p>
              <a:endParaRPr lang="en-NL"/>
            </a:p>
          </p:txBody>
        </p:sp>
        <p:sp>
          <p:nvSpPr>
            <p:cNvPr id="15" name="Rounded Rectangle 7">
              <a:extLst>
                <a:ext uri="{FF2B5EF4-FFF2-40B4-BE49-F238E27FC236}">
                  <a16:creationId xmlns:a16="http://schemas.microsoft.com/office/drawing/2014/main" id="{24E5F2A2-CEDA-EBC2-B71E-3C4AF044EEE7}"/>
                </a:ext>
              </a:extLst>
            </p:cNvPr>
            <p:cNvSpPr txBox="1"/>
            <p:nvPr/>
          </p:nvSpPr>
          <p:spPr>
            <a:xfrm>
              <a:off x="3521367" y="3059443"/>
              <a:ext cx="2235585" cy="109321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3200" kern="1200" dirty="0">
                  <a:solidFill>
                    <a:schemeClr val="bg2"/>
                  </a:solidFill>
                  <a:latin typeface="Candara" panose="020E0502030303020204" pitchFamily="34" charset="0"/>
                  <a:ea typeface="+mn-ea"/>
                  <a:cs typeface="+mn-cs"/>
                </a:rPr>
                <a:t>Client manager</a:t>
              </a:r>
            </a:p>
          </p:txBody>
        </p:sp>
      </p:grp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47365BC7-FFBE-81EF-D87E-4E162BE1EBE9}"/>
              </a:ext>
            </a:extLst>
          </p:cNvPr>
          <p:cNvCxnSpPr>
            <a:cxnSpLocks/>
          </p:cNvCxnSpPr>
          <p:nvPr/>
        </p:nvCxnSpPr>
        <p:spPr bwMode="auto">
          <a:xfrm flipH="1">
            <a:off x="5211984" y="4092561"/>
            <a:ext cx="1" cy="554026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chemeClr val="accent1"/>
            </a:solidFill>
            <a:prstDash val="solid"/>
            <a:round/>
            <a:headEnd type="triangle"/>
            <a:tailEnd type="triangle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ADB85E53-71B1-2399-1788-387A9DEFEED1}"/>
              </a:ext>
            </a:extLst>
          </p:cNvPr>
          <p:cNvCxnSpPr>
            <a:cxnSpLocks/>
            <a:endCxn id="12" idx="0"/>
          </p:cNvCxnSpPr>
          <p:nvPr/>
        </p:nvCxnSpPr>
        <p:spPr bwMode="auto">
          <a:xfrm>
            <a:off x="5211984" y="6871666"/>
            <a:ext cx="18729" cy="819173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chemeClr val="accent1"/>
            </a:solidFill>
            <a:prstDash val="solid"/>
            <a:round/>
            <a:headEnd type="triangle"/>
            <a:tailEnd type="triangle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2FDEDCE6-16DC-8E96-AC45-D88A826BA935}"/>
              </a:ext>
            </a:extLst>
          </p:cNvPr>
          <p:cNvCxnSpPr>
            <a:cxnSpLocks/>
            <a:stCxn id="12" idx="2"/>
          </p:cNvCxnSpPr>
          <p:nvPr/>
        </p:nvCxnSpPr>
        <p:spPr bwMode="auto">
          <a:xfrm>
            <a:off x="5230713" y="9813364"/>
            <a:ext cx="24187" cy="1000101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chemeClr val="tx1"/>
            </a:solidFill>
            <a:prstDash val="solid"/>
            <a:round/>
            <a:headEnd type="triangle"/>
            <a:tailEnd type="triangle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2E69236-DDB4-E5BE-7537-98C813CBCCC7}"/>
              </a:ext>
            </a:extLst>
          </p:cNvPr>
          <p:cNvGrpSpPr/>
          <p:nvPr/>
        </p:nvGrpSpPr>
        <p:grpSpPr>
          <a:xfrm>
            <a:off x="392250" y="7835149"/>
            <a:ext cx="2643352" cy="1838533"/>
            <a:chOff x="3816424" y="3107698"/>
            <a:chExt cx="1674010" cy="1124337"/>
          </a:xfrm>
        </p:grpSpPr>
        <p:sp>
          <p:nvSpPr>
            <p:cNvPr id="20" name="Rounded Rectangle 19">
              <a:extLst>
                <a:ext uri="{FF2B5EF4-FFF2-40B4-BE49-F238E27FC236}">
                  <a16:creationId xmlns:a16="http://schemas.microsoft.com/office/drawing/2014/main" id="{592D326D-CFE8-7687-AEAA-B49A1446144E}"/>
                </a:ext>
              </a:extLst>
            </p:cNvPr>
            <p:cNvSpPr/>
            <p:nvPr/>
          </p:nvSpPr>
          <p:spPr>
            <a:xfrm>
              <a:off x="3816424" y="3107698"/>
              <a:ext cx="1669231" cy="1104101"/>
            </a:xfrm>
            <a:prstGeom prst="roundRect">
              <a:avLst/>
            </a:prstGeom>
            <a:solidFill>
              <a:srgbClr val="C00000"/>
            </a:solidFill>
            <a:ln w="12700" cap="flat" cmpd="sng" algn="ctr">
              <a:solidFill>
                <a:schemeClr val="tx1"/>
              </a:solidFill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/>
            <a:lstStyle/>
            <a:p>
              <a:endParaRPr lang="en-NL"/>
            </a:p>
          </p:txBody>
        </p:sp>
        <p:sp>
          <p:nvSpPr>
            <p:cNvPr id="21" name="Rounded Rectangle 7">
              <a:extLst>
                <a:ext uri="{FF2B5EF4-FFF2-40B4-BE49-F238E27FC236}">
                  <a16:creationId xmlns:a16="http://schemas.microsoft.com/office/drawing/2014/main" id="{F0243819-A6F1-5A0D-4500-F0E9516967EA}"/>
                </a:ext>
              </a:extLst>
            </p:cNvPr>
            <p:cNvSpPr txBox="1"/>
            <p:nvPr/>
          </p:nvSpPr>
          <p:spPr>
            <a:xfrm>
              <a:off x="3821203" y="3138817"/>
              <a:ext cx="1669231" cy="109321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3200" kern="1200" dirty="0">
                  <a:solidFill>
                    <a:schemeClr val="bg2"/>
                  </a:solidFill>
                  <a:latin typeface="Candara" panose="020E0502030303020204" pitchFamily="34" charset="0"/>
                  <a:ea typeface="+mn-ea"/>
                  <a:cs typeface="+mn-cs"/>
                </a:rPr>
                <a:t>(Deputy)</a:t>
              </a:r>
            </a:p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3200" kern="1200" dirty="0">
                  <a:solidFill>
                    <a:schemeClr val="bg2"/>
                  </a:solidFill>
                  <a:latin typeface="Candara" panose="020E0502030303020204" pitchFamily="34" charset="0"/>
                  <a:ea typeface="+mn-ea"/>
                  <a:cs typeface="+mn-cs"/>
                </a:rPr>
                <a:t>QPPV</a:t>
              </a:r>
            </a:p>
          </p:txBody>
        </p:sp>
      </p:grp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B3928CB6-C38E-A629-BA01-681717765022}"/>
              </a:ext>
            </a:extLst>
          </p:cNvPr>
          <p:cNvCxnSpPr>
            <a:cxnSpLocks/>
            <a:endCxn id="21" idx="3"/>
          </p:cNvCxnSpPr>
          <p:nvPr/>
        </p:nvCxnSpPr>
        <p:spPr bwMode="auto">
          <a:xfrm flipH="1">
            <a:off x="3035602" y="8760277"/>
            <a:ext cx="858354" cy="19582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chemeClr val="tx1"/>
            </a:solidFill>
            <a:prstDash val="solid"/>
            <a:round/>
            <a:headEnd type="triangle"/>
            <a:tailEnd type="triangle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A140415-7537-7983-3190-CAC9F48F227F}"/>
              </a:ext>
            </a:extLst>
          </p:cNvPr>
          <p:cNvGrpSpPr/>
          <p:nvPr/>
        </p:nvGrpSpPr>
        <p:grpSpPr>
          <a:xfrm>
            <a:off x="14074507" y="10813465"/>
            <a:ext cx="3888045" cy="1825894"/>
            <a:chOff x="1403648" y="4076569"/>
            <a:chExt cx="2114780" cy="968614"/>
          </a:xfrm>
        </p:grpSpPr>
        <p:pic>
          <p:nvPicPr>
            <p:cNvPr id="24" name="Picture 2" descr="Vendor Images, Stock Photos &amp; Vectors | Shutterstock">
              <a:extLst>
                <a:ext uri="{FF2B5EF4-FFF2-40B4-BE49-F238E27FC236}">
                  <a16:creationId xmlns:a16="http://schemas.microsoft.com/office/drawing/2014/main" id="{F3CE0361-345A-D676-E7F8-DDB65A812A6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03648" y="4101085"/>
              <a:ext cx="2114780" cy="9440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348D5FC-FA25-39C6-6707-9516E196CD1C}"/>
                </a:ext>
              </a:extLst>
            </p:cNvPr>
            <p:cNvSpPr txBox="1"/>
            <p:nvPr/>
          </p:nvSpPr>
          <p:spPr>
            <a:xfrm>
              <a:off x="2233517" y="4076569"/>
              <a:ext cx="383812" cy="3428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NL" sz="3600" b="1" dirty="0">
                  <a:latin typeface="Candara" panose="020E0502030303020204" pitchFamily="34" charset="0"/>
                </a:rPr>
                <a:t>PV</a:t>
              </a:r>
            </a:p>
          </p:txBody>
        </p:sp>
      </p:grpSp>
      <p:pic>
        <p:nvPicPr>
          <p:cNvPr id="26" name="Picture 25" descr="Client (member Icon) Isolated On Yellow Round Button Abstract Illustration  Stock Photo, Picture And Royalty Free Image. Image 90450638.">
            <a:extLst>
              <a:ext uri="{FF2B5EF4-FFF2-40B4-BE49-F238E27FC236}">
                <a16:creationId xmlns:a16="http://schemas.microsoft.com/office/drawing/2014/main" id="{2DCBD36E-323E-79C1-A534-9B3066B53B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7294" y="2377514"/>
            <a:ext cx="1762471" cy="1823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01D320CE-46A0-0F60-1313-15167F1A4B10}"/>
              </a:ext>
            </a:extLst>
          </p:cNvPr>
          <p:cNvGrpSpPr/>
          <p:nvPr/>
        </p:nvGrpSpPr>
        <p:grpSpPr>
          <a:xfrm>
            <a:off x="14663045" y="7690839"/>
            <a:ext cx="2710969" cy="2122525"/>
            <a:chOff x="3993401" y="1362121"/>
            <a:chExt cx="1643132" cy="1318643"/>
          </a:xfrm>
        </p:grpSpPr>
        <p:sp>
          <p:nvSpPr>
            <p:cNvPr id="28" name="Rounded Rectangle 27">
              <a:extLst>
                <a:ext uri="{FF2B5EF4-FFF2-40B4-BE49-F238E27FC236}">
                  <a16:creationId xmlns:a16="http://schemas.microsoft.com/office/drawing/2014/main" id="{5B6334F0-0B16-3C1F-5EED-5886B850745D}"/>
                </a:ext>
              </a:extLst>
            </p:cNvPr>
            <p:cNvSpPr/>
            <p:nvPr/>
          </p:nvSpPr>
          <p:spPr>
            <a:xfrm>
              <a:off x="3993401" y="1439611"/>
              <a:ext cx="1643132" cy="1173822"/>
            </a:xfrm>
            <a:prstGeom prst="roundRect">
              <a:avLst/>
            </a:prstGeom>
            <a:solidFill>
              <a:srgbClr val="C00000"/>
            </a:solidFill>
            <a:ln w="28575" cap="flat" cmpd="sng" algn="ctr">
              <a:solidFill>
                <a:schemeClr val="tx1"/>
              </a:solidFill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/>
            <a:lstStyle/>
            <a:p>
              <a:endParaRPr lang="en-NL"/>
            </a:p>
          </p:txBody>
        </p:sp>
        <p:sp>
          <p:nvSpPr>
            <p:cNvPr id="29" name="Rounded Rectangle 4">
              <a:extLst>
                <a:ext uri="{FF2B5EF4-FFF2-40B4-BE49-F238E27FC236}">
                  <a16:creationId xmlns:a16="http://schemas.microsoft.com/office/drawing/2014/main" id="{3F08C864-2C1A-0F69-C328-2977F5CF8092}"/>
                </a:ext>
              </a:extLst>
            </p:cNvPr>
            <p:cNvSpPr txBox="1"/>
            <p:nvPr/>
          </p:nvSpPr>
          <p:spPr>
            <a:xfrm>
              <a:off x="4076088" y="1362121"/>
              <a:ext cx="1500460" cy="131864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5880" tIns="55880" rIns="55880" bIns="5588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3200" kern="1200" dirty="0">
                  <a:solidFill>
                    <a:srgbClr val="00F570"/>
                  </a:solidFill>
                  <a:latin typeface="Candara" panose="020E0502030303020204" pitchFamily="34" charset="0"/>
                </a:rPr>
                <a:t>PV vendor coordinator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4CDF270F-41E6-415E-1BC2-23325EDADD70}"/>
              </a:ext>
            </a:extLst>
          </p:cNvPr>
          <p:cNvGrpSpPr/>
          <p:nvPr/>
        </p:nvGrpSpPr>
        <p:grpSpPr>
          <a:xfrm>
            <a:off x="13864198" y="4445765"/>
            <a:ext cx="4308663" cy="2574214"/>
            <a:chOff x="3521367" y="3059443"/>
            <a:chExt cx="2235585" cy="1093218"/>
          </a:xfrm>
        </p:grpSpPr>
        <p:sp>
          <p:nvSpPr>
            <p:cNvPr id="31" name="Rounded Rectangle 30">
              <a:extLst>
                <a:ext uri="{FF2B5EF4-FFF2-40B4-BE49-F238E27FC236}">
                  <a16:creationId xmlns:a16="http://schemas.microsoft.com/office/drawing/2014/main" id="{30AC8509-956A-B08E-A978-D12E05136C70}"/>
                </a:ext>
              </a:extLst>
            </p:cNvPr>
            <p:cNvSpPr/>
            <p:nvPr/>
          </p:nvSpPr>
          <p:spPr>
            <a:xfrm>
              <a:off x="3797446" y="3137994"/>
              <a:ext cx="1646377" cy="938442"/>
            </a:xfrm>
            <a:prstGeom prst="roundRect">
              <a:avLst/>
            </a:prstGeom>
            <a:solidFill>
              <a:srgbClr val="C00000"/>
            </a:solidFill>
            <a:ln w="12700" cap="flat" cmpd="sng" algn="ctr">
              <a:solidFill>
                <a:schemeClr val="tx1"/>
              </a:solidFill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/>
            <a:lstStyle/>
            <a:p>
              <a:endParaRPr lang="en-NL"/>
            </a:p>
          </p:txBody>
        </p:sp>
        <p:sp>
          <p:nvSpPr>
            <p:cNvPr id="32" name="Rounded Rectangle 7">
              <a:extLst>
                <a:ext uri="{FF2B5EF4-FFF2-40B4-BE49-F238E27FC236}">
                  <a16:creationId xmlns:a16="http://schemas.microsoft.com/office/drawing/2014/main" id="{11D9A691-00C3-F1D6-3A98-D595B78EAE2E}"/>
                </a:ext>
              </a:extLst>
            </p:cNvPr>
            <p:cNvSpPr txBox="1"/>
            <p:nvPr/>
          </p:nvSpPr>
          <p:spPr>
            <a:xfrm>
              <a:off x="3521367" y="3059443"/>
              <a:ext cx="2235585" cy="109321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3200" kern="1200" dirty="0">
                  <a:solidFill>
                    <a:schemeClr val="bg2"/>
                  </a:solidFill>
                  <a:latin typeface="Candara" panose="020E0502030303020204" pitchFamily="34" charset="0"/>
                  <a:ea typeface="+mn-ea"/>
                  <a:cs typeface="+mn-cs"/>
                </a:rPr>
                <a:t>Client manager</a:t>
              </a:r>
            </a:p>
          </p:txBody>
        </p:sp>
      </p:grp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D278C3BC-6838-6D3E-F067-2DE1233A9AC6}"/>
              </a:ext>
            </a:extLst>
          </p:cNvPr>
          <p:cNvCxnSpPr>
            <a:cxnSpLocks/>
          </p:cNvCxnSpPr>
          <p:nvPr/>
        </p:nvCxnSpPr>
        <p:spPr bwMode="auto">
          <a:xfrm flipH="1">
            <a:off x="16018529" y="4092561"/>
            <a:ext cx="1" cy="554026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chemeClr val="accent1"/>
            </a:solidFill>
            <a:prstDash val="solid"/>
            <a:round/>
            <a:headEnd type="triangle"/>
            <a:tailEnd type="triangle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1F9F2A78-06AA-68D8-08DA-78A26C544F94}"/>
              </a:ext>
            </a:extLst>
          </p:cNvPr>
          <p:cNvCxnSpPr>
            <a:cxnSpLocks/>
            <a:endCxn id="29" idx="0"/>
          </p:cNvCxnSpPr>
          <p:nvPr/>
        </p:nvCxnSpPr>
        <p:spPr bwMode="auto">
          <a:xfrm>
            <a:off x="16018529" y="6871666"/>
            <a:ext cx="18729" cy="819173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chemeClr val="accent1"/>
            </a:solidFill>
            <a:prstDash val="solid"/>
            <a:round/>
            <a:headEnd type="triangle"/>
            <a:tailEnd type="triangle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DFEDF0C4-D84A-A849-A3CB-5A7382A7A825}"/>
              </a:ext>
            </a:extLst>
          </p:cNvPr>
          <p:cNvCxnSpPr>
            <a:cxnSpLocks/>
            <a:stCxn id="29" idx="2"/>
          </p:cNvCxnSpPr>
          <p:nvPr/>
        </p:nvCxnSpPr>
        <p:spPr bwMode="auto">
          <a:xfrm>
            <a:off x="16037258" y="9813364"/>
            <a:ext cx="24187" cy="1000101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chemeClr val="tx1"/>
            </a:solidFill>
            <a:prstDash val="solid"/>
            <a:round/>
            <a:headEnd type="triangle"/>
            <a:tailEnd type="triangle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grpSp>
        <p:nvGrpSpPr>
          <p:cNvPr id="36" name="Group 35">
            <a:extLst>
              <a:ext uri="{FF2B5EF4-FFF2-40B4-BE49-F238E27FC236}">
                <a16:creationId xmlns:a16="http://schemas.microsoft.com/office/drawing/2014/main" id="{DE0AC580-85C7-52AD-115D-1B60CA73DF73}"/>
              </a:ext>
            </a:extLst>
          </p:cNvPr>
          <p:cNvGrpSpPr/>
          <p:nvPr/>
        </p:nvGrpSpPr>
        <p:grpSpPr>
          <a:xfrm>
            <a:off x="11635588" y="2339690"/>
            <a:ext cx="2643352" cy="1838533"/>
            <a:chOff x="3816424" y="3107698"/>
            <a:chExt cx="1674010" cy="1124337"/>
          </a:xfrm>
        </p:grpSpPr>
        <p:sp>
          <p:nvSpPr>
            <p:cNvPr id="37" name="Rounded Rectangle 36">
              <a:extLst>
                <a:ext uri="{FF2B5EF4-FFF2-40B4-BE49-F238E27FC236}">
                  <a16:creationId xmlns:a16="http://schemas.microsoft.com/office/drawing/2014/main" id="{C328442D-B442-D32B-90C8-02B28D344839}"/>
                </a:ext>
              </a:extLst>
            </p:cNvPr>
            <p:cNvSpPr/>
            <p:nvPr/>
          </p:nvSpPr>
          <p:spPr>
            <a:xfrm>
              <a:off x="3816424" y="3107698"/>
              <a:ext cx="1669231" cy="1104101"/>
            </a:xfrm>
            <a:prstGeom prst="roundRect">
              <a:avLst/>
            </a:prstGeom>
            <a:solidFill>
              <a:srgbClr val="C00000"/>
            </a:solidFill>
            <a:ln w="12700" cap="flat" cmpd="sng" algn="ctr">
              <a:solidFill>
                <a:schemeClr val="tx1"/>
              </a:solidFill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/>
            <a:lstStyle/>
            <a:p>
              <a:endParaRPr lang="en-NL"/>
            </a:p>
          </p:txBody>
        </p:sp>
        <p:sp>
          <p:nvSpPr>
            <p:cNvPr id="38" name="Rounded Rectangle 7">
              <a:extLst>
                <a:ext uri="{FF2B5EF4-FFF2-40B4-BE49-F238E27FC236}">
                  <a16:creationId xmlns:a16="http://schemas.microsoft.com/office/drawing/2014/main" id="{385B4B29-3A5F-7C90-132D-F476EE4BD628}"/>
                </a:ext>
              </a:extLst>
            </p:cNvPr>
            <p:cNvSpPr txBox="1"/>
            <p:nvPr/>
          </p:nvSpPr>
          <p:spPr>
            <a:xfrm>
              <a:off x="3821203" y="3138817"/>
              <a:ext cx="1669231" cy="109321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3200" kern="1200" dirty="0">
                  <a:solidFill>
                    <a:schemeClr val="bg2"/>
                  </a:solidFill>
                  <a:latin typeface="Candara" panose="020E0502030303020204" pitchFamily="34" charset="0"/>
                  <a:ea typeface="+mn-ea"/>
                  <a:cs typeface="+mn-cs"/>
                </a:rPr>
                <a:t>(Deputy)</a:t>
              </a:r>
            </a:p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3200" kern="1200" dirty="0">
                  <a:solidFill>
                    <a:schemeClr val="bg2"/>
                  </a:solidFill>
                  <a:latin typeface="Candara" panose="020E0502030303020204" pitchFamily="34" charset="0"/>
                  <a:ea typeface="+mn-ea"/>
                  <a:cs typeface="+mn-cs"/>
                </a:rPr>
                <a:t>QPPV</a:t>
              </a:r>
            </a:p>
          </p:txBody>
        </p:sp>
      </p:grp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861C4A14-452B-CF26-C832-45CC35FD34F8}"/>
              </a:ext>
            </a:extLst>
          </p:cNvPr>
          <p:cNvCxnSpPr>
            <a:cxnSpLocks/>
            <a:endCxn id="38" idx="3"/>
          </p:cNvCxnSpPr>
          <p:nvPr/>
        </p:nvCxnSpPr>
        <p:spPr bwMode="auto">
          <a:xfrm flipH="1">
            <a:off x="14278940" y="3264818"/>
            <a:ext cx="858354" cy="19582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chemeClr val="tx1"/>
            </a:solidFill>
            <a:prstDash val="solid"/>
            <a:round/>
            <a:headEnd type="triangle"/>
            <a:tailEnd type="triangle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57" name="Right Arrow 56">
            <a:extLst>
              <a:ext uri="{FF2B5EF4-FFF2-40B4-BE49-F238E27FC236}">
                <a16:creationId xmlns:a16="http://schemas.microsoft.com/office/drawing/2014/main" id="{CBFBB9DB-FCE3-CF8A-8D05-E112A2519C6E}"/>
              </a:ext>
            </a:extLst>
          </p:cNvPr>
          <p:cNvSpPr/>
          <p:nvPr/>
        </p:nvSpPr>
        <p:spPr>
          <a:xfrm rot="19262547">
            <a:off x="8783782" y="6840491"/>
            <a:ext cx="2632363" cy="13614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2962412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E981C7-2FFA-3CE1-EB11-0BF494B2FB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0BBD23-69F4-95C9-1B94-622F98F0C5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 dirty="0"/>
              <a:t>Audits – uitdagingen en mogelijkheden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6B4C21-A715-0A70-6218-1CC03477A3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Q</a:t>
            </a:r>
            <a:r>
              <a:rPr lang="en-NL" dirty="0"/>
              <a:t>uestionnaire met document request ter voorbereiding – gericht op de gecontracteerde taken</a:t>
            </a:r>
          </a:p>
          <a:p>
            <a:r>
              <a:rPr lang="en-NL" dirty="0"/>
              <a:t>Audit interviews specifiek richten op onduidelijkheden en deviaties</a:t>
            </a:r>
          </a:p>
          <a:p>
            <a:r>
              <a:rPr lang="en-NL" dirty="0"/>
              <a:t>Periodieke meetings met QPPV/klant en (sub)contractors</a:t>
            </a:r>
          </a:p>
          <a:p>
            <a:r>
              <a:rPr lang="en-NL" dirty="0"/>
              <a:t>Significante deviaties en audit findings delen</a:t>
            </a:r>
          </a:p>
          <a:p>
            <a:r>
              <a:rPr lang="en-NL" dirty="0"/>
              <a:t>Audit rapporten (samenvatting) delen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46D3D7-A1CD-820D-7090-78BAE93C4B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342D6-F624-CF41-B1BB-61C9790DB917}" type="slidenum">
              <a:rPr lang="en-NL" smtClean="0"/>
              <a:t>15</a:t>
            </a:fld>
            <a:endParaRPr lang="en-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1B34D3-046F-0669-CB31-31845FC2C749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A2D15EC-D46B-5C4A-BA52-6E4AA769B11F}" type="datetime5">
              <a:rPr lang="en-US" smtClean="0"/>
              <a:t>18-May-26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2751870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2A0B61-5D75-FEA5-546B-0C1C16C993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7A256C-61FD-99A4-B053-E5F3FE8A9C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 dirty="0"/>
              <a:t>Of zelfs…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889D48-0BBC-CBF7-20FA-9A882A81C5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342D6-F624-CF41-B1BB-61C9790DB917}" type="slidenum">
              <a:rPr lang="en-NL" smtClean="0"/>
              <a:t>16</a:t>
            </a:fld>
            <a:endParaRPr lang="en-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6C0BB4-87B8-DC79-490F-F30A03453D31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A2D15EC-D46B-5C4A-BA52-6E4AA769B11F}" type="datetime5">
              <a:rPr lang="en-US" smtClean="0"/>
              <a:t>18-May-26</a:t>
            </a:fld>
            <a:endParaRPr lang="en-NL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734D85C-5E91-5CE4-391B-D52B42B80944}"/>
              </a:ext>
            </a:extLst>
          </p:cNvPr>
          <p:cNvGrpSpPr/>
          <p:nvPr/>
        </p:nvGrpSpPr>
        <p:grpSpPr>
          <a:xfrm>
            <a:off x="10028979" y="10813465"/>
            <a:ext cx="3888045" cy="1825894"/>
            <a:chOff x="1403648" y="4076569"/>
            <a:chExt cx="2114780" cy="968614"/>
          </a:xfrm>
        </p:grpSpPr>
        <p:pic>
          <p:nvPicPr>
            <p:cNvPr id="24" name="Picture 2" descr="Vendor Images, Stock Photos &amp; Vectors | Shutterstock">
              <a:extLst>
                <a:ext uri="{FF2B5EF4-FFF2-40B4-BE49-F238E27FC236}">
                  <a16:creationId xmlns:a16="http://schemas.microsoft.com/office/drawing/2014/main" id="{E068E621-A75B-5530-8811-1D8C307686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03648" y="4101085"/>
              <a:ext cx="2114780" cy="9440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5D03586-1786-3355-F18E-2972AE95DF46}"/>
                </a:ext>
              </a:extLst>
            </p:cNvPr>
            <p:cNvSpPr txBox="1"/>
            <p:nvPr/>
          </p:nvSpPr>
          <p:spPr>
            <a:xfrm>
              <a:off x="2233517" y="4076569"/>
              <a:ext cx="383812" cy="3428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NL" sz="3600" b="1" dirty="0">
                  <a:latin typeface="Candara" panose="020E0502030303020204" pitchFamily="34" charset="0"/>
                </a:rPr>
                <a:t>PV</a:t>
              </a:r>
            </a:p>
          </p:txBody>
        </p:sp>
      </p:grpSp>
      <p:pic>
        <p:nvPicPr>
          <p:cNvPr id="26" name="Picture 25" descr="Client (member Icon) Isolated On Yellow Round Button Abstract Illustration  Stock Photo, Picture And Royalty Free Image. Image 90450638.">
            <a:extLst>
              <a:ext uri="{FF2B5EF4-FFF2-40B4-BE49-F238E27FC236}">
                <a16:creationId xmlns:a16="http://schemas.microsoft.com/office/drawing/2014/main" id="{F46A5632-2192-D31A-F43F-87FA65DC5C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1766" y="2377514"/>
            <a:ext cx="1762471" cy="1823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CC154C40-9AAF-5ACD-E753-2C1EAF9B9FD3}"/>
              </a:ext>
            </a:extLst>
          </p:cNvPr>
          <p:cNvGrpSpPr/>
          <p:nvPr/>
        </p:nvGrpSpPr>
        <p:grpSpPr>
          <a:xfrm>
            <a:off x="10617517" y="7690839"/>
            <a:ext cx="2710969" cy="2122525"/>
            <a:chOff x="3993401" y="1362121"/>
            <a:chExt cx="1643132" cy="1318643"/>
          </a:xfrm>
        </p:grpSpPr>
        <p:sp>
          <p:nvSpPr>
            <p:cNvPr id="28" name="Rounded Rectangle 27">
              <a:extLst>
                <a:ext uri="{FF2B5EF4-FFF2-40B4-BE49-F238E27FC236}">
                  <a16:creationId xmlns:a16="http://schemas.microsoft.com/office/drawing/2014/main" id="{701C83B7-517D-CDB6-B93A-E752AF3CA135}"/>
                </a:ext>
              </a:extLst>
            </p:cNvPr>
            <p:cNvSpPr/>
            <p:nvPr/>
          </p:nvSpPr>
          <p:spPr>
            <a:xfrm>
              <a:off x="3993401" y="1439611"/>
              <a:ext cx="1643132" cy="1173822"/>
            </a:xfrm>
            <a:prstGeom prst="roundRect">
              <a:avLst/>
            </a:prstGeom>
            <a:solidFill>
              <a:srgbClr val="C00000"/>
            </a:solidFill>
            <a:ln w="28575" cap="flat" cmpd="sng" algn="ctr">
              <a:solidFill>
                <a:schemeClr val="tx1"/>
              </a:solidFill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/>
            <a:lstStyle/>
            <a:p>
              <a:endParaRPr lang="en-NL"/>
            </a:p>
          </p:txBody>
        </p:sp>
        <p:sp>
          <p:nvSpPr>
            <p:cNvPr id="29" name="Rounded Rectangle 4">
              <a:extLst>
                <a:ext uri="{FF2B5EF4-FFF2-40B4-BE49-F238E27FC236}">
                  <a16:creationId xmlns:a16="http://schemas.microsoft.com/office/drawing/2014/main" id="{2112F47D-05C3-7C72-EC43-6EB97BA06D95}"/>
                </a:ext>
              </a:extLst>
            </p:cNvPr>
            <p:cNvSpPr txBox="1"/>
            <p:nvPr/>
          </p:nvSpPr>
          <p:spPr>
            <a:xfrm>
              <a:off x="4076088" y="1362121"/>
              <a:ext cx="1500460" cy="131864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5880" tIns="55880" rIns="55880" bIns="5588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3200" kern="1200" dirty="0">
                  <a:solidFill>
                    <a:srgbClr val="00F570"/>
                  </a:solidFill>
                  <a:latin typeface="Candara" panose="020E0502030303020204" pitchFamily="34" charset="0"/>
                </a:rPr>
                <a:t>PV vendor coordinator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B03FFBE8-E6F8-A955-06D6-9FFC9FA0EADA}"/>
              </a:ext>
            </a:extLst>
          </p:cNvPr>
          <p:cNvGrpSpPr/>
          <p:nvPr/>
        </p:nvGrpSpPr>
        <p:grpSpPr>
          <a:xfrm>
            <a:off x="9818670" y="4445765"/>
            <a:ext cx="4308663" cy="2574214"/>
            <a:chOff x="3521367" y="3059443"/>
            <a:chExt cx="2235585" cy="1093218"/>
          </a:xfrm>
        </p:grpSpPr>
        <p:sp>
          <p:nvSpPr>
            <p:cNvPr id="31" name="Rounded Rectangle 30">
              <a:extLst>
                <a:ext uri="{FF2B5EF4-FFF2-40B4-BE49-F238E27FC236}">
                  <a16:creationId xmlns:a16="http://schemas.microsoft.com/office/drawing/2014/main" id="{74303DBD-52E0-CF11-6C1B-B69608E07FD5}"/>
                </a:ext>
              </a:extLst>
            </p:cNvPr>
            <p:cNvSpPr/>
            <p:nvPr/>
          </p:nvSpPr>
          <p:spPr>
            <a:xfrm>
              <a:off x="3797446" y="3137994"/>
              <a:ext cx="1646377" cy="938442"/>
            </a:xfrm>
            <a:prstGeom prst="roundRect">
              <a:avLst/>
            </a:prstGeom>
            <a:solidFill>
              <a:srgbClr val="C00000"/>
            </a:solidFill>
            <a:ln w="12700" cap="flat" cmpd="sng" algn="ctr">
              <a:solidFill>
                <a:schemeClr val="tx1"/>
              </a:solidFill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/>
            <a:lstStyle/>
            <a:p>
              <a:endParaRPr lang="en-NL"/>
            </a:p>
          </p:txBody>
        </p:sp>
        <p:sp>
          <p:nvSpPr>
            <p:cNvPr id="32" name="Rounded Rectangle 7">
              <a:extLst>
                <a:ext uri="{FF2B5EF4-FFF2-40B4-BE49-F238E27FC236}">
                  <a16:creationId xmlns:a16="http://schemas.microsoft.com/office/drawing/2014/main" id="{3567185D-3956-8A29-404D-4182C7FDFEF0}"/>
                </a:ext>
              </a:extLst>
            </p:cNvPr>
            <p:cNvSpPr txBox="1"/>
            <p:nvPr/>
          </p:nvSpPr>
          <p:spPr>
            <a:xfrm>
              <a:off x="3521367" y="3059443"/>
              <a:ext cx="2235585" cy="109321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3200" kern="1200" dirty="0">
                  <a:solidFill>
                    <a:schemeClr val="bg2"/>
                  </a:solidFill>
                  <a:latin typeface="Candara" panose="020E0502030303020204" pitchFamily="34" charset="0"/>
                  <a:ea typeface="+mn-ea"/>
                  <a:cs typeface="+mn-cs"/>
                </a:rPr>
                <a:t>Client manager</a:t>
              </a:r>
            </a:p>
          </p:txBody>
        </p:sp>
      </p:grp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2B92964A-F700-5D4E-0C94-258C667EB1A7}"/>
              </a:ext>
            </a:extLst>
          </p:cNvPr>
          <p:cNvCxnSpPr>
            <a:cxnSpLocks/>
          </p:cNvCxnSpPr>
          <p:nvPr/>
        </p:nvCxnSpPr>
        <p:spPr bwMode="auto">
          <a:xfrm flipH="1">
            <a:off x="11973001" y="4092561"/>
            <a:ext cx="1" cy="554026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chemeClr val="accent1"/>
            </a:solidFill>
            <a:prstDash val="solid"/>
            <a:round/>
            <a:headEnd type="triangle"/>
            <a:tailEnd type="triangle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90735A2E-3DDB-83F1-4226-BD6767D599FD}"/>
              </a:ext>
            </a:extLst>
          </p:cNvPr>
          <p:cNvCxnSpPr>
            <a:cxnSpLocks/>
            <a:endCxn id="29" idx="0"/>
          </p:cNvCxnSpPr>
          <p:nvPr/>
        </p:nvCxnSpPr>
        <p:spPr bwMode="auto">
          <a:xfrm>
            <a:off x="11973001" y="6871666"/>
            <a:ext cx="18729" cy="819173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chemeClr val="accent1"/>
            </a:solidFill>
            <a:prstDash val="solid"/>
            <a:round/>
            <a:headEnd type="triangle"/>
            <a:tailEnd type="triangle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E254CD06-9302-39F7-A1DF-BD7964F184C4}"/>
              </a:ext>
            </a:extLst>
          </p:cNvPr>
          <p:cNvCxnSpPr>
            <a:cxnSpLocks/>
            <a:stCxn id="29" idx="2"/>
          </p:cNvCxnSpPr>
          <p:nvPr/>
        </p:nvCxnSpPr>
        <p:spPr bwMode="auto">
          <a:xfrm>
            <a:off x="11991730" y="9813364"/>
            <a:ext cx="24187" cy="1000101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chemeClr val="tx1"/>
            </a:solidFill>
            <a:prstDash val="solid"/>
            <a:round/>
            <a:headEnd type="triangle"/>
            <a:tailEnd type="triangle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grpSp>
        <p:nvGrpSpPr>
          <p:cNvPr id="36" name="Group 35">
            <a:extLst>
              <a:ext uri="{FF2B5EF4-FFF2-40B4-BE49-F238E27FC236}">
                <a16:creationId xmlns:a16="http://schemas.microsoft.com/office/drawing/2014/main" id="{D6112127-90D9-F6FB-B982-1660840B2BBA}"/>
              </a:ext>
            </a:extLst>
          </p:cNvPr>
          <p:cNvGrpSpPr/>
          <p:nvPr/>
        </p:nvGrpSpPr>
        <p:grpSpPr>
          <a:xfrm>
            <a:off x="4090549" y="2458687"/>
            <a:ext cx="2643352" cy="1838533"/>
            <a:chOff x="3816424" y="3107698"/>
            <a:chExt cx="1674010" cy="1124337"/>
          </a:xfrm>
        </p:grpSpPr>
        <p:sp>
          <p:nvSpPr>
            <p:cNvPr id="37" name="Rounded Rectangle 36">
              <a:extLst>
                <a:ext uri="{FF2B5EF4-FFF2-40B4-BE49-F238E27FC236}">
                  <a16:creationId xmlns:a16="http://schemas.microsoft.com/office/drawing/2014/main" id="{BDEAD17F-8804-10C6-7CDE-434644026155}"/>
                </a:ext>
              </a:extLst>
            </p:cNvPr>
            <p:cNvSpPr/>
            <p:nvPr/>
          </p:nvSpPr>
          <p:spPr>
            <a:xfrm>
              <a:off x="3816424" y="3107698"/>
              <a:ext cx="1669231" cy="1104101"/>
            </a:xfrm>
            <a:prstGeom prst="roundRect">
              <a:avLst/>
            </a:prstGeom>
            <a:solidFill>
              <a:srgbClr val="C00000"/>
            </a:solidFill>
            <a:ln w="12700" cap="flat" cmpd="sng" algn="ctr">
              <a:solidFill>
                <a:schemeClr val="tx1"/>
              </a:solidFill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/>
            <a:lstStyle/>
            <a:p>
              <a:endParaRPr lang="en-NL"/>
            </a:p>
          </p:txBody>
        </p:sp>
        <p:sp>
          <p:nvSpPr>
            <p:cNvPr id="38" name="Rounded Rectangle 7">
              <a:extLst>
                <a:ext uri="{FF2B5EF4-FFF2-40B4-BE49-F238E27FC236}">
                  <a16:creationId xmlns:a16="http://schemas.microsoft.com/office/drawing/2014/main" id="{6A9DEB66-FF9F-50A8-7918-91392DC7BED2}"/>
                </a:ext>
              </a:extLst>
            </p:cNvPr>
            <p:cNvSpPr txBox="1"/>
            <p:nvPr/>
          </p:nvSpPr>
          <p:spPr>
            <a:xfrm>
              <a:off x="3821203" y="3138817"/>
              <a:ext cx="1669231" cy="109321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3200" kern="1200" dirty="0">
                  <a:solidFill>
                    <a:schemeClr val="bg2"/>
                  </a:solidFill>
                  <a:latin typeface="Candara" panose="020E0502030303020204" pitchFamily="34" charset="0"/>
                  <a:ea typeface="+mn-ea"/>
                  <a:cs typeface="+mn-cs"/>
                </a:rPr>
                <a:t>(Deputy)</a:t>
              </a:r>
            </a:p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3200" kern="1200" dirty="0">
                  <a:solidFill>
                    <a:schemeClr val="bg2"/>
                  </a:solidFill>
                  <a:latin typeface="Candara" panose="020E0502030303020204" pitchFamily="34" charset="0"/>
                  <a:ea typeface="+mn-ea"/>
                  <a:cs typeface="+mn-cs"/>
                </a:rPr>
                <a:t>QPPV</a:t>
              </a:r>
            </a:p>
          </p:txBody>
        </p:sp>
      </p:grp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49A3EC0B-F1BE-1A5D-1D39-365473296413}"/>
              </a:ext>
            </a:extLst>
          </p:cNvPr>
          <p:cNvCxnSpPr>
            <a:cxnSpLocks/>
            <a:endCxn id="38" idx="3"/>
          </p:cNvCxnSpPr>
          <p:nvPr/>
        </p:nvCxnSpPr>
        <p:spPr bwMode="auto">
          <a:xfrm flipH="1">
            <a:off x="6733901" y="3383815"/>
            <a:ext cx="858354" cy="19582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chemeClr val="tx1"/>
            </a:solidFill>
            <a:prstDash val="solid"/>
            <a:round/>
            <a:headEnd type="triangle"/>
            <a:tailEnd type="triangle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grpSp>
        <p:nvGrpSpPr>
          <p:cNvPr id="3" name="Group 2">
            <a:extLst>
              <a:ext uri="{FF2B5EF4-FFF2-40B4-BE49-F238E27FC236}">
                <a16:creationId xmlns:a16="http://schemas.microsoft.com/office/drawing/2014/main" id="{45BB641F-C4CD-6107-F8F6-D05822033D0F}"/>
              </a:ext>
            </a:extLst>
          </p:cNvPr>
          <p:cNvGrpSpPr/>
          <p:nvPr/>
        </p:nvGrpSpPr>
        <p:grpSpPr>
          <a:xfrm>
            <a:off x="14749454" y="10826268"/>
            <a:ext cx="2643352" cy="1838533"/>
            <a:chOff x="3816424" y="3107698"/>
            <a:chExt cx="1674010" cy="1124337"/>
          </a:xfrm>
        </p:grpSpPr>
        <p:sp>
          <p:nvSpPr>
            <p:cNvPr id="40" name="Rounded Rectangle 39">
              <a:extLst>
                <a:ext uri="{FF2B5EF4-FFF2-40B4-BE49-F238E27FC236}">
                  <a16:creationId xmlns:a16="http://schemas.microsoft.com/office/drawing/2014/main" id="{5F54B1EB-92F6-69B3-5654-259B2022764B}"/>
                </a:ext>
              </a:extLst>
            </p:cNvPr>
            <p:cNvSpPr/>
            <p:nvPr/>
          </p:nvSpPr>
          <p:spPr>
            <a:xfrm>
              <a:off x="3816424" y="3107698"/>
              <a:ext cx="1669231" cy="1104101"/>
            </a:xfrm>
            <a:prstGeom prst="roundRect">
              <a:avLst/>
            </a:prstGeom>
            <a:solidFill>
              <a:srgbClr val="C00000"/>
            </a:solidFill>
            <a:ln w="12700" cap="flat" cmpd="sng" algn="ctr">
              <a:solidFill>
                <a:schemeClr val="tx1"/>
              </a:solidFill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/>
            <a:lstStyle/>
            <a:p>
              <a:endParaRPr lang="en-NL"/>
            </a:p>
          </p:txBody>
        </p:sp>
        <p:sp>
          <p:nvSpPr>
            <p:cNvPr id="41" name="Rounded Rectangle 7">
              <a:extLst>
                <a:ext uri="{FF2B5EF4-FFF2-40B4-BE49-F238E27FC236}">
                  <a16:creationId xmlns:a16="http://schemas.microsoft.com/office/drawing/2014/main" id="{09FEAE54-0C03-5A38-9733-6B195E1255DE}"/>
                </a:ext>
              </a:extLst>
            </p:cNvPr>
            <p:cNvSpPr txBox="1"/>
            <p:nvPr/>
          </p:nvSpPr>
          <p:spPr>
            <a:xfrm>
              <a:off x="3821203" y="3138817"/>
              <a:ext cx="1669231" cy="109321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3200" kern="1200" dirty="0">
                  <a:solidFill>
                    <a:schemeClr val="bg2"/>
                  </a:solidFill>
                  <a:latin typeface="Candara" panose="020E0502030303020204" pitchFamily="34" charset="0"/>
                  <a:ea typeface="+mn-ea"/>
                  <a:cs typeface="+mn-cs"/>
                </a:rPr>
                <a:t>Su</a:t>
              </a:r>
              <a:r>
                <a:rPr lang="en-GB" sz="3200" dirty="0">
                  <a:solidFill>
                    <a:schemeClr val="bg2"/>
                  </a:solidFill>
                  <a:latin typeface="Candara" panose="020E0502030303020204" pitchFamily="34" charset="0"/>
                </a:rPr>
                <a:t>bcontractor</a:t>
              </a:r>
              <a:endParaRPr lang="en-GB" sz="3200" kern="1200" dirty="0">
                <a:solidFill>
                  <a:schemeClr val="bg2"/>
                </a:solidFill>
                <a:latin typeface="Candara" panose="020E0502030303020204" pitchFamily="34" charset="0"/>
                <a:ea typeface="+mn-ea"/>
                <a:cs typeface="+mn-cs"/>
              </a:endParaRPr>
            </a:p>
          </p:txBody>
        </p:sp>
      </p:grp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18195E85-8B79-F929-5592-32148641E9AF}"/>
              </a:ext>
            </a:extLst>
          </p:cNvPr>
          <p:cNvCxnSpPr>
            <a:cxnSpLocks/>
          </p:cNvCxnSpPr>
          <p:nvPr/>
        </p:nvCxnSpPr>
        <p:spPr bwMode="auto">
          <a:xfrm flipH="1">
            <a:off x="13839765" y="11745535"/>
            <a:ext cx="858354" cy="19582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chemeClr val="tx1"/>
            </a:solidFill>
            <a:prstDash val="solid"/>
            <a:round/>
            <a:headEnd type="triangle"/>
            <a:tailEnd type="triangle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grpSp>
        <p:nvGrpSpPr>
          <p:cNvPr id="43" name="Group 42">
            <a:extLst>
              <a:ext uri="{FF2B5EF4-FFF2-40B4-BE49-F238E27FC236}">
                <a16:creationId xmlns:a16="http://schemas.microsoft.com/office/drawing/2014/main" id="{2D48BE77-742A-6587-9D21-912973B28720}"/>
              </a:ext>
            </a:extLst>
          </p:cNvPr>
          <p:cNvGrpSpPr/>
          <p:nvPr/>
        </p:nvGrpSpPr>
        <p:grpSpPr>
          <a:xfrm>
            <a:off x="18254653" y="10840123"/>
            <a:ext cx="2643352" cy="1838533"/>
            <a:chOff x="3816424" y="3107698"/>
            <a:chExt cx="1674010" cy="1124337"/>
          </a:xfrm>
        </p:grpSpPr>
        <p:sp>
          <p:nvSpPr>
            <p:cNvPr id="44" name="Rounded Rectangle 43">
              <a:extLst>
                <a:ext uri="{FF2B5EF4-FFF2-40B4-BE49-F238E27FC236}">
                  <a16:creationId xmlns:a16="http://schemas.microsoft.com/office/drawing/2014/main" id="{19D510A4-5A4F-0AEA-3955-374E0DE7A894}"/>
                </a:ext>
              </a:extLst>
            </p:cNvPr>
            <p:cNvSpPr/>
            <p:nvPr/>
          </p:nvSpPr>
          <p:spPr>
            <a:xfrm>
              <a:off x="3816424" y="3107698"/>
              <a:ext cx="1669231" cy="1104101"/>
            </a:xfrm>
            <a:prstGeom prst="roundRect">
              <a:avLst/>
            </a:prstGeom>
            <a:solidFill>
              <a:srgbClr val="C00000"/>
            </a:solidFill>
            <a:ln w="12700" cap="flat" cmpd="sng" algn="ctr">
              <a:solidFill>
                <a:schemeClr val="tx1"/>
              </a:solidFill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/>
            <a:lstStyle/>
            <a:p>
              <a:endParaRPr lang="en-NL"/>
            </a:p>
          </p:txBody>
        </p:sp>
        <p:sp>
          <p:nvSpPr>
            <p:cNvPr id="45" name="Rounded Rectangle 7">
              <a:extLst>
                <a:ext uri="{FF2B5EF4-FFF2-40B4-BE49-F238E27FC236}">
                  <a16:creationId xmlns:a16="http://schemas.microsoft.com/office/drawing/2014/main" id="{2C149BF0-3B18-BECB-1F5B-AF7C934C0CD4}"/>
                </a:ext>
              </a:extLst>
            </p:cNvPr>
            <p:cNvSpPr txBox="1"/>
            <p:nvPr/>
          </p:nvSpPr>
          <p:spPr>
            <a:xfrm>
              <a:off x="3821203" y="3138817"/>
              <a:ext cx="1669231" cy="109321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3200" kern="1200" dirty="0">
                  <a:solidFill>
                    <a:schemeClr val="bg2"/>
                  </a:solidFill>
                  <a:latin typeface="Candara" panose="020E0502030303020204" pitchFamily="34" charset="0"/>
                  <a:ea typeface="+mn-ea"/>
                  <a:cs typeface="+mn-cs"/>
                </a:rPr>
                <a:t>Su</a:t>
              </a:r>
              <a:r>
                <a:rPr lang="en-GB" sz="3200" dirty="0">
                  <a:solidFill>
                    <a:schemeClr val="bg2"/>
                  </a:solidFill>
                  <a:latin typeface="Candara" panose="020E0502030303020204" pitchFamily="34" charset="0"/>
                </a:rPr>
                <a:t>b-subcontractor</a:t>
              </a:r>
              <a:endParaRPr lang="en-GB" sz="3200" kern="1200" dirty="0">
                <a:solidFill>
                  <a:schemeClr val="bg2"/>
                </a:solidFill>
                <a:latin typeface="Candara" panose="020E0502030303020204" pitchFamily="34" charset="0"/>
                <a:ea typeface="+mn-ea"/>
                <a:cs typeface="+mn-cs"/>
              </a:endParaRPr>
            </a:p>
          </p:txBody>
        </p:sp>
      </p:grp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7B122D99-408B-DB5B-D426-6BC89135461B}"/>
              </a:ext>
            </a:extLst>
          </p:cNvPr>
          <p:cNvCxnSpPr>
            <a:cxnSpLocks/>
          </p:cNvCxnSpPr>
          <p:nvPr/>
        </p:nvCxnSpPr>
        <p:spPr bwMode="auto">
          <a:xfrm flipH="1">
            <a:off x="17344964" y="11759390"/>
            <a:ext cx="858354" cy="19582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chemeClr val="tx1"/>
            </a:solidFill>
            <a:prstDash val="solid"/>
            <a:round/>
            <a:headEnd type="triangle"/>
            <a:tailEnd type="triangle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grpSp>
        <p:nvGrpSpPr>
          <p:cNvPr id="47" name="Group 46">
            <a:extLst>
              <a:ext uri="{FF2B5EF4-FFF2-40B4-BE49-F238E27FC236}">
                <a16:creationId xmlns:a16="http://schemas.microsoft.com/office/drawing/2014/main" id="{E8F18D15-C0D7-2CCD-7008-842F05039E4A}"/>
              </a:ext>
            </a:extLst>
          </p:cNvPr>
          <p:cNvGrpSpPr/>
          <p:nvPr/>
        </p:nvGrpSpPr>
        <p:grpSpPr>
          <a:xfrm>
            <a:off x="7579590" y="2440978"/>
            <a:ext cx="2643352" cy="1838533"/>
            <a:chOff x="3816424" y="3107698"/>
            <a:chExt cx="1674010" cy="1124337"/>
          </a:xfrm>
        </p:grpSpPr>
        <p:sp>
          <p:nvSpPr>
            <p:cNvPr id="48" name="Rounded Rectangle 47">
              <a:extLst>
                <a:ext uri="{FF2B5EF4-FFF2-40B4-BE49-F238E27FC236}">
                  <a16:creationId xmlns:a16="http://schemas.microsoft.com/office/drawing/2014/main" id="{516421E5-368D-C755-52A0-8B741389DAD8}"/>
                </a:ext>
              </a:extLst>
            </p:cNvPr>
            <p:cNvSpPr/>
            <p:nvPr/>
          </p:nvSpPr>
          <p:spPr>
            <a:xfrm>
              <a:off x="3816424" y="3107698"/>
              <a:ext cx="1669231" cy="1104101"/>
            </a:xfrm>
            <a:prstGeom prst="roundRect">
              <a:avLst/>
            </a:prstGeom>
            <a:solidFill>
              <a:srgbClr val="C00000"/>
            </a:solidFill>
            <a:ln w="12700" cap="flat" cmpd="sng" algn="ctr">
              <a:solidFill>
                <a:schemeClr val="tx1"/>
              </a:solidFill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/>
            <a:lstStyle/>
            <a:p>
              <a:endParaRPr lang="en-NL"/>
            </a:p>
          </p:txBody>
        </p:sp>
        <p:sp>
          <p:nvSpPr>
            <p:cNvPr id="49" name="Rounded Rectangle 7">
              <a:extLst>
                <a:ext uri="{FF2B5EF4-FFF2-40B4-BE49-F238E27FC236}">
                  <a16:creationId xmlns:a16="http://schemas.microsoft.com/office/drawing/2014/main" id="{4B351280-97E9-1A26-0D13-916CDC50B775}"/>
                </a:ext>
              </a:extLst>
            </p:cNvPr>
            <p:cNvSpPr txBox="1"/>
            <p:nvPr/>
          </p:nvSpPr>
          <p:spPr>
            <a:xfrm>
              <a:off x="3821203" y="3138817"/>
              <a:ext cx="1669231" cy="109321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3200" kern="1200" dirty="0">
                  <a:solidFill>
                    <a:schemeClr val="bg2"/>
                  </a:solidFill>
                  <a:latin typeface="Candara" panose="020E0502030303020204" pitchFamily="34" charset="0"/>
                  <a:ea typeface="+mn-ea"/>
                  <a:cs typeface="+mn-cs"/>
                </a:rPr>
                <a:t>MAH</a:t>
              </a:r>
            </a:p>
          </p:txBody>
        </p:sp>
      </p:grp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B82CD47E-7B7D-C99E-31C9-B32B6CFE8BAC}"/>
              </a:ext>
            </a:extLst>
          </p:cNvPr>
          <p:cNvCxnSpPr>
            <a:cxnSpLocks/>
          </p:cNvCxnSpPr>
          <p:nvPr/>
        </p:nvCxnSpPr>
        <p:spPr bwMode="auto">
          <a:xfrm flipH="1">
            <a:off x="10240958" y="3318997"/>
            <a:ext cx="858354" cy="19582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chemeClr val="tx1"/>
            </a:solidFill>
            <a:prstDash val="solid"/>
            <a:round/>
            <a:headEnd type="triangle"/>
            <a:tailEnd type="triangle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8508672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D10142-2411-E6E0-7ECB-69C42FDB9D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 dirty="0"/>
              <a:t>Vragen?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072E24-007F-CB5A-44BC-B49601B205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342D6-F624-CF41-B1BB-61C9790DB917}" type="slidenum">
              <a:rPr lang="en-NL" smtClean="0"/>
              <a:t>17</a:t>
            </a:fld>
            <a:endParaRPr lang="en-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C93D49-EA0F-1C99-9BBA-4EE96F86E92E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A2D15EC-D46B-5C4A-BA52-6E4AA769B11F}" type="datetime5">
              <a:rPr lang="en-US" smtClean="0"/>
              <a:t>18-May-26</a:t>
            </a:fld>
            <a:endParaRPr lang="en-NL"/>
          </a:p>
        </p:txBody>
      </p:sp>
      <p:pic>
        <p:nvPicPr>
          <p:cNvPr id="6" name="Picture 2" descr="Questionmark Stock Photos, Royalty Free Questionmark Images | Depositphotos">
            <a:hlinkClick r:id="rId2"/>
            <a:extLst>
              <a:ext uri="{FF2B5EF4-FFF2-40B4-BE49-F238E27FC236}">
                <a16:creationId xmlns:a16="http://schemas.microsoft.com/office/drawing/2014/main" id="{93C233B4-165D-4AD5-CD7B-FCD15B0058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8392" y="2672992"/>
            <a:ext cx="9680933" cy="9680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54882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33F5B34-CBCE-4AAF-5A97-56D937826BDA}"/>
              </a:ext>
            </a:extLst>
          </p:cNvPr>
          <p:cNvSpPr/>
          <p:nvPr/>
        </p:nvSpPr>
        <p:spPr>
          <a:xfrm>
            <a:off x="10403161" y="11119105"/>
            <a:ext cx="5216236" cy="23238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23AADA4-2C78-250C-CE37-1781181C11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/>
              <a:t>Our Services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2BDF43-F74D-46F7-F719-27F25E5FA7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2169253" y="12712701"/>
            <a:ext cx="882257" cy="730250"/>
          </a:xfrm>
        </p:spPr>
        <p:txBody>
          <a:bodyPr/>
          <a:lstStyle/>
          <a:p>
            <a:fld id="{CC5342D6-F624-CF41-B1BB-61C9790DB917}" type="slidenum">
              <a:rPr lang="en-NL" smtClean="0"/>
              <a:t>2</a:t>
            </a:fld>
            <a:endParaRPr lang="en-NL"/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BD65E9C2-081D-852E-5927-69272D986747}"/>
              </a:ext>
            </a:extLst>
          </p:cNvPr>
          <p:cNvGrpSpPr/>
          <p:nvPr/>
        </p:nvGrpSpPr>
        <p:grpSpPr>
          <a:xfrm>
            <a:off x="8028000" y="2597739"/>
            <a:ext cx="3640635" cy="4808318"/>
            <a:chOff x="8028000" y="2597739"/>
            <a:chExt cx="3640635" cy="4808318"/>
          </a:xfrm>
        </p:grpSpPr>
        <p:sp>
          <p:nvSpPr>
            <p:cNvPr id="10" name="Subtitle 2">
              <a:extLst>
                <a:ext uri="{FF2B5EF4-FFF2-40B4-BE49-F238E27FC236}">
                  <a16:creationId xmlns:a16="http://schemas.microsoft.com/office/drawing/2014/main" id="{6ECEBB01-7B31-E2DA-F8BE-C3FF65B4A3DE}"/>
                </a:ext>
              </a:extLst>
            </p:cNvPr>
            <p:cNvSpPr txBox="1">
              <a:spLocks/>
            </p:cNvSpPr>
            <p:nvPr/>
          </p:nvSpPr>
          <p:spPr>
            <a:xfrm>
              <a:off x="8316000" y="6052381"/>
              <a:ext cx="3004094" cy="923330"/>
            </a:xfrm>
            <a:prstGeom prst="rect">
              <a:avLst/>
            </a:prstGeom>
            <a:ln>
              <a:noFill/>
            </a:ln>
          </p:spPr>
          <p:txBody>
            <a:bodyPr vert="horz" wrap="square" lIns="91440" tIns="45720" rIns="91440" bIns="45720" rtlCol="0">
              <a:sp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90000"/>
                </a:lnSpc>
                <a:defRPr/>
              </a:pPr>
              <a:r>
                <a:rPr lang="en-US" sz="3000">
                  <a:latin typeface="Candara" panose="020E0502030303020204" pitchFamily="34" charset="0"/>
                </a:rPr>
                <a:t>Pharmaceutical Development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D0810AC4-3113-BBD1-B694-EF794F81996C}"/>
                </a:ext>
              </a:extLst>
            </p:cNvPr>
            <p:cNvSpPr/>
            <p:nvPr/>
          </p:nvSpPr>
          <p:spPr>
            <a:xfrm>
              <a:off x="8331042" y="7101340"/>
              <a:ext cx="3004094" cy="304717"/>
            </a:xfrm>
            <a:prstGeom prst="rect">
              <a:avLst/>
            </a:prstGeom>
            <a:solidFill>
              <a:srgbClr val="017DA4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1828434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ndara" panose="020E0502030303020204" pitchFamily="34" charset="0"/>
              </a:endParaRPr>
            </a:p>
          </p:txBody>
        </p: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DDE7952E-F781-673F-0794-A2725EC20313}"/>
                </a:ext>
              </a:extLst>
            </p:cNvPr>
            <p:cNvGrpSpPr/>
            <p:nvPr/>
          </p:nvGrpSpPr>
          <p:grpSpPr>
            <a:xfrm>
              <a:off x="8028000" y="2597739"/>
              <a:ext cx="3640635" cy="3322335"/>
              <a:chOff x="10368489" y="2597739"/>
              <a:chExt cx="3640635" cy="3322335"/>
            </a:xfrm>
          </p:grpSpPr>
          <p:graphicFrame>
            <p:nvGraphicFramePr>
              <p:cNvPr id="9" name="Chart 8">
                <a:extLst>
                  <a:ext uri="{FF2B5EF4-FFF2-40B4-BE49-F238E27FC236}">
                    <a16:creationId xmlns:a16="http://schemas.microsoft.com/office/drawing/2014/main" id="{E06E9EB3-0638-65C2-FEB9-3B99D863C140}"/>
                  </a:ext>
                </a:extLst>
              </p:cNvPr>
              <p:cNvGraphicFramePr/>
              <p:nvPr/>
            </p:nvGraphicFramePr>
            <p:xfrm>
              <a:off x="10368489" y="2597739"/>
              <a:ext cx="3640635" cy="3322335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2"/>
              </a:graphicData>
            </a:graphic>
          </p:graphicFrame>
          <p:pic>
            <p:nvPicPr>
              <p:cNvPr id="8" name="Graphic 7" descr="Microscope outline">
                <a:extLst>
                  <a:ext uri="{FF2B5EF4-FFF2-40B4-BE49-F238E27FC236}">
                    <a16:creationId xmlns:a16="http://schemas.microsoft.com/office/drawing/2014/main" id="{95C30E47-BD49-75C2-5281-AAE814F9BF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1127100" y="3282861"/>
                <a:ext cx="2123412" cy="1934822"/>
              </a:xfrm>
              <a:prstGeom prst="rect">
                <a:avLst/>
              </a:prstGeom>
            </p:spPr>
          </p:pic>
        </p:grp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62C9F973-E663-BAC2-A132-099C8A462AAC}"/>
              </a:ext>
            </a:extLst>
          </p:cNvPr>
          <p:cNvGrpSpPr/>
          <p:nvPr/>
        </p:nvGrpSpPr>
        <p:grpSpPr>
          <a:xfrm>
            <a:off x="2169356" y="2596893"/>
            <a:ext cx="3650759" cy="4809164"/>
            <a:chOff x="2169356" y="2596893"/>
            <a:chExt cx="3650759" cy="4809164"/>
          </a:xfrm>
        </p:grpSpPr>
        <p:sp>
          <p:nvSpPr>
            <p:cNvPr id="14" name="Subtitle 2">
              <a:extLst>
                <a:ext uri="{FF2B5EF4-FFF2-40B4-BE49-F238E27FC236}">
                  <a16:creationId xmlns:a16="http://schemas.microsoft.com/office/drawing/2014/main" id="{177E6C65-F6CC-B6B6-0634-3F61AECEF572}"/>
                </a:ext>
              </a:extLst>
            </p:cNvPr>
            <p:cNvSpPr txBox="1">
              <a:spLocks/>
            </p:cNvSpPr>
            <p:nvPr/>
          </p:nvSpPr>
          <p:spPr>
            <a:xfrm>
              <a:off x="2488511" y="6045275"/>
              <a:ext cx="3012448" cy="923330"/>
            </a:xfrm>
            <a:prstGeom prst="rect">
              <a:avLst/>
            </a:prstGeom>
            <a:ln>
              <a:noFill/>
            </a:ln>
          </p:spPr>
          <p:txBody>
            <a:bodyPr vert="horz" wrap="square" lIns="91440" tIns="45720" rIns="91440" bIns="45720" rtlCol="0">
              <a:sp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90000"/>
                </a:lnSpc>
                <a:defRPr/>
              </a:pPr>
              <a:r>
                <a:rPr lang="en-US" sz="3000">
                  <a:latin typeface="Candara" panose="020E0502030303020204" pitchFamily="34" charset="0"/>
                </a:rPr>
                <a:t>Regulatory Affairs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B060950-D85F-D640-23D3-3884CAF16D04}"/>
                </a:ext>
              </a:extLst>
            </p:cNvPr>
            <p:cNvSpPr/>
            <p:nvPr/>
          </p:nvSpPr>
          <p:spPr>
            <a:xfrm>
              <a:off x="2488511" y="7100493"/>
              <a:ext cx="3006000" cy="305564"/>
            </a:xfrm>
            <a:prstGeom prst="rect">
              <a:avLst/>
            </a:prstGeom>
            <a:solidFill>
              <a:srgbClr val="C72E38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1828434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ndara" panose="020E0502030303020204" pitchFamily="34" charset="0"/>
              </a:endParaRPr>
            </a:p>
          </p:txBody>
        </p: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2438B452-21B7-7203-25E6-912972550983}"/>
                </a:ext>
              </a:extLst>
            </p:cNvPr>
            <p:cNvGrpSpPr/>
            <p:nvPr/>
          </p:nvGrpSpPr>
          <p:grpSpPr>
            <a:xfrm>
              <a:off x="2169356" y="2596893"/>
              <a:ext cx="3650759" cy="3331576"/>
              <a:chOff x="3529224" y="2596893"/>
              <a:chExt cx="3650759" cy="3331576"/>
            </a:xfrm>
          </p:grpSpPr>
          <p:graphicFrame>
            <p:nvGraphicFramePr>
              <p:cNvPr id="13" name="Chart 12">
                <a:extLst>
                  <a:ext uri="{FF2B5EF4-FFF2-40B4-BE49-F238E27FC236}">
                    <a16:creationId xmlns:a16="http://schemas.microsoft.com/office/drawing/2014/main" id="{FFD581D5-270C-AA6F-2AB0-2DFF4CB59B1C}"/>
                  </a:ext>
                </a:extLst>
              </p:cNvPr>
              <p:cNvGraphicFramePr/>
              <p:nvPr/>
            </p:nvGraphicFramePr>
            <p:xfrm>
              <a:off x="3529224" y="2596893"/>
              <a:ext cx="3650759" cy="3331576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4"/>
              </a:graphicData>
            </a:graphic>
          </p:graphicFrame>
          <p:pic>
            <p:nvPicPr>
              <p:cNvPr id="16" name="Graphic 15" descr="Puzzle pieces outline">
                <a:extLst>
                  <a:ext uri="{FF2B5EF4-FFF2-40B4-BE49-F238E27FC236}">
                    <a16:creationId xmlns:a16="http://schemas.microsoft.com/office/drawing/2014/main" id="{458CACF4-387C-5250-5689-8C207BA106E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4237662" y="3212588"/>
                <a:ext cx="2304894" cy="2100187"/>
              </a:xfrm>
              <a:prstGeom prst="rect">
                <a:avLst/>
              </a:prstGeom>
            </p:spPr>
          </p:pic>
        </p:grp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E65A5D4-034B-D28C-4AB5-D434D57B6A2D}"/>
              </a:ext>
            </a:extLst>
          </p:cNvPr>
          <p:cNvGrpSpPr/>
          <p:nvPr/>
        </p:nvGrpSpPr>
        <p:grpSpPr>
          <a:xfrm>
            <a:off x="13824000" y="2516400"/>
            <a:ext cx="3640635" cy="4889657"/>
            <a:chOff x="13824000" y="2516400"/>
            <a:chExt cx="3640635" cy="4889657"/>
          </a:xfrm>
        </p:grpSpPr>
        <p:sp>
          <p:nvSpPr>
            <p:cNvPr id="19" name="Subtitle 2">
              <a:extLst>
                <a:ext uri="{FF2B5EF4-FFF2-40B4-BE49-F238E27FC236}">
                  <a16:creationId xmlns:a16="http://schemas.microsoft.com/office/drawing/2014/main" id="{F0F1A07B-EC88-9ADD-D268-59303195B25F}"/>
                </a:ext>
              </a:extLst>
            </p:cNvPr>
            <p:cNvSpPr txBox="1">
              <a:spLocks/>
            </p:cNvSpPr>
            <p:nvPr/>
          </p:nvSpPr>
          <p:spPr>
            <a:xfrm>
              <a:off x="14040000" y="6260131"/>
              <a:ext cx="3222209" cy="507831"/>
            </a:xfrm>
            <a:prstGeom prst="rect">
              <a:avLst/>
            </a:prstGeom>
          </p:spPr>
          <p:txBody>
            <a:bodyPr vert="horz" wrap="square" lIns="91440" tIns="45720" rIns="91440" bIns="45720" rtlCol="0">
              <a:sp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90000"/>
                </a:lnSpc>
                <a:defRPr/>
              </a:pPr>
              <a:r>
                <a:rPr lang="en-US" sz="3000">
                  <a:latin typeface="Candara" panose="020E0502030303020204" pitchFamily="34" charset="0"/>
                </a:rPr>
                <a:t>Pharmacovigilance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509A1AF4-B974-6D3B-287D-5EB0FE950160}"/>
                </a:ext>
              </a:extLst>
            </p:cNvPr>
            <p:cNvSpPr/>
            <p:nvPr/>
          </p:nvSpPr>
          <p:spPr>
            <a:xfrm>
              <a:off x="14166000" y="7101340"/>
              <a:ext cx="3004094" cy="304717"/>
            </a:xfrm>
            <a:prstGeom prst="rect">
              <a:avLst/>
            </a:prstGeom>
            <a:solidFill>
              <a:srgbClr val="03833D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1828434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ndara" panose="020E0502030303020204" pitchFamily="34" charset="0"/>
              </a:endParaRPr>
            </a:p>
          </p:txBody>
        </p: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9907FE33-1C97-9A16-F595-B9E85931DA88}"/>
                </a:ext>
              </a:extLst>
            </p:cNvPr>
            <p:cNvGrpSpPr/>
            <p:nvPr/>
          </p:nvGrpSpPr>
          <p:grpSpPr>
            <a:xfrm>
              <a:off x="13824000" y="2516400"/>
              <a:ext cx="3640635" cy="3322335"/>
              <a:chOff x="17197629" y="2517193"/>
              <a:chExt cx="3640635" cy="3322335"/>
            </a:xfrm>
          </p:grpSpPr>
          <p:graphicFrame>
            <p:nvGraphicFramePr>
              <p:cNvPr id="18" name="Chart 17">
                <a:extLst>
                  <a:ext uri="{FF2B5EF4-FFF2-40B4-BE49-F238E27FC236}">
                    <a16:creationId xmlns:a16="http://schemas.microsoft.com/office/drawing/2014/main" id="{ED9BA98B-057B-C9D0-A83B-A6C76EE2F991}"/>
                  </a:ext>
                </a:extLst>
              </p:cNvPr>
              <p:cNvGraphicFramePr/>
              <p:nvPr/>
            </p:nvGraphicFramePr>
            <p:xfrm>
              <a:off x="17197629" y="2517193"/>
              <a:ext cx="3640635" cy="3322335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6"/>
              </a:graphicData>
            </a:graphic>
          </p:graphicFrame>
          <p:pic>
            <p:nvPicPr>
              <p:cNvPr id="21" name="Graphic 20" descr="Heart with pulse outline">
                <a:extLst>
                  <a:ext uri="{FF2B5EF4-FFF2-40B4-BE49-F238E27FC236}">
                    <a16:creationId xmlns:a16="http://schemas.microsoft.com/office/drawing/2014/main" id="{A00EE9A9-3F1F-907D-784F-0507B67122F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17877781" y="3155329"/>
                <a:ext cx="2280331" cy="2077804"/>
              </a:xfrm>
              <a:prstGeom prst="rect">
                <a:avLst/>
              </a:prstGeom>
            </p:spPr>
          </p:pic>
        </p:grp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981155E4-3951-9558-5DCF-241FB2CDD080}"/>
              </a:ext>
            </a:extLst>
          </p:cNvPr>
          <p:cNvGrpSpPr/>
          <p:nvPr/>
        </p:nvGrpSpPr>
        <p:grpSpPr>
          <a:xfrm>
            <a:off x="16844378" y="7929602"/>
            <a:ext cx="3640635" cy="4806654"/>
            <a:chOff x="16844378" y="7929602"/>
            <a:chExt cx="3640635" cy="4806654"/>
          </a:xfrm>
        </p:grpSpPr>
        <p:sp>
          <p:nvSpPr>
            <p:cNvPr id="24" name="Subtitle 2">
              <a:extLst>
                <a:ext uri="{FF2B5EF4-FFF2-40B4-BE49-F238E27FC236}">
                  <a16:creationId xmlns:a16="http://schemas.microsoft.com/office/drawing/2014/main" id="{4CFF2077-84AB-8C35-2270-3E18765E294F}"/>
                </a:ext>
              </a:extLst>
            </p:cNvPr>
            <p:cNvSpPr txBox="1">
              <a:spLocks/>
            </p:cNvSpPr>
            <p:nvPr/>
          </p:nvSpPr>
          <p:spPr>
            <a:xfrm>
              <a:off x="17162648" y="11590330"/>
              <a:ext cx="3004094" cy="507831"/>
            </a:xfrm>
            <a:prstGeom prst="rect">
              <a:avLst/>
            </a:prstGeom>
          </p:spPr>
          <p:txBody>
            <a:bodyPr vert="horz" wrap="square" lIns="91440" tIns="45720" rIns="91440" bIns="45720" rtlCol="0">
              <a:sp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90000"/>
                </a:lnSpc>
                <a:defRPr/>
              </a:pPr>
              <a:r>
                <a:rPr lang="en-US" sz="3000">
                  <a:latin typeface="Candara" panose="020E0502030303020204" pitchFamily="34" charset="0"/>
                </a:rPr>
                <a:t>Market Access</a:t>
              </a: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C0165D2B-B8D7-7F98-30F1-167D7054858A}"/>
                </a:ext>
              </a:extLst>
            </p:cNvPr>
            <p:cNvSpPr/>
            <p:nvPr/>
          </p:nvSpPr>
          <p:spPr>
            <a:xfrm>
              <a:off x="17162648" y="12431539"/>
              <a:ext cx="3004094" cy="304717"/>
            </a:xfrm>
            <a:prstGeom prst="rect">
              <a:avLst/>
            </a:prstGeom>
            <a:solidFill>
              <a:srgbClr val="7030A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1828434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ndara" panose="020E0502030303020204" pitchFamily="34" charset="0"/>
              </a:endParaRPr>
            </a:p>
          </p:txBody>
        </p: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8D0F6638-4327-AA5C-D112-DF5A3097E29F}"/>
                </a:ext>
              </a:extLst>
            </p:cNvPr>
            <p:cNvGrpSpPr/>
            <p:nvPr/>
          </p:nvGrpSpPr>
          <p:grpSpPr>
            <a:xfrm>
              <a:off x="16844378" y="7929602"/>
              <a:ext cx="3640635" cy="3322335"/>
              <a:chOff x="17172622" y="7929602"/>
              <a:chExt cx="3640635" cy="3322335"/>
            </a:xfrm>
          </p:grpSpPr>
          <p:graphicFrame>
            <p:nvGraphicFramePr>
              <p:cNvPr id="23" name="Chart 22">
                <a:extLst>
                  <a:ext uri="{FF2B5EF4-FFF2-40B4-BE49-F238E27FC236}">
                    <a16:creationId xmlns:a16="http://schemas.microsoft.com/office/drawing/2014/main" id="{D6205EF1-8F0B-C47E-3D35-C8E056DAFF2F}"/>
                  </a:ext>
                </a:extLst>
              </p:cNvPr>
              <p:cNvGraphicFramePr/>
              <p:nvPr/>
            </p:nvGraphicFramePr>
            <p:xfrm>
              <a:off x="17172622" y="7929602"/>
              <a:ext cx="3640635" cy="3322335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8"/>
              </a:graphicData>
            </a:graphic>
          </p:graphicFrame>
          <p:pic>
            <p:nvPicPr>
              <p:cNvPr id="26" name="Graphic 25" descr="Enter outline">
                <a:extLst>
                  <a:ext uri="{FF2B5EF4-FFF2-40B4-BE49-F238E27FC236}">
                    <a16:creationId xmlns:a16="http://schemas.microsoft.com/office/drawing/2014/main" id="{1A3E68C0-49C2-672F-7B12-D0645645A6D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17909830" y="8567739"/>
                <a:ext cx="2166218" cy="1973826"/>
              </a:xfrm>
              <a:prstGeom prst="rect">
                <a:avLst/>
              </a:prstGeom>
            </p:spPr>
          </p:pic>
        </p:grp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A669A30C-876F-94F2-8AAF-26D4EECA82FC}"/>
              </a:ext>
            </a:extLst>
          </p:cNvPr>
          <p:cNvGrpSpPr/>
          <p:nvPr/>
        </p:nvGrpSpPr>
        <p:grpSpPr>
          <a:xfrm>
            <a:off x="5168423" y="7787532"/>
            <a:ext cx="3650758" cy="4809164"/>
            <a:chOff x="5168423" y="7787532"/>
            <a:chExt cx="3650758" cy="4809164"/>
          </a:xfrm>
        </p:grpSpPr>
        <p:sp>
          <p:nvSpPr>
            <p:cNvPr id="31" name="Subtitle 2">
              <a:extLst>
                <a:ext uri="{FF2B5EF4-FFF2-40B4-BE49-F238E27FC236}">
                  <a16:creationId xmlns:a16="http://schemas.microsoft.com/office/drawing/2014/main" id="{18C430DF-8E0A-04C4-73B9-358CFB633BC6}"/>
                </a:ext>
              </a:extLst>
            </p:cNvPr>
            <p:cNvSpPr txBox="1">
              <a:spLocks/>
            </p:cNvSpPr>
            <p:nvPr/>
          </p:nvSpPr>
          <p:spPr>
            <a:xfrm>
              <a:off x="5380759" y="11252612"/>
              <a:ext cx="3226086" cy="923330"/>
            </a:xfrm>
            <a:prstGeom prst="rect">
              <a:avLst/>
            </a:prstGeom>
          </p:spPr>
          <p:txBody>
            <a:bodyPr vert="horz" wrap="square" lIns="91440" tIns="45720" rIns="91440" bIns="45720" rtlCol="0">
              <a:sp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90000"/>
                </a:lnSpc>
                <a:defRPr/>
              </a:pPr>
              <a:r>
                <a:rPr lang="en-US" sz="3000">
                  <a:latin typeface="Candara" panose="020E0502030303020204" pitchFamily="34" charset="0"/>
                </a:rPr>
                <a:t>Pharmaceutical Safety &amp; Efficacy</a:t>
              </a: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F00A8BE2-FC8B-8918-18AC-7A2C2525AD8E}"/>
                </a:ext>
              </a:extLst>
            </p:cNvPr>
            <p:cNvSpPr/>
            <p:nvPr/>
          </p:nvSpPr>
          <p:spPr>
            <a:xfrm>
              <a:off x="5487579" y="12291132"/>
              <a:ext cx="3006000" cy="305564"/>
            </a:xfrm>
            <a:prstGeom prst="rect">
              <a:avLst/>
            </a:prstGeom>
            <a:solidFill>
              <a:srgbClr val="FF6B09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1828434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ndara" panose="020E0502030303020204" pitchFamily="34" charset="0"/>
              </a:endParaRPr>
            </a:p>
          </p:txBody>
        </p: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F75B58BF-C20A-AE4A-ADE8-EC857163573A}"/>
                </a:ext>
              </a:extLst>
            </p:cNvPr>
            <p:cNvGrpSpPr/>
            <p:nvPr/>
          </p:nvGrpSpPr>
          <p:grpSpPr>
            <a:xfrm>
              <a:off x="5168423" y="7787532"/>
              <a:ext cx="3650758" cy="3331573"/>
              <a:chOff x="3503755" y="7787532"/>
              <a:chExt cx="3650758" cy="3331573"/>
            </a:xfrm>
          </p:grpSpPr>
          <p:graphicFrame>
            <p:nvGraphicFramePr>
              <p:cNvPr id="30" name="Chart 29">
                <a:extLst>
                  <a:ext uri="{FF2B5EF4-FFF2-40B4-BE49-F238E27FC236}">
                    <a16:creationId xmlns:a16="http://schemas.microsoft.com/office/drawing/2014/main" id="{7662DD23-6D2A-A12F-7F62-AF0C8FA509CC}"/>
                  </a:ext>
                </a:extLst>
              </p:cNvPr>
              <p:cNvGraphicFramePr/>
              <p:nvPr/>
            </p:nvGraphicFramePr>
            <p:xfrm>
              <a:off x="3503755" y="7787532"/>
              <a:ext cx="3650758" cy="3331573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10"/>
              </a:graphicData>
            </a:graphic>
          </p:graphicFrame>
          <p:pic>
            <p:nvPicPr>
              <p:cNvPr id="29" name="Graphic 28" descr="Stethoscope outline">
                <a:extLst>
                  <a:ext uri="{FF2B5EF4-FFF2-40B4-BE49-F238E27FC236}">
                    <a16:creationId xmlns:a16="http://schemas.microsoft.com/office/drawing/2014/main" id="{DB777A83-6734-47D3-2F3A-9CECB635494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 rot="19610380">
                <a:off x="4324990" y="8481058"/>
                <a:ext cx="2008289" cy="1829923"/>
              </a:xfrm>
              <a:prstGeom prst="rect">
                <a:avLst/>
              </a:prstGeom>
            </p:spPr>
          </p:pic>
        </p:grp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55CDD1A-9122-6616-6882-3BAA9C9A80B9}"/>
              </a:ext>
            </a:extLst>
          </p:cNvPr>
          <p:cNvGrpSpPr/>
          <p:nvPr/>
        </p:nvGrpSpPr>
        <p:grpSpPr>
          <a:xfrm>
            <a:off x="10999738" y="7898602"/>
            <a:ext cx="3640635" cy="4837654"/>
            <a:chOff x="10999738" y="7898602"/>
            <a:chExt cx="3640635" cy="4837654"/>
          </a:xfrm>
        </p:grpSpPr>
        <p:sp>
          <p:nvSpPr>
            <p:cNvPr id="34" name="Subtitle 2">
              <a:extLst>
                <a:ext uri="{FF2B5EF4-FFF2-40B4-BE49-F238E27FC236}">
                  <a16:creationId xmlns:a16="http://schemas.microsoft.com/office/drawing/2014/main" id="{E152E82A-9C7B-B750-D6B9-6F55ABBAC316}"/>
                </a:ext>
              </a:extLst>
            </p:cNvPr>
            <p:cNvSpPr txBox="1">
              <a:spLocks/>
            </p:cNvSpPr>
            <p:nvPr/>
          </p:nvSpPr>
          <p:spPr>
            <a:xfrm>
              <a:off x="11589519" y="11590330"/>
              <a:ext cx="2461072" cy="507831"/>
            </a:xfrm>
            <a:prstGeom prst="rect">
              <a:avLst/>
            </a:prstGeom>
          </p:spPr>
          <p:txBody>
            <a:bodyPr vert="horz" wrap="square" lIns="91440" tIns="45720" rIns="91440" bIns="45720" rtlCol="0">
              <a:sp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90000"/>
                </a:lnSpc>
                <a:defRPr/>
              </a:pPr>
              <a:r>
                <a:rPr lang="en-US" sz="3000">
                  <a:latin typeface="Candara" panose="020E0502030303020204" pitchFamily="34" charset="0"/>
                </a:rPr>
                <a:t>QA services</a:t>
              </a: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89B230EA-2005-85C4-D957-C5CC5A153F94}"/>
                </a:ext>
              </a:extLst>
            </p:cNvPr>
            <p:cNvSpPr/>
            <p:nvPr/>
          </p:nvSpPr>
          <p:spPr>
            <a:xfrm>
              <a:off x="11318008" y="12431539"/>
              <a:ext cx="3004094" cy="304717"/>
            </a:xfrm>
            <a:prstGeom prst="rect">
              <a:avLst/>
            </a:prstGeom>
            <a:solidFill>
              <a:srgbClr val="09D1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1828434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ndara" panose="020E0502030303020204" pitchFamily="34" charset="0"/>
              </a:endParaRPr>
            </a:p>
          </p:txBody>
        </p: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964DE0ED-CF2A-FD01-1655-570BF52018EF}"/>
                </a:ext>
              </a:extLst>
            </p:cNvPr>
            <p:cNvGrpSpPr/>
            <p:nvPr/>
          </p:nvGrpSpPr>
          <p:grpSpPr>
            <a:xfrm>
              <a:off x="10999738" y="7898602"/>
              <a:ext cx="3640635" cy="3322336"/>
              <a:chOff x="10343250" y="7898602"/>
              <a:chExt cx="3640635" cy="3322336"/>
            </a:xfrm>
          </p:grpSpPr>
          <p:graphicFrame>
            <p:nvGraphicFramePr>
              <p:cNvPr id="33" name="Chart 32">
                <a:extLst>
                  <a:ext uri="{FF2B5EF4-FFF2-40B4-BE49-F238E27FC236}">
                    <a16:creationId xmlns:a16="http://schemas.microsoft.com/office/drawing/2014/main" id="{7B9E635A-8C16-AE88-36C1-58EFE41A9A13}"/>
                  </a:ext>
                </a:extLst>
              </p:cNvPr>
              <p:cNvGraphicFramePr/>
              <p:nvPr/>
            </p:nvGraphicFramePr>
            <p:xfrm>
              <a:off x="10343250" y="7898602"/>
              <a:ext cx="3640635" cy="3322336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12"/>
              </a:graphicData>
            </a:graphic>
          </p:graphicFrame>
          <p:pic>
            <p:nvPicPr>
              <p:cNvPr id="36" name="Graphic 35" descr="Clipboard Ticked outline">
                <a:extLst>
                  <a:ext uri="{FF2B5EF4-FFF2-40B4-BE49-F238E27FC236}">
                    <a16:creationId xmlns:a16="http://schemas.microsoft.com/office/drawing/2014/main" id="{0AC5B40C-F407-73AF-56E8-AB4412D2B90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p:blipFill>
            <p:spPr>
              <a:xfrm>
                <a:off x="11091477" y="8425597"/>
                <a:ext cx="2131689" cy="2131689"/>
              </a:xfrm>
              <a:prstGeom prst="rect">
                <a:avLst/>
              </a:prstGeom>
            </p:spPr>
          </p:pic>
        </p:grpSp>
      </p:grp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CFC97DFA-3440-9283-3164-1E3D53DF9439}"/>
              </a:ext>
            </a:extLst>
          </p:cNvPr>
          <p:cNvGraphicFramePr/>
          <p:nvPr/>
        </p:nvGraphicFramePr>
        <p:xfrm>
          <a:off x="19701444" y="2517193"/>
          <a:ext cx="3600000" cy="331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4"/>
          </a:graphicData>
        </a:graphic>
      </p:graphicFrame>
      <p:pic>
        <p:nvPicPr>
          <p:cNvPr id="6" name="Content Placeholder 11">
            <a:extLst>
              <a:ext uri="{FF2B5EF4-FFF2-40B4-BE49-F238E27FC236}">
                <a16:creationId xmlns:a16="http://schemas.microsoft.com/office/drawing/2014/main" id="{79B1FAD7-179E-8A94-C2D0-5E9C9A0B483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15"/>
          <a:stretch>
            <a:fillRect/>
          </a:stretch>
        </p:blipFill>
        <p:spPr>
          <a:xfrm>
            <a:off x="20563438" y="3100731"/>
            <a:ext cx="1876011" cy="2169647"/>
          </a:xfr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029467FF-3145-A67D-3520-FD85D22C010E}"/>
              </a:ext>
            </a:extLst>
          </p:cNvPr>
          <p:cNvSpPr/>
          <p:nvPr/>
        </p:nvSpPr>
        <p:spPr>
          <a:xfrm>
            <a:off x="19999397" y="7100493"/>
            <a:ext cx="3004094" cy="304717"/>
          </a:xfrm>
          <a:prstGeom prst="rect">
            <a:avLst/>
          </a:prstGeom>
          <a:solidFill>
            <a:srgbClr val="0015BC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182843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ndara" panose="020E0502030303020204" pitchFamily="34" charset="0"/>
            </a:endParaRPr>
          </a:p>
        </p:txBody>
      </p:sp>
      <p:sp>
        <p:nvSpPr>
          <p:cNvPr id="28" name="Subtitle 2">
            <a:extLst>
              <a:ext uri="{FF2B5EF4-FFF2-40B4-BE49-F238E27FC236}">
                <a16:creationId xmlns:a16="http://schemas.microsoft.com/office/drawing/2014/main" id="{F4A73A4E-5B9E-D5D4-A066-2FDDDEAED0AA}"/>
              </a:ext>
            </a:extLst>
          </p:cNvPr>
          <p:cNvSpPr txBox="1">
            <a:spLocks/>
          </p:cNvSpPr>
          <p:nvPr/>
        </p:nvSpPr>
        <p:spPr>
          <a:xfrm>
            <a:off x="19701443" y="6007967"/>
            <a:ext cx="3600000" cy="923330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defRPr/>
            </a:pPr>
            <a:r>
              <a:rPr lang="en-US" sz="3000">
                <a:latin typeface="Candara" panose="020E0502030303020204" pitchFamily="34" charset="0"/>
              </a:rPr>
              <a:t>Marketing Authorization Holder</a:t>
            </a:r>
          </a:p>
        </p:txBody>
      </p:sp>
    </p:spTree>
    <p:extLst>
      <p:ext uri="{BB962C8B-B14F-4D97-AF65-F5344CB8AC3E}">
        <p14:creationId xmlns:p14="http://schemas.microsoft.com/office/powerpoint/2010/main" val="271937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15000"/>
    </mc:Choice>
    <mc:Fallback xmlns="">
      <p:transition advClick="0" advTm="15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3AEB37-DD7B-DA2B-F6C2-69577520D2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 dirty="0"/>
              <a:t>Even wat getallen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645C73-C994-37B6-733F-70BD02C427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C</a:t>
            </a:r>
            <a:r>
              <a:rPr lang="en-NL" dirty="0"/>
              <a:t>a. 65 PV klanten</a:t>
            </a:r>
          </a:p>
          <a:p>
            <a:r>
              <a:rPr lang="en-NL" dirty="0"/>
              <a:t>~20 klanten voor volledig PV systeem inclusief een EU-QPPV</a:t>
            </a:r>
          </a:p>
          <a:p>
            <a:r>
              <a:rPr lang="en-GB" dirty="0"/>
              <a:t>O</a:t>
            </a:r>
            <a:r>
              <a:rPr lang="en-NL" dirty="0"/>
              <a:t>verige klanten: NL PV systeem of een deel daarvan</a:t>
            </a:r>
          </a:p>
          <a:p>
            <a:r>
              <a:rPr lang="en-GB" dirty="0"/>
              <a:t>~16 </a:t>
            </a:r>
            <a:r>
              <a:rPr lang="en-GB" dirty="0" err="1"/>
              <a:t>klanten</a:t>
            </a:r>
            <a:r>
              <a:rPr lang="en-GB" dirty="0"/>
              <a:t> met </a:t>
            </a:r>
            <a:r>
              <a:rPr lang="en-GB" dirty="0" err="1"/>
              <a:t>een</a:t>
            </a:r>
            <a:r>
              <a:rPr lang="en-GB" dirty="0"/>
              <a:t> of </a:t>
            </a:r>
            <a:r>
              <a:rPr lang="en-GB" dirty="0" err="1"/>
              <a:t>meer</a:t>
            </a:r>
            <a:r>
              <a:rPr lang="en-GB" dirty="0"/>
              <a:t>  local PV subcontractors in diverse </a:t>
            </a:r>
            <a:r>
              <a:rPr lang="en-GB" dirty="0" err="1"/>
              <a:t>landen</a:t>
            </a:r>
            <a:endParaRPr lang="en-GB" dirty="0"/>
          </a:p>
          <a:p>
            <a:r>
              <a:rPr lang="en-GB" dirty="0"/>
              <a:t>~60% </a:t>
            </a:r>
            <a:r>
              <a:rPr lang="en-GB" dirty="0" err="1"/>
              <a:t>volgt</a:t>
            </a:r>
            <a:r>
              <a:rPr lang="en-GB" dirty="0"/>
              <a:t> DADA procedures</a:t>
            </a:r>
            <a:r>
              <a:rPr lang="en-NL" dirty="0"/>
              <a:t>, ~40% heeft klant-specifieke processen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6EAD1E-C9A9-D4EF-BE17-8F66B714A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342D6-F624-CF41-B1BB-61C9790DB917}" type="slidenum">
              <a:rPr lang="en-NL" smtClean="0"/>
              <a:t>3</a:t>
            </a:fld>
            <a:endParaRPr lang="en-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4856A0-6C7E-90E9-8D3D-319EC6A61668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A2D15EC-D46B-5C4A-BA52-6E4AA769B11F}" type="datetime5">
              <a:rPr lang="en-US" smtClean="0"/>
              <a:t>18-May-26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2324594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1D646E-EC23-6EE2-29D1-6477CDD0AA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262BD5-530B-737B-C334-2EC3C86444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 dirty="0"/>
              <a:t>PV vendor management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F3B57D-C624-2D6C-58B5-FFBA8EA40F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6072" y="2672993"/>
            <a:ext cx="14202003" cy="9680934"/>
          </a:xfrm>
        </p:spPr>
        <p:txBody>
          <a:bodyPr>
            <a:normAutofit fontScale="92500" lnSpcReduction="10000"/>
          </a:bodyPr>
          <a:lstStyle/>
          <a:p>
            <a:r>
              <a:rPr lang="en-US" sz="6000" dirty="0" err="1"/>
              <a:t>Identificeer</a:t>
            </a:r>
            <a:r>
              <a:rPr lang="en-US" sz="6000" dirty="0"/>
              <a:t> </a:t>
            </a:r>
            <a:r>
              <a:rPr lang="en-US" sz="6000" dirty="0" err="1"/>
              <a:t>potentiële</a:t>
            </a:r>
            <a:r>
              <a:rPr lang="en-US" sz="6000" dirty="0"/>
              <a:t> </a:t>
            </a:r>
            <a:r>
              <a:rPr lang="en-US" sz="6000" dirty="0" err="1"/>
              <a:t>nieuwe</a:t>
            </a:r>
            <a:r>
              <a:rPr lang="en-US" sz="6000" dirty="0"/>
              <a:t> </a:t>
            </a:r>
            <a:r>
              <a:rPr lang="en-US" sz="6000" dirty="0" err="1"/>
              <a:t>leveranciers</a:t>
            </a:r>
            <a:r>
              <a:rPr lang="en-US" sz="6000" dirty="0"/>
              <a:t> in (</a:t>
            </a:r>
            <a:r>
              <a:rPr lang="en-US" sz="6000" dirty="0" err="1"/>
              <a:t>nieuwe</a:t>
            </a:r>
            <a:r>
              <a:rPr lang="en-US" sz="6000" dirty="0"/>
              <a:t>) </a:t>
            </a:r>
            <a:r>
              <a:rPr lang="en-US" sz="6000" dirty="0" err="1"/>
              <a:t>gebieden</a:t>
            </a:r>
            <a:r>
              <a:rPr lang="en-US" sz="6000" dirty="0"/>
              <a:t> (</a:t>
            </a:r>
            <a:r>
              <a:rPr lang="en-US" sz="6000" dirty="0" err="1"/>
              <a:t>Selectie</a:t>
            </a:r>
            <a:r>
              <a:rPr lang="en-US" sz="6000" dirty="0"/>
              <a:t>) 
</a:t>
            </a:r>
            <a:r>
              <a:rPr lang="en-US" sz="6000" dirty="0" err="1"/>
              <a:t>Beoordeel</a:t>
            </a:r>
            <a:r>
              <a:rPr lang="en-US" sz="6000" dirty="0"/>
              <a:t> </a:t>
            </a:r>
            <a:r>
              <a:rPr lang="en-US" sz="6000" dirty="0" err="1"/>
              <a:t>en</a:t>
            </a:r>
            <a:r>
              <a:rPr lang="en-US" sz="6000" dirty="0"/>
              <a:t> </a:t>
            </a:r>
            <a:r>
              <a:rPr lang="en-US" sz="6000" dirty="0" err="1"/>
              <a:t>kwalificeer</a:t>
            </a:r>
            <a:r>
              <a:rPr lang="en-US" sz="6000" dirty="0"/>
              <a:t> </a:t>
            </a:r>
            <a:r>
              <a:rPr lang="en-US" sz="6000" dirty="0" err="1"/>
              <a:t>potentiële</a:t>
            </a:r>
            <a:r>
              <a:rPr lang="en-US" sz="6000" dirty="0"/>
              <a:t> </a:t>
            </a:r>
            <a:r>
              <a:rPr lang="en-US" sz="6000" dirty="0" err="1"/>
              <a:t>leveranciers</a:t>
            </a:r>
            <a:r>
              <a:rPr lang="en-US" sz="6000" dirty="0"/>
              <a:t> </a:t>
            </a:r>
            <a:r>
              <a:rPr lang="en-US" sz="6000" dirty="0" err="1"/>
              <a:t>voor</a:t>
            </a:r>
            <a:r>
              <a:rPr lang="en-US" sz="6000" dirty="0"/>
              <a:t> PV (</a:t>
            </a:r>
            <a:r>
              <a:rPr lang="en-US" sz="6000" dirty="0" err="1"/>
              <a:t>Kwalificatie</a:t>
            </a:r>
            <a:r>
              <a:rPr lang="en-US" sz="6000" dirty="0"/>
              <a:t>) 
Beheer </a:t>
            </a:r>
            <a:r>
              <a:rPr lang="en-US" sz="6000" dirty="0" err="1"/>
              <a:t>en</a:t>
            </a:r>
            <a:r>
              <a:rPr lang="en-US" sz="6000" dirty="0"/>
              <a:t> </a:t>
            </a:r>
            <a:r>
              <a:rPr lang="en-US" sz="6000" dirty="0" err="1"/>
              <a:t>onderhoud</a:t>
            </a:r>
            <a:r>
              <a:rPr lang="en-US" sz="6000" dirty="0"/>
              <a:t> </a:t>
            </a:r>
            <a:r>
              <a:rPr lang="en-US" sz="6000" dirty="0" err="1"/>
              <a:t>contractuele</a:t>
            </a:r>
            <a:r>
              <a:rPr lang="en-US" sz="6000" dirty="0"/>
              <a:t> </a:t>
            </a:r>
            <a:r>
              <a:rPr lang="en-US" sz="6000" dirty="0" err="1"/>
              <a:t>overeenkomsten</a:t>
            </a:r>
            <a:r>
              <a:rPr lang="en-US" sz="6000" dirty="0"/>
              <a:t> (</a:t>
            </a:r>
            <a:r>
              <a:rPr lang="en-US" sz="6000" dirty="0" err="1"/>
              <a:t>contracten</a:t>
            </a:r>
            <a:r>
              <a:rPr lang="en-US" sz="6000" dirty="0"/>
              <a:t>) 
Zorg </a:t>
            </a:r>
            <a:r>
              <a:rPr lang="en-US" sz="6000" dirty="0" err="1"/>
              <a:t>voor</a:t>
            </a:r>
            <a:r>
              <a:rPr lang="en-US" sz="6000" dirty="0"/>
              <a:t> de </a:t>
            </a:r>
            <a:r>
              <a:rPr lang="en-US" sz="6000" dirty="0" err="1"/>
              <a:t>uitvoering</a:t>
            </a:r>
            <a:r>
              <a:rPr lang="en-US" sz="6000" dirty="0"/>
              <a:t> van </a:t>
            </a:r>
            <a:r>
              <a:rPr lang="en-US" sz="6000" dirty="0" err="1"/>
              <a:t>afgesproken</a:t>
            </a:r>
            <a:r>
              <a:rPr lang="en-US" sz="6000" dirty="0"/>
              <a:t> </a:t>
            </a:r>
            <a:r>
              <a:rPr lang="en-US" sz="6000" dirty="0" err="1"/>
              <a:t>diensten</a:t>
            </a:r>
            <a:r>
              <a:rPr lang="en-US" sz="6000" dirty="0"/>
              <a:t> van vendors in </a:t>
            </a:r>
            <a:r>
              <a:rPr lang="en-US" sz="6000" dirty="0" err="1"/>
              <a:t>samenwerking</a:t>
            </a:r>
            <a:r>
              <a:rPr lang="en-US" sz="6000" dirty="0"/>
              <a:t> met de </a:t>
            </a:r>
            <a:r>
              <a:rPr lang="en-US" sz="6000" dirty="0" err="1"/>
              <a:t>klantmanager</a:t>
            </a:r>
            <a:r>
              <a:rPr lang="en-US" sz="6000" dirty="0"/>
              <a:t>
</a:t>
            </a:r>
            <a:r>
              <a:rPr lang="en-US" sz="6000" dirty="0" err="1"/>
              <a:t>Regelmatige</a:t>
            </a:r>
            <a:r>
              <a:rPr lang="en-US" sz="6000" dirty="0"/>
              <a:t> </a:t>
            </a:r>
            <a:r>
              <a:rPr lang="en-US" sz="6000" dirty="0" err="1"/>
              <a:t>vergaderingen</a:t>
            </a:r>
            <a:r>
              <a:rPr lang="en-US" sz="6000" dirty="0"/>
              <a:t> met vendors (</a:t>
            </a:r>
            <a:r>
              <a:rPr lang="en-US" sz="6000" dirty="0" err="1"/>
              <a:t>iedere</a:t>
            </a:r>
            <a:r>
              <a:rPr lang="en-US" sz="6000" dirty="0"/>
              <a:t> </a:t>
            </a:r>
            <a:r>
              <a:rPr lang="en-US" sz="6000" dirty="0" err="1"/>
              <a:t>maand</a:t>
            </a:r>
            <a:r>
              <a:rPr lang="en-US" sz="6000" dirty="0"/>
              <a:t>/</a:t>
            </a:r>
            <a:r>
              <a:rPr lang="en-US" sz="6000" dirty="0" err="1"/>
              <a:t>kwartaal</a:t>
            </a:r>
            <a:r>
              <a:rPr lang="en-US" sz="6000" dirty="0"/>
              <a:t>)
Audit </a:t>
            </a:r>
            <a:r>
              <a:rPr lang="en-US" sz="6000" dirty="0" err="1"/>
              <a:t>gekwalificeerde</a:t>
            </a:r>
            <a:r>
              <a:rPr lang="en-US" sz="6000" dirty="0"/>
              <a:t> PV vendors </a:t>
            </a:r>
            <a:endParaRPr lang="en-US" sz="6000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A5C3B3-2F1C-D7A8-3D43-BA605F4C9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342D6-F624-CF41-B1BB-61C9790DB917}" type="slidenum">
              <a:rPr lang="en-NL" smtClean="0"/>
              <a:t>4</a:t>
            </a:fld>
            <a:endParaRPr lang="en-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BC03CD-A6B8-0585-E78F-1124933DBCAC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A2D15EC-D46B-5C4A-BA52-6E4AA769B11F}" type="datetime5">
              <a:rPr lang="en-US" smtClean="0"/>
              <a:t>18-May-26</a:t>
            </a:fld>
            <a:endParaRPr lang="en-NL" dirty="0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4F2CA9B-CC17-9482-144E-F9AF68315B1F}"/>
              </a:ext>
            </a:extLst>
          </p:cNvPr>
          <p:cNvGrpSpPr/>
          <p:nvPr/>
        </p:nvGrpSpPr>
        <p:grpSpPr>
          <a:xfrm>
            <a:off x="18535669" y="10619502"/>
            <a:ext cx="3888045" cy="1825894"/>
            <a:chOff x="1403648" y="4076569"/>
            <a:chExt cx="2114780" cy="968614"/>
          </a:xfrm>
        </p:grpSpPr>
        <p:pic>
          <p:nvPicPr>
            <p:cNvPr id="24" name="Picture 2" descr="Vendor Images, Stock Photos &amp; Vectors | Shutterstock">
              <a:extLst>
                <a:ext uri="{FF2B5EF4-FFF2-40B4-BE49-F238E27FC236}">
                  <a16:creationId xmlns:a16="http://schemas.microsoft.com/office/drawing/2014/main" id="{479FB83E-7834-A47E-2126-272BDDE4AAA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03648" y="4101085"/>
              <a:ext cx="2114780" cy="9440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BA19060-4E89-CD0E-4217-E92F15E21636}"/>
                </a:ext>
              </a:extLst>
            </p:cNvPr>
            <p:cNvSpPr txBox="1"/>
            <p:nvPr/>
          </p:nvSpPr>
          <p:spPr>
            <a:xfrm>
              <a:off x="2233517" y="4076569"/>
              <a:ext cx="383812" cy="3428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NL" sz="3600" b="1" dirty="0">
                  <a:latin typeface="Candara" panose="020E0502030303020204" pitchFamily="34" charset="0"/>
                </a:rPr>
                <a:t>PV</a:t>
              </a:r>
            </a:p>
          </p:txBody>
        </p:sp>
      </p:grpSp>
      <p:pic>
        <p:nvPicPr>
          <p:cNvPr id="26" name="Picture 25" descr="Client (member Icon) Isolated On Yellow Round Button Abstract Illustration  Stock Photo, Picture And Royalty Free Image. Image 90450638.">
            <a:extLst>
              <a:ext uri="{FF2B5EF4-FFF2-40B4-BE49-F238E27FC236}">
                <a16:creationId xmlns:a16="http://schemas.microsoft.com/office/drawing/2014/main" id="{8ED931A4-0064-0E7B-173A-B99C9D982F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98456" y="2183551"/>
            <a:ext cx="1762471" cy="1823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D0C7FAE6-87C5-B683-A66F-71DFD4A0583F}"/>
              </a:ext>
            </a:extLst>
          </p:cNvPr>
          <p:cNvGrpSpPr/>
          <p:nvPr/>
        </p:nvGrpSpPr>
        <p:grpSpPr>
          <a:xfrm>
            <a:off x="19124207" y="7496876"/>
            <a:ext cx="2710969" cy="2122525"/>
            <a:chOff x="3993401" y="1362121"/>
            <a:chExt cx="1643132" cy="1318643"/>
          </a:xfrm>
        </p:grpSpPr>
        <p:sp>
          <p:nvSpPr>
            <p:cNvPr id="28" name="Rounded Rectangle 27">
              <a:extLst>
                <a:ext uri="{FF2B5EF4-FFF2-40B4-BE49-F238E27FC236}">
                  <a16:creationId xmlns:a16="http://schemas.microsoft.com/office/drawing/2014/main" id="{4A292951-9C5A-BF95-9DA2-43FAB0E335BF}"/>
                </a:ext>
              </a:extLst>
            </p:cNvPr>
            <p:cNvSpPr/>
            <p:nvPr/>
          </p:nvSpPr>
          <p:spPr>
            <a:xfrm>
              <a:off x="3993401" y="1439611"/>
              <a:ext cx="1643132" cy="1173822"/>
            </a:xfrm>
            <a:prstGeom prst="roundRect">
              <a:avLst/>
            </a:prstGeom>
            <a:solidFill>
              <a:srgbClr val="C00000"/>
            </a:solidFill>
            <a:ln w="28575" cap="flat" cmpd="sng" algn="ctr">
              <a:solidFill>
                <a:schemeClr val="tx1"/>
              </a:solidFill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/>
            <a:lstStyle/>
            <a:p>
              <a:endParaRPr lang="en-NL"/>
            </a:p>
          </p:txBody>
        </p:sp>
        <p:sp>
          <p:nvSpPr>
            <p:cNvPr id="29" name="Rounded Rectangle 4">
              <a:extLst>
                <a:ext uri="{FF2B5EF4-FFF2-40B4-BE49-F238E27FC236}">
                  <a16:creationId xmlns:a16="http://schemas.microsoft.com/office/drawing/2014/main" id="{D4EBF1E1-4AD7-72A6-3E74-1D062A26E191}"/>
                </a:ext>
              </a:extLst>
            </p:cNvPr>
            <p:cNvSpPr txBox="1"/>
            <p:nvPr/>
          </p:nvSpPr>
          <p:spPr>
            <a:xfrm>
              <a:off x="4076088" y="1362121"/>
              <a:ext cx="1500460" cy="131864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5880" tIns="55880" rIns="55880" bIns="5588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3200" kern="1200" dirty="0">
                  <a:solidFill>
                    <a:srgbClr val="00F570"/>
                  </a:solidFill>
                  <a:latin typeface="Candara" panose="020E0502030303020204" pitchFamily="34" charset="0"/>
                </a:rPr>
                <a:t>PV vendor coordinator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8158AB42-5515-3226-40ED-49261E710BBD}"/>
              </a:ext>
            </a:extLst>
          </p:cNvPr>
          <p:cNvGrpSpPr/>
          <p:nvPr/>
        </p:nvGrpSpPr>
        <p:grpSpPr>
          <a:xfrm>
            <a:off x="18325360" y="4251802"/>
            <a:ext cx="4308663" cy="2574214"/>
            <a:chOff x="3521367" y="3059443"/>
            <a:chExt cx="2235585" cy="1093218"/>
          </a:xfrm>
        </p:grpSpPr>
        <p:sp>
          <p:nvSpPr>
            <p:cNvPr id="31" name="Rounded Rectangle 30">
              <a:extLst>
                <a:ext uri="{FF2B5EF4-FFF2-40B4-BE49-F238E27FC236}">
                  <a16:creationId xmlns:a16="http://schemas.microsoft.com/office/drawing/2014/main" id="{E662570C-4442-F185-C871-FB639B448284}"/>
                </a:ext>
              </a:extLst>
            </p:cNvPr>
            <p:cNvSpPr/>
            <p:nvPr/>
          </p:nvSpPr>
          <p:spPr>
            <a:xfrm>
              <a:off x="3797446" y="3137994"/>
              <a:ext cx="1646377" cy="938442"/>
            </a:xfrm>
            <a:prstGeom prst="roundRect">
              <a:avLst/>
            </a:prstGeom>
            <a:solidFill>
              <a:srgbClr val="C00000"/>
            </a:solidFill>
            <a:ln w="12700" cap="flat" cmpd="sng" algn="ctr">
              <a:solidFill>
                <a:schemeClr val="tx1"/>
              </a:solidFill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/>
            <a:lstStyle/>
            <a:p>
              <a:endParaRPr lang="en-NL"/>
            </a:p>
          </p:txBody>
        </p:sp>
        <p:sp>
          <p:nvSpPr>
            <p:cNvPr id="32" name="Rounded Rectangle 7">
              <a:extLst>
                <a:ext uri="{FF2B5EF4-FFF2-40B4-BE49-F238E27FC236}">
                  <a16:creationId xmlns:a16="http://schemas.microsoft.com/office/drawing/2014/main" id="{4F8A2333-D005-AC3E-C158-210C43047B5A}"/>
                </a:ext>
              </a:extLst>
            </p:cNvPr>
            <p:cNvSpPr txBox="1"/>
            <p:nvPr/>
          </p:nvSpPr>
          <p:spPr>
            <a:xfrm>
              <a:off x="3521367" y="3059443"/>
              <a:ext cx="2235585" cy="109321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3200" kern="1200" dirty="0">
                  <a:solidFill>
                    <a:schemeClr val="bg2"/>
                  </a:solidFill>
                  <a:latin typeface="Candara" panose="020E0502030303020204" pitchFamily="34" charset="0"/>
                  <a:ea typeface="+mn-ea"/>
                  <a:cs typeface="+mn-cs"/>
                </a:rPr>
                <a:t>Client manager</a:t>
              </a:r>
            </a:p>
          </p:txBody>
        </p:sp>
      </p:grp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84681649-23A0-D183-9CB0-74F0B8F02E95}"/>
              </a:ext>
            </a:extLst>
          </p:cNvPr>
          <p:cNvCxnSpPr>
            <a:cxnSpLocks/>
          </p:cNvCxnSpPr>
          <p:nvPr/>
        </p:nvCxnSpPr>
        <p:spPr bwMode="auto">
          <a:xfrm flipH="1">
            <a:off x="20479691" y="3898598"/>
            <a:ext cx="1" cy="554026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chemeClr val="accent1"/>
            </a:solidFill>
            <a:prstDash val="solid"/>
            <a:round/>
            <a:headEnd type="triangle"/>
            <a:tailEnd type="triangle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21F25B58-EE4C-177C-16C8-BF9F782A0F95}"/>
              </a:ext>
            </a:extLst>
          </p:cNvPr>
          <p:cNvCxnSpPr>
            <a:cxnSpLocks/>
            <a:endCxn id="29" idx="0"/>
          </p:cNvCxnSpPr>
          <p:nvPr/>
        </p:nvCxnSpPr>
        <p:spPr bwMode="auto">
          <a:xfrm>
            <a:off x="20479691" y="6677703"/>
            <a:ext cx="18729" cy="819173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chemeClr val="accent1"/>
            </a:solidFill>
            <a:prstDash val="solid"/>
            <a:round/>
            <a:headEnd type="triangle"/>
            <a:tailEnd type="triangle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78DEE209-F901-4DFB-FC05-5B03F3DB427C}"/>
              </a:ext>
            </a:extLst>
          </p:cNvPr>
          <p:cNvCxnSpPr>
            <a:cxnSpLocks/>
            <a:stCxn id="29" idx="2"/>
          </p:cNvCxnSpPr>
          <p:nvPr/>
        </p:nvCxnSpPr>
        <p:spPr bwMode="auto">
          <a:xfrm>
            <a:off x="20498420" y="9619401"/>
            <a:ext cx="24187" cy="1000101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chemeClr val="tx1"/>
            </a:solidFill>
            <a:prstDash val="solid"/>
            <a:round/>
            <a:headEnd type="triangle"/>
            <a:tailEnd type="triangle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grpSp>
        <p:nvGrpSpPr>
          <p:cNvPr id="36" name="Group 35">
            <a:extLst>
              <a:ext uri="{FF2B5EF4-FFF2-40B4-BE49-F238E27FC236}">
                <a16:creationId xmlns:a16="http://schemas.microsoft.com/office/drawing/2014/main" id="{735A01F6-D07B-C2B5-3AF1-0931B49D8699}"/>
              </a:ext>
            </a:extLst>
          </p:cNvPr>
          <p:cNvGrpSpPr/>
          <p:nvPr/>
        </p:nvGrpSpPr>
        <p:grpSpPr>
          <a:xfrm>
            <a:off x="15659957" y="7641186"/>
            <a:ext cx="2643352" cy="1838533"/>
            <a:chOff x="3816424" y="3107698"/>
            <a:chExt cx="1674010" cy="1124337"/>
          </a:xfrm>
        </p:grpSpPr>
        <p:sp>
          <p:nvSpPr>
            <p:cNvPr id="37" name="Rounded Rectangle 36">
              <a:extLst>
                <a:ext uri="{FF2B5EF4-FFF2-40B4-BE49-F238E27FC236}">
                  <a16:creationId xmlns:a16="http://schemas.microsoft.com/office/drawing/2014/main" id="{8E119CAF-9835-5EC5-0202-04C06E8F9AC5}"/>
                </a:ext>
              </a:extLst>
            </p:cNvPr>
            <p:cNvSpPr/>
            <p:nvPr/>
          </p:nvSpPr>
          <p:spPr>
            <a:xfrm>
              <a:off x="3816424" y="3107698"/>
              <a:ext cx="1669231" cy="1104101"/>
            </a:xfrm>
            <a:prstGeom prst="roundRect">
              <a:avLst/>
            </a:prstGeom>
            <a:solidFill>
              <a:srgbClr val="C00000"/>
            </a:solidFill>
            <a:ln w="12700" cap="flat" cmpd="sng" algn="ctr">
              <a:solidFill>
                <a:schemeClr val="tx1"/>
              </a:solidFill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/>
            <a:lstStyle/>
            <a:p>
              <a:endParaRPr lang="en-NL"/>
            </a:p>
          </p:txBody>
        </p:sp>
        <p:sp>
          <p:nvSpPr>
            <p:cNvPr id="38" name="Rounded Rectangle 7">
              <a:extLst>
                <a:ext uri="{FF2B5EF4-FFF2-40B4-BE49-F238E27FC236}">
                  <a16:creationId xmlns:a16="http://schemas.microsoft.com/office/drawing/2014/main" id="{11D42935-A534-3995-5580-E8A781E42102}"/>
                </a:ext>
              </a:extLst>
            </p:cNvPr>
            <p:cNvSpPr txBox="1"/>
            <p:nvPr/>
          </p:nvSpPr>
          <p:spPr>
            <a:xfrm>
              <a:off x="3821203" y="3138817"/>
              <a:ext cx="1669231" cy="109321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3200" kern="1200" dirty="0">
                  <a:solidFill>
                    <a:schemeClr val="bg2"/>
                  </a:solidFill>
                  <a:latin typeface="Candara" panose="020E0502030303020204" pitchFamily="34" charset="0"/>
                  <a:ea typeface="+mn-ea"/>
                  <a:cs typeface="+mn-cs"/>
                </a:rPr>
                <a:t>(Deputy)</a:t>
              </a:r>
            </a:p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3200" kern="1200" dirty="0">
                  <a:solidFill>
                    <a:schemeClr val="bg2"/>
                  </a:solidFill>
                  <a:latin typeface="Candara" panose="020E0502030303020204" pitchFamily="34" charset="0"/>
                  <a:ea typeface="+mn-ea"/>
                  <a:cs typeface="+mn-cs"/>
                </a:rPr>
                <a:t>QPPV</a:t>
              </a:r>
            </a:p>
          </p:txBody>
        </p:sp>
      </p:grp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5CD7D190-9111-AF68-FBE8-C014F97E0037}"/>
              </a:ext>
            </a:extLst>
          </p:cNvPr>
          <p:cNvCxnSpPr>
            <a:cxnSpLocks/>
            <a:endCxn id="38" idx="3"/>
          </p:cNvCxnSpPr>
          <p:nvPr/>
        </p:nvCxnSpPr>
        <p:spPr bwMode="auto">
          <a:xfrm flipH="1">
            <a:off x="18303309" y="8566314"/>
            <a:ext cx="858354" cy="19582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chemeClr val="tx1"/>
            </a:solidFill>
            <a:prstDash val="solid"/>
            <a:round/>
            <a:headEnd type="triangle"/>
            <a:tailEnd type="triangle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7553606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141D64-173F-531B-5258-AED7581359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42B558-E807-A147-2050-8DF65B8D8C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 dirty="0"/>
              <a:t>QPPV overzicht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619DFC-072B-C067-435B-82B28FD2C8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6073" y="2672993"/>
            <a:ext cx="17281350" cy="9680934"/>
          </a:xfrm>
        </p:spPr>
        <p:txBody>
          <a:bodyPr>
            <a:normAutofit/>
          </a:bodyPr>
          <a:lstStyle/>
          <a:p>
            <a:r>
              <a:rPr lang="en-GB" dirty="0"/>
              <a:t>PV vendor coordinators </a:t>
            </a:r>
            <a:r>
              <a:rPr lang="en-GB" dirty="0" err="1"/>
              <a:t>ondersteunen</a:t>
            </a:r>
            <a:r>
              <a:rPr lang="en-GB" dirty="0"/>
              <a:t> de QPPV</a:t>
            </a:r>
          </a:p>
          <a:p>
            <a:r>
              <a:rPr lang="en-GB" dirty="0" err="1"/>
              <a:t>Selectie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kwalificatie</a:t>
            </a:r>
            <a:r>
              <a:rPr lang="en-GB" dirty="0"/>
              <a:t> van </a:t>
            </a:r>
            <a:r>
              <a:rPr lang="en-NL" dirty="0"/>
              <a:t>vendor – review en </a:t>
            </a:r>
            <a:r>
              <a:rPr lang="en-GB" dirty="0" err="1"/>
              <a:t>goedkeuring</a:t>
            </a:r>
            <a:endParaRPr lang="en-NL" dirty="0"/>
          </a:p>
          <a:p>
            <a:r>
              <a:rPr lang="en-NL" dirty="0"/>
              <a:t>Contracts – review en </a:t>
            </a:r>
            <a:r>
              <a:rPr lang="en-GB" dirty="0" err="1"/>
              <a:t>goedkeuring</a:t>
            </a:r>
            <a:endParaRPr lang="en-NL" dirty="0"/>
          </a:p>
          <a:p>
            <a:r>
              <a:rPr lang="en-NL" dirty="0"/>
              <a:t>Meeting minutes – </a:t>
            </a:r>
            <a:r>
              <a:rPr lang="en-GB" dirty="0" err="1"/>
              <a:t>Belangrijke</a:t>
            </a:r>
            <a:r>
              <a:rPr lang="en-GB" dirty="0"/>
              <a:t> </a:t>
            </a:r>
            <a:r>
              <a:rPr lang="en-GB" dirty="0" err="1"/>
              <a:t>onderwerpen</a:t>
            </a:r>
            <a:r>
              <a:rPr lang="en-GB" dirty="0"/>
              <a:t> </a:t>
            </a:r>
            <a:r>
              <a:rPr lang="en-GB" dirty="0" err="1"/>
              <a:t>naar</a:t>
            </a:r>
            <a:r>
              <a:rPr lang="en-GB" dirty="0"/>
              <a:t> </a:t>
            </a:r>
            <a:r>
              <a:rPr lang="en-GB" dirty="0" err="1"/>
              <a:t>maandelijkse</a:t>
            </a:r>
            <a:r>
              <a:rPr lang="en-GB" dirty="0"/>
              <a:t>/</a:t>
            </a:r>
            <a:r>
              <a:rPr lang="en-GB" dirty="0" err="1"/>
              <a:t>kwartaal</a:t>
            </a:r>
            <a:r>
              <a:rPr lang="en-NL" dirty="0"/>
              <a:t> QPPV compliance overview</a:t>
            </a:r>
          </a:p>
          <a:p>
            <a:r>
              <a:rPr lang="en-GB" dirty="0" err="1"/>
              <a:t>Jaarlijkse</a:t>
            </a:r>
            <a:r>
              <a:rPr lang="en-NL" dirty="0"/>
              <a:t> risk assessment – review en </a:t>
            </a:r>
            <a:r>
              <a:rPr lang="en-GB" dirty="0" err="1"/>
              <a:t>goedkeuring</a:t>
            </a:r>
            <a:endParaRPr lang="en-NL" dirty="0"/>
          </a:p>
          <a:p>
            <a:pPr lvl="1"/>
            <a:r>
              <a:rPr lang="en-GB" dirty="0"/>
              <a:t>M</a:t>
            </a:r>
            <a:r>
              <a:rPr lang="en-NL" dirty="0"/>
              <a:t>andaat voor een ‘for-cause’ audit</a:t>
            </a:r>
          </a:p>
          <a:p>
            <a:r>
              <a:rPr lang="en-NL" dirty="0"/>
              <a:t>Audits – </a:t>
            </a:r>
            <a:r>
              <a:rPr lang="en-GB" dirty="0" err="1"/>
              <a:t>Belangrijke</a:t>
            </a:r>
            <a:r>
              <a:rPr lang="en-GB" dirty="0"/>
              <a:t> </a:t>
            </a:r>
            <a:r>
              <a:rPr lang="en-GB" dirty="0" err="1"/>
              <a:t>onderwerpen</a:t>
            </a:r>
            <a:r>
              <a:rPr lang="en-GB" dirty="0"/>
              <a:t> </a:t>
            </a:r>
            <a:r>
              <a:rPr lang="en-GB" dirty="0" err="1"/>
              <a:t>naar</a:t>
            </a:r>
            <a:r>
              <a:rPr lang="en-GB" dirty="0"/>
              <a:t> </a:t>
            </a:r>
            <a:r>
              <a:rPr lang="en-GB" dirty="0" err="1"/>
              <a:t>maandelijkse</a:t>
            </a:r>
            <a:r>
              <a:rPr lang="en-GB" dirty="0"/>
              <a:t>/</a:t>
            </a:r>
            <a:r>
              <a:rPr lang="en-GB" dirty="0" err="1"/>
              <a:t>kwartaal</a:t>
            </a:r>
            <a:r>
              <a:rPr lang="en-NL" dirty="0"/>
              <a:t> QPPV compliance overview</a:t>
            </a:r>
          </a:p>
          <a:p>
            <a:endParaRPr lang="en-NL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21B872-E23C-06A5-33E7-918EA095CA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342D6-F624-CF41-B1BB-61C9790DB917}" type="slidenum">
              <a:rPr lang="en-NL" smtClean="0"/>
              <a:t>5</a:t>
            </a:fld>
            <a:endParaRPr lang="en-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B6F8BB-77E4-32A2-CE79-F19B49E7B5BB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A2D15EC-D46B-5C4A-BA52-6E4AA769B11F}" type="datetime5">
              <a:rPr lang="en-US" smtClean="0"/>
              <a:t>18-May-26</a:t>
            </a:fld>
            <a:endParaRPr lang="en-NL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A5D0C34-F9E2-7874-45C4-57EDE2B262E3}"/>
              </a:ext>
            </a:extLst>
          </p:cNvPr>
          <p:cNvGrpSpPr/>
          <p:nvPr/>
        </p:nvGrpSpPr>
        <p:grpSpPr>
          <a:xfrm>
            <a:off x="18957423" y="12072802"/>
            <a:ext cx="3888045" cy="1825894"/>
            <a:chOff x="1403648" y="4076569"/>
            <a:chExt cx="2114780" cy="968614"/>
          </a:xfrm>
        </p:grpSpPr>
        <p:pic>
          <p:nvPicPr>
            <p:cNvPr id="7" name="Picture 2" descr="Vendor Images, Stock Photos &amp; Vectors | Shutterstock">
              <a:extLst>
                <a:ext uri="{FF2B5EF4-FFF2-40B4-BE49-F238E27FC236}">
                  <a16:creationId xmlns:a16="http://schemas.microsoft.com/office/drawing/2014/main" id="{9BDCE2B3-AE98-3745-87AF-470739FD5D4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03648" y="4101085"/>
              <a:ext cx="2114780" cy="9440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7EF249E-BACE-DF09-671A-F9301D4885C1}"/>
                </a:ext>
              </a:extLst>
            </p:cNvPr>
            <p:cNvSpPr txBox="1"/>
            <p:nvPr/>
          </p:nvSpPr>
          <p:spPr>
            <a:xfrm>
              <a:off x="2233517" y="4076569"/>
              <a:ext cx="383812" cy="3428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NL" sz="3600" b="1" dirty="0">
                  <a:latin typeface="Candara" panose="020E0502030303020204" pitchFamily="34" charset="0"/>
                </a:rPr>
                <a:t>PV</a:t>
              </a:r>
            </a:p>
          </p:txBody>
        </p:sp>
      </p:grpSp>
      <p:pic>
        <p:nvPicPr>
          <p:cNvPr id="9" name="Picture 8" descr="Client (member Icon) Isolated On Yellow Round Button Abstract Illustration  Stock Photo, Picture And Royalty Free Image. Image 90450638.">
            <a:extLst>
              <a:ext uri="{FF2B5EF4-FFF2-40B4-BE49-F238E27FC236}">
                <a16:creationId xmlns:a16="http://schemas.microsoft.com/office/drawing/2014/main" id="{6EABC338-FA5C-DE64-52CC-B6137B1676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20210" y="3636851"/>
            <a:ext cx="1762471" cy="1823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C2E97598-5A4B-C5EE-BE13-03727DAFC0BB}"/>
              </a:ext>
            </a:extLst>
          </p:cNvPr>
          <p:cNvGrpSpPr/>
          <p:nvPr/>
        </p:nvGrpSpPr>
        <p:grpSpPr>
          <a:xfrm>
            <a:off x="19545961" y="8950176"/>
            <a:ext cx="2710969" cy="2122525"/>
            <a:chOff x="3993401" y="1362121"/>
            <a:chExt cx="1643132" cy="1318643"/>
          </a:xfrm>
        </p:grpSpPr>
        <p:sp>
          <p:nvSpPr>
            <p:cNvPr id="11" name="Rounded Rectangle 10">
              <a:extLst>
                <a:ext uri="{FF2B5EF4-FFF2-40B4-BE49-F238E27FC236}">
                  <a16:creationId xmlns:a16="http://schemas.microsoft.com/office/drawing/2014/main" id="{D178B34E-C670-C050-5095-B7F32B58D486}"/>
                </a:ext>
              </a:extLst>
            </p:cNvPr>
            <p:cNvSpPr/>
            <p:nvPr/>
          </p:nvSpPr>
          <p:spPr>
            <a:xfrm>
              <a:off x="3993401" y="1439611"/>
              <a:ext cx="1643132" cy="1173822"/>
            </a:xfrm>
            <a:prstGeom prst="roundRect">
              <a:avLst/>
            </a:prstGeom>
            <a:solidFill>
              <a:srgbClr val="C00000"/>
            </a:solidFill>
            <a:ln w="28575" cap="flat" cmpd="sng" algn="ctr">
              <a:solidFill>
                <a:schemeClr val="tx1"/>
              </a:solidFill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/>
            <a:lstStyle/>
            <a:p>
              <a:endParaRPr lang="en-NL"/>
            </a:p>
          </p:txBody>
        </p:sp>
        <p:sp>
          <p:nvSpPr>
            <p:cNvPr id="12" name="Rounded Rectangle 4">
              <a:extLst>
                <a:ext uri="{FF2B5EF4-FFF2-40B4-BE49-F238E27FC236}">
                  <a16:creationId xmlns:a16="http://schemas.microsoft.com/office/drawing/2014/main" id="{C52BBC60-8F92-390C-F4F1-C2486172023D}"/>
                </a:ext>
              </a:extLst>
            </p:cNvPr>
            <p:cNvSpPr txBox="1"/>
            <p:nvPr/>
          </p:nvSpPr>
          <p:spPr>
            <a:xfrm>
              <a:off x="4076088" y="1362121"/>
              <a:ext cx="1500460" cy="131864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5880" tIns="55880" rIns="55880" bIns="5588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3200" kern="1200" dirty="0">
                  <a:solidFill>
                    <a:srgbClr val="00F570"/>
                  </a:solidFill>
                  <a:latin typeface="Candara" panose="020E0502030303020204" pitchFamily="34" charset="0"/>
                </a:rPr>
                <a:t>PV vendor coordinator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D362D60-C8D0-CDBE-B75C-11F4FD51B543}"/>
              </a:ext>
            </a:extLst>
          </p:cNvPr>
          <p:cNvGrpSpPr/>
          <p:nvPr/>
        </p:nvGrpSpPr>
        <p:grpSpPr>
          <a:xfrm>
            <a:off x="18747114" y="5705102"/>
            <a:ext cx="4308663" cy="2574214"/>
            <a:chOff x="3521367" y="3059443"/>
            <a:chExt cx="2235585" cy="1093218"/>
          </a:xfrm>
        </p:grpSpPr>
        <p:sp>
          <p:nvSpPr>
            <p:cNvPr id="14" name="Rounded Rectangle 13">
              <a:extLst>
                <a:ext uri="{FF2B5EF4-FFF2-40B4-BE49-F238E27FC236}">
                  <a16:creationId xmlns:a16="http://schemas.microsoft.com/office/drawing/2014/main" id="{1AC47606-4650-A75B-8225-FF9E3EE82C1B}"/>
                </a:ext>
              </a:extLst>
            </p:cNvPr>
            <p:cNvSpPr/>
            <p:nvPr/>
          </p:nvSpPr>
          <p:spPr>
            <a:xfrm>
              <a:off x="3797446" y="3137994"/>
              <a:ext cx="1646377" cy="938442"/>
            </a:xfrm>
            <a:prstGeom prst="roundRect">
              <a:avLst/>
            </a:prstGeom>
            <a:solidFill>
              <a:srgbClr val="C00000"/>
            </a:solidFill>
            <a:ln w="12700" cap="flat" cmpd="sng" algn="ctr">
              <a:solidFill>
                <a:schemeClr val="tx1"/>
              </a:solidFill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/>
            <a:lstStyle/>
            <a:p>
              <a:endParaRPr lang="en-NL"/>
            </a:p>
          </p:txBody>
        </p:sp>
        <p:sp>
          <p:nvSpPr>
            <p:cNvPr id="15" name="Rounded Rectangle 7">
              <a:extLst>
                <a:ext uri="{FF2B5EF4-FFF2-40B4-BE49-F238E27FC236}">
                  <a16:creationId xmlns:a16="http://schemas.microsoft.com/office/drawing/2014/main" id="{218CB169-1380-C1C8-F2FF-4DD3E1AD3D17}"/>
                </a:ext>
              </a:extLst>
            </p:cNvPr>
            <p:cNvSpPr txBox="1"/>
            <p:nvPr/>
          </p:nvSpPr>
          <p:spPr>
            <a:xfrm>
              <a:off x="3521367" y="3059443"/>
              <a:ext cx="2235585" cy="109321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3200" kern="1200" dirty="0">
                  <a:solidFill>
                    <a:schemeClr val="bg2"/>
                  </a:solidFill>
                  <a:latin typeface="Candara" panose="020E0502030303020204" pitchFamily="34" charset="0"/>
                  <a:ea typeface="+mn-ea"/>
                  <a:cs typeface="+mn-cs"/>
                </a:rPr>
                <a:t>Client manager</a:t>
              </a:r>
            </a:p>
          </p:txBody>
        </p:sp>
      </p:grp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2D188650-99EA-3661-7BCD-0F6E4CB3B695}"/>
              </a:ext>
            </a:extLst>
          </p:cNvPr>
          <p:cNvCxnSpPr>
            <a:cxnSpLocks/>
          </p:cNvCxnSpPr>
          <p:nvPr/>
        </p:nvCxnSpPr>
        <p:spPr bwMode="auto">
          <a:xfrm flipH="1">
            <a:off x="20901445" y="5351898"/>
            <a:ext cx="1" cy="554026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chemeClr val="accent1"/>
            </a:solidFill>
            <a:prstDash val="solid"/>
            <a:round/>
            <a:headEnd type="triangle"/>
            <a:tailEnd type="triangle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26B17560-C15C-110A-3AD0-371182FA8CA3}"/>
              </a:ext>
            </a:extLst>
          </p:cNvPr>
          <p:cNvCxnSpPr>
            <a:cxnSpLocks/>
            <a:endCxn id="12" idx="0"/>
          </p:cNvCxnSpPr>
          <p:nvPr/>
        </p:nvCxnSpPr>
        <p:spPr bwMode="auto">
          <a:xfrm>
            <a:off x="20901445" y="8131003"/>
            <a:ext cx="18729" cy="819173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chemeClr val="accent1"/>
            </a:solidFill>
            <a:prstDash val="solid"/>
            <a:round/>
            <a:headEnd type="triangle"/>
            <a:tailEnd type="triangle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0643B2B4-5DC5-F126-5954-602F52DD7766}"/>
              </a:ext>
            </a:extLst>
          </p:cNvPr>
          <p:cNvCxnSpPr>
            <a:cxnSpLocks/>
            <a:stCxn id="12" idx="2"/>
          </p:cNvCxnSpPr>
          <p:nvPr/>
        </p:nvCxnSpPr>
        <p:spPr bwMode="auto">
          <a:xfrm>
            <a:off x="20920174" y="11072701"/>
            <a:ext cx="24187" cy="1000101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chemeClr val="tx1"/>
            </a:solidFill>
            <a:prstDash val="solid"/>
            <a:round/>
            <a:headEnd type="triangle"/>
            <a:tailEnd type="triangle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8B7307E-5061-FE0D-6EE9-F1FCF46DF21E}"/>
              </a:ext>
            </a:extLst>
          </p:cNvPr>
          <p:cNvGrpSpPr/>
          <p:nvPr/>
        </p:nvGrpSpPr>
        <p:grpSpPr>
          <a:xfrm>
            <a:off x="16081711" y="9094486"/>
            <a:ext cx="2643352" cy="1838533"/>
            <a:chOff x="3816424" y="3107698"/>
            <a:chExt cx="1674010" cy="1124337"/>
          </a:xfrm>
        </p:grpSpPr>
        <p:sp>
          <p:nvSpPr>
            <p:cNvPr id="20" name="Rounded Rectangle 19">
              <a:extLst>
                <a:ext uri="{FF2B5EF4-FFF2-40B4-BE49-F238E27FC236}">
                  <a16:creationId xmlns:a16="http://schemas.microsoft.com/office/drawing/2014/main" id="{5DB442D9-3A5B-6A33-FB62-407A44E630C6}"/>
                </a:ext>
              </a:extLst>
            </p:cNvPr>
            <p:cNvSpPr/>
            <p:nvPr/>
          </p:nvSpPr>
          <p:spPr>
            <a:xfrm>
              <a:off x="3816424" y="3107698"/>
              <a:ext cx="1669231" cy="1104101"/>
            </a:xfrm>
            <a:prstGeom prst="roundRect">
              <a:avLst/>
            </a:prstGeom>
            <a:solidFill>
              <a:srgbClr val="C00000"/>
            </a:solidFill>
            <a:ln w="12700" cap="flat" cmpd="sng" algn="ctr">
              <a:solidFill>
                <a:schemeClr val="tx1"/>
              </a:solidFill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/>
            <a:lstStyle/>
            <a:p>
              <a:endParaRPr lang="en-NL"/>
            </a:p>
          </p:txBody>
        </p:sp>
        <p:sp>
          <p:nvSpPr>
            <p:cNvPr id="21" name="Rounded Rectangle 7">
              <a:extLst>
                <a:ext uri="{FF2B5EF4-FFF2-40B4-BE49-F238E27FC236}">
                  <a16:creationId xmlns:a16="http://schemas.microsoft.com/office/drawing/2014/main" id="{16D2F3AE-EDAA-DE60-4E91-756001354957}"/>
                </a:ext>
              </a:extLst>
            </p:cNvPr>
            <p:cNvSpPr txBox="1"/>
            <p:nvPr/>
          </p:nvSpPr>
          <p:spPr>
            <a:xfrm>
              <a:off x="3821203" y="3138817"/>
              <a:ext cx="1669231" cy="109321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3200" kern="1200" dirty="0">
                  <a:solidFill>
                    <a:schemeClr val="bg2"/>
                  </a:solidFill>
                  <a:latin typeface="Candara" panose="020E0502030303020204" pitchFamily="34" charset="0"/>
                  <a:ea typeface="+mn-ea"/>
                  <a:cs typeface="+mn-cs"/>
                </a:rPr>
                <a:t>(Deputy)</a:t>
              </a:r>
            </a:p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3200" kern="1200" dirty="0">
                  <a:solidFill>
                    <a:schemeClr val="bg2"/>
                  </a:solidFill>
                  <a:latin typeface="Candara" panose="020E0502030303020204" pitchFamily="34" charset="0"/>
                  <a:ea typeface="+mn-ea"/>
                  <a:cs typeface="+mn-cs"/>
                </a:rPr>
                <a:t>QPPV</a:t>
              </a:r>
            </a:p>
          </p:txBody>
        </p:sp>
      </p:grp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47BA446D-EA67-B93E-094B-1C0CA2CAEA91}"/>
              </a:ext>
            </a:extLst>
          </p:cNvPr>
          <p:cNvCxnSpPr>
            <a:cxnSpLocks/>
            <a:endCxn id="21" idx="3"/>
          </p:cNvCxnSpPr>
          <p:nvPr/>
        </p:nvCxnSpPr>
        <p:spPr bwMode="auto">
          <a:xfrm flipH="1">
            <a:off x="18725063" y="10019614"/>
            <a:ext cx="858354" cy="19582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chemeClr val="tx1"/>
            </a:solidFill>
            <a:prstDash val="solid"/>
            <a:round/>
            <a:headEnd type="triangle"/>
            <a:tailEnd type="triangle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1850010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50D6A4-432F-F4CE-F5F9-A3F3322704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643C18-721A-6FE6-D4C8-2594E8D6A8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 dirty="0"/>
              <a:t>PV vendor management – IR 2025/1466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AAC74D-3BD5-7160-A200-7A04E7A730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6072" y="2672993"/>
            <a:ext cx="14202003" cy="9680934"/>
          </a:xfrm>
        </p:spPr>
        <p:txBody>
          <a:bodyPr>
            <a:normAutofit fontScale="77500" lnSpcReduction="20000"/>
          </a:bodyPr>
          <a:lstStyle/>
          <a:p>
            <a:r>
              <a:rPr lang="en-US" sz="6000" dirty="0" err="1"/>
              <a:t>Identificeer</a:t>
            </a:r>
            <a:r>
              <a:rPr lang="en-US" sz="6000" dirty="0"/>
              <a:t> </a:t>
            </a:r>
            <a:r>
              <a:rPr lang="en-US" sz="6000" dirty="0" err="1"/>
              <a:t>potentiële</a:t>
            </a:r>
            <a:r>
              <a:rPr lang="en-US" sz="6000" dirty="0"/>
              <a:t> </a:t>
            </a:r>
            <a:r>
              <a:rPr lang="en-US" sz="6000" dirty="0" err="1"/>
              <a:t>nieuwe</a:t>
            </a:r>
            <a:r>
              <a:rPr lang="en-US" sz="6000" dirty="0"/>
              <a:t> </a:t>
            </a:r>
            <a:r>
              <a:rPr lang="en-US" sz="6000" dirty="0" err="1"/>
              <a:t>leveranciers</a:t>
            </a:r>
            <a:r>
              <a:rPr lang="en-US" sz="6000" dirty="0"/>
              <a:t> in (</a:t>
            </a:r>
            <a:r>
              <a:rPr lang="en-US" sz="6000" dirty="0" err="1"/>
              <a:t>nieuwe</a:t>
            </a:r>
            <a:r>
              <a:rPr lang="en-US" sz="6000" dirty="0"/>
              <a:t>) </a:t>
            </a:r>
            <a:r>
              <a:rPr lang="en-US" sz="6000" dirty="0" err="1"/>
              <a:t>gebieden</a:t>
            </a:r>
            <a:r>
              <a:rPr lang="en-US" sz="6000" dirty="0"/>
              <a:t> (</a:t>
            </a:r>
            <a:r>
              <a:rPr lang="en-US" sz="6000" dirty="0" err="1"/>
              <a:t>Selectie</a:t>
            </a:r>
            <a:r>
              <a:rPr lang="en-US" sz="6000" dirty="0"/>
              <a:t>) </a:t>
            </a:r>
            <a:r>
              <a:rPr lang="en-US" sz="6000" dirty="0">
                <a:solidFill>
                  <a:srgbClr val="FF0000"/>
                </a:solidFill>
              </a:rPr>
              <a:t>– MAH (</a:t>
            </a:r>
            <a:r>
              <a:rPr lang="en-US" sz="6000" dirty="0" err="1">
                <a:solidFill>
                  <a:srgbClr val="FF0000"/>
                </a:solidFill>
              </a:rPr>
              <a:t>klant</a:t>
            </a:r>
            <a:r>
              <a:rPr lang="en-US" sz="6000" dirty="0">
                <a:solidFill>
                  <a:srgbClr val="FF0000"/>
                </a:solidFill>
              </a:rPr>
              <a:t>) </a:t>
            </a:r>
            <a:r>
              <a:rPr lang="en-US" sz="6000" dirty="0" err="1">
                <a:solidFill>
                  <a:srgbClr val="FF0000"/>
                </a:solidFill>
              </a:rPr>
              <a:t>goedkeuring</a:t>
            </a:r>
            <a:r>
              <a:rPr lang="en-US" sz="6000" dirty="0"/>
              <a:t>
</a:t>
            </a:r>
            <a:r>
              <a:rPr lang="en-US" sz="6000" dirty="0" err="1"/>
              <a:t>Beoordeel</a:t>
            </a:r>
            <a:r>
              <a:rPr lang="en-US" sz="6000" dirty="0"/>
              <a:t> </a:t>
            </a:r>
            <a:r>
              <a:rPr lang="en-US" sz="6000" dirty="0" err="1"/>
              <a:t>en</a:t>
            </a:r>
            <a:r>
              <a:rPr lang="en-US" sz="6000" dirty="0"/>
              <a:t> </a:t>
            </a:r>
            <a:r>
              <a:rPr lang="en-US" sz="6000" dirty="0" err="1"/>
              <a:t>kwalificeer</a:t>
            </a:r>
            <a:r>
              <a:rPr lang="en-US" sz="6000" dirty="0"/>
              <a:t> </a:t>
            </a:r>
            <a:r>
              <a:rPr lang="en-US" sz="6000" dirty="0" err="1"/>
              <a:t>potentiële</a:t>
            </a:r>
            <a:r>
              <a:rPr lang="en-US" sz="6000" dirty="0"/>
              <a:t> </a:t>
            </a:r>
            <a:r>
              <a:rPr lang="en-US" sz="6000" dirty="0" err="1"/>
              <a:t>leveranciers</a:t>
            </a:r>
            <a:r>
              <a:rPr lang="en-US" sz="6000" dirty="0"/>
              <a:t> </a:t>
            </a:r>
            <a:r>
              <a:rPr lang="en-US" sz="6000" dirty="0" err="1"/>
              <a:t>voor</a:t>
            </a:r>
            <a:r>
              <a:rPr lang="en-US" sz="6000" dirty="0"/>
              <a:t> PV (</a:t>
            </a:r>
            <a:r>
              <a:rPr lang="en-US" sz="6000" dirty="0" err="1"/>
              <a:t>Kwalificatie</a:t>
            </a:r>
            <a:r>
              <a:rPr lang="en-US" sz="6000" dirty="0"/>
              <a:t>) </a:t>
            </a:r>
            <a:r>
              <a:rPr lang="en-US" sz="6000" dirty="0">
                <a:solidFill>
                  <a:srgbClr val="FF0000"/>
                </a:solidFill>
              </a:rPr>
              <a:t>– MAH (</a:t>
            </a:r>
            <a:r>
              <a:rPr lang="en-US" sz="6000" dirty="0" err="1">
                <a:solidFill>
                  <a:srgbClr val="FF0000"/>
                </a:solidFill>
              </a:rPr>
              <a:t>klant</a:t>
            </a:r>
            <a:r>
              <a:rPr lang="en-US" sz="6000" dirty="0">
                <a:solidFill>
                  <a:srgbClr val="FF0000"/>
                </a:solidFill>
              </a:rPr>
              <a:t>) </a:t>
            </a:r>
            <a:r>
              <a:rPr lang="en-US" sz="6000" dirty="0" err="1">
                <a:solidFill>
                  <a:srgbClr val="FF0000"/>
                </a:solidFill>
              </a:rPr>
              <a:t>goedkeuring</a:t>
            </a:r>
            <a:r>
              <a:rPr lang="en-US" sz="6000" dirty="0"/>
              <a:t>
Beheer </a:t>
            </a:r>
            <a:r>
              <a:rPr lang="en-US" sz="6000" dirty="0" err="1"/>
              <a:t>en</a:t>
            </a:r>
            <a:r>
              <a:rPr lang="en-US" sz="6000" dirty="0"/>
              <a:t> </a:t>
            </a:r>
            <a:r>
              <a:rPr lang="en-US" sz="6000" dirty="0" err="1"/>
              <a:t>onderhoud</a:t>
            </a:r>
            <a:r>
              <a:rPr lang="en-US" sz="6000" dirty="0"/>
              <a:t> </a:t>
            </a:r>
            <a:r>
              <a:rPr lang="en-US" sz="6000" dirty="0" err="1"/>
              <a:t>contractuele</a:t>
            </a:r>
            <a:r>
              <a:rPr lang="en-US" sz="6000" dirty="0"/>
              <a:t> </a:t>
            </a:r>
            <a:r>
              <a:rPr lang="en-US" sz="6000" dirty="0" err="1"/>
              <a:t>overeenkomsten</a:t>
            </a:r>
            <a:r>
              <a:rPr lang="en-US" sz="6000" dirty="0"/>
              <a:t> (</a:t>
            </a:r>
            <a:r>
              <a:rPr lang="en-US" sz="6000" dirty="0" err="1"/>
              <a:t>contracten</a:t>
            </a:r>
            <a:r>
              <a:rPr lang="en-US" sz="6000" dirty="0"/>
              <a:t>) </a:t>
            </a:r>
            <a:r>
              <a:rPr lang="en-US" sz="6000" dirty="0">
                <a:solidFill>
                  <a:srgbClr val="FF0000"/>
                </a:solidFill>
              </a:rPr>
              <a:t>– </a:t>
            </a:r>
            <a:r>
              <a:rPr lang="en-US" sz="6000" dirty="0" err="1">
                <a:solidFill>
                  <a:srgbClr val="FF0000"/>
                </a:solidFill>
              </a:rPr>
              <a:t>specifieke</a:t>
            </a:r>
            <a:r>
              <a:rPr lang="en-US" sz="6000" dirty="0">
                <a:solidFill>
                  <a:srgbClr val="FF0000"/>
                </a:solidFill>
              </a:rPr>
              <a:t> PV-taken </a:t>
            </a:r>
            <a:r>
              <a:rPr lang="en-US" sz="6000" dirty="0" err="1">
                <a:solidFill>
                  <a:srgbClr val="FF0000"/>
                </a:solidFill>
              </a:rPr>
              <a:t>delegeren</a:t>
            </a:r>
            <a:r>
              <a:rPr lang="en-US" sz="6000" dirty="0"/>
              <a:t>
Zorg </a:t>
            </a:r>
            <a:r>
              <a:rPr lang="en-US" sz="6000" dirty="0" err="1"/>
              <a:t>voor</a:t>
            </a:r>
            <a:r>
              <a:rPr lang="en-US" sz="6000" dirty="0"/>
              <a:t> de </a:t>
            </a:r>
            <a:r>
              <a:rPr lang="en-US" sz="6000" dirty="0" err="1"/>
              <a:t>uitvoering</a:t>
            </a:r>
            <a:r>
              <a:rPr lang="en-US" sz="6000" dirty="0"/>
              <a:t> van </a:t>
            </a:r>
            <a:r>
              <a:rPr lang="en-US" sz="6000" dirty="0" err="1"/>
              <a:t>afgesproken</a:t>
            </a:r>
            <a:r>
              <a:rPr lang="en-US" sz="6000" dirty="0"/>
              <a:t> </a:t>
            </a:r>
            <a:r>
              <a:rPr lang="en-US" sz="6000" dirty="0" err="1"/>
              <a:t>diensten</a:t>
            </a:r>
            <a:r>
              <a:rPr lang="en-US" sz="6000" dirty="0"/>
              <a:t> van vendors in </a:t>
            </a:r>
            <a:r>
              <a:rPr lang="en-US" sz="6000" dirty="0" err="1"/>
              <a:t>samenwerking</a:t>
            </a:r>
            <a:r>
              <a:rPr lang="en-US" sz="6000" dirty="0"/>
              <a:t> met de </a:t>
            </a:r>
            <a:r>
              <a:rPr lang="en-US" sz="6000" dirty="0" err="1"/>
              <a:t>klantmanager</a:t>
            </a:r>
            <a:r>
              <a:rPr lang="en-US" sz="6000" dirty="0"/>
              <a:t>
</a:t>
            </a:r>
            <a:r>
              <a:rPr lang="en-US" sz="6000" dirty="0" err="1"/>
              <a:t>Regelmatige</a:t>
            </a:r>
            <a:r>
              <a:rPr lang="en-US" sz="6000" dirty="0"/>
              <a:t> </a:t>
            </a:r>
            <a:r>
              <a:rPr lang="en-US" sz="6000" dirty="0" err="1"/>
              <a:t>vergaderingen</a:t>
            </a:r>
            <a:r>
              <a:rPr lang="en-US" sz="6000" dirty="0"/>
              <a:t> met vendors (</a:t>
            </a:r>
            <a:r>
              <a:rPr lang="en-US" sz="6000" dirty="0" err="1"/>
              <a:t>iedere</a:t>
            </a:r>
            <a:r>
              <a:rPr lang="en-US" sz="6000" dirty="0"/>
              <a:t> </a:t>
            </a:r>
            <a:r>
              <a:rPr lang="en-US" sz="6000" dirty="0" err="1"/>
              <a:t>maand</a:t>
            </a:r>
            <a:r>
              <a:rPr lang="en-US" sz="6000" dirty="0"/>
              <a:t>/</a:t>
            </a:r>
            <a:r>
              <a:rPr lang="en-US" sz="6000" dirty="0" err="1"/>
              <a:t>kwartaal</a:t>
            </a:r>
            <a:r>
              <a:rPr lang="en-US" sz="6000" dirty="0"/>
              <a:t>) </a:t>
            </a:r>
            <a:r>
              <a:rPr lang="en-US" sz="6000" dirty="0">
                <a:solidFill>
                  <a:srgbClr val="FF0000"/>
                </a:solidFill>
              </a:rPr>
              <a:t>– </a:t>
            </a:r>
            <a:r>
              <a:rPr lang="en-US" sz="6000" dirty="0" err="1">
                <a:solidFill>
                  <a:srgbClr val="FF0000"/>
                </a:solidFill>
              </a:rPr>
              <a:t>deviaties</a:t>
            </a:r>
            <a:r>
              <a:rPr lang="en-US" sz="6000" dirty="0">
                <a:solidFill>
                  <a:srgbClr val="FF0000"/>
                </a:solidFill>
              </a:rPr>
              <a:t>, audits, </a:t>
            </a:r>
            <a:r>
              <a:rPr lang="en-US" sz="6000" dirty="0" err="1">
                <a:solidFill>
                  <a:srgbClr val="FF0000"/>
                </a:solidFill>
              </a:rPr>
              <a:t>lokale</a:t>
            </a:r>
            <a:r>
              <a:rPr lang="en-US" sz="6000" dirty="0">
                <a:solidFill>
                  <a:srgbClr val="FF0000"/>
                </a:solidFill>
              </a:rPr>
              <a:t> RMP-</a:t>
            </a:r>
            <a:r>
              <a:rPr lang="en-US" sz="6000" dirty="0" err="1">
                <a:solidFill>
                  <a:srgbClr val="FF0000"/>
                </a:solidFill>
              </a:rPr>
              <a:t>implementatie</a:t>
            </a:r>
            <a:r>
              <a:rPr lang="en-US" sz="6000" dirty="0"/>
              <a:t>
Audit </a:t>
            </a:r>
            <a:r>
              <a:rPr lang="en-US" sz="6000" dirty="0" err="1"/>
              <a:t>gekwalificeerde</a:t>
            </a:r>
            <a:r>
              <a:rPr lang="en-US" sz="6000" dirty="0"/>
              <a:t> PV vendors – </a:t>
            </a:r>
            <a:r>
              <a:rPr lang="en-US" sz="6000" dirty="0">
                <a:solidFill>
                  <a:srgbClr val="FF0000"/>
                </a:solidFill>
              </a:rPr>
              <a:t>subcontractor, sub-subcontractor, ...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4D09C7-3676-FF06-7124-D2C07B59E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342D6-F624-CF41-B1BB-61C9790DB917}" type="slidenum">
              <a:rPr lang="en-NL" smtClean="0"/>
              <a:t>6</a:t>
            </a:fld>
            <a:endParaRPr lang="en-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44DBDE-835A-4565-3BE2-CC062E939EB3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A2D15EC-D46B-5C4A-BA52-6E4AA769B11F}" type="datetime5">
              <a:rPr lang="en-US" smtClean="0"/>
              <a:t>18-May-26</a:t>
            </a:fld>
            <a:endParaRPr lang="en-NL" dirty="0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5A31B3F-5CE5-CD90-44DE-B0CC01B1BCD2}"/>
              </a:ext>
            </a:extLst>
          </p:cNvPr>
          <p:cNvGrpSpPr/>
          <p:nvPr/>
        </p:nvGrpSpPr>
        <p:grpSpPr>
          <a:xfrm>
            <a:off x="18535669" y="10619502"/>
            <a:ext cx="3888045" cy="1825894"/>
            <a:chOff x="1403648" y="4076569"/>
            <a:chExt cx="2114780" cy="968614"/>
          </a:xfrm>
        </p:grpSpPr>
        <p:pic>
          <p:nvPicPr>
            <p:cNvPr id="24" name="Picture 2" descr="Vendor Images, Stock Photos &amp; Vectors | Shutterstock">
              <a:extLst>
                <a:ext uri="{FF2B5EF4-FFF2-40B4-BE49-F238E27FC236}">
                  <a16:creationId xmlns:a16="http://schemas.microsoft.com/office/drawing/2014/main" id="{F72BFE7F-C8B2-8C0D-6980-ECB18C73E59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03648" y="4101085"/>
              <a:ext cx="2114780" cy="9440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0D10393-869B-873D-29DA-5D1B1AB73D60}"/>
                </a:ext>
              </a:extLst>
            </p:cNvPr>
            <p:cNvSpPr txBox="1"/>
            <p:nvPr/>
          </p:nvSpPr>
          <p:spPr>
            <a:xfrm>
              <a:off x="2233517" y="4076569"/>
              <a:ext cx="383812" cy="3428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NL" sz="3600" b="1" dirty="0">
                  <a:latin typeface="Candara" panose="020E0502030303020204" pitchFamily="34" charset="0"/>
                </a:rPr>
                <a:t>PV</a:t>
              </a:r>
            </a:p>
          </p:txBody>
        </p:sp>
      </p:grpSp>
      <p:pic>
        <p:nvPicPr>
          <p:cNvPr id="26" name="Picture 25" descr="Client (member Icon) Isolated On Yellow Round Button Abstract Illustration  Stock Photo, Picture And Royalty Free Image. Image 90450638.">
            <a:extLst>
              <a:ext uri="{FF2B5EF4-FFF2-40B4-BE49-F238E27FC236}">
                <a16:creationId xmlns:a16="http://schemas.microsoft.com/office/drawing/2014/main" id="{1FAF45EB-F6D5-95AE-8D18-FA240B92D0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98456" y="2183551"/>
            <a:ext cx="1762471" cy="1823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F0FA28B1-F092-E46A-55D3-525FECFC6841}"/>
              </a:ext>
            </a:extLst>
          </p:cNvPr>
          <p:cNvGrpSpPr/>
          <p:nvPr/>
        </p:nvGrpSpPr>
        <p:grpSpPr>
          <a:xfrm>
            <a:off x="19124207" y="7496876"/>
            <a:ext cx="2710969" cy="2122525"/>
            <a:chOff x="3993401" y="1362121"/>
            <a:chExt cx="1643132" cy="1318643"/>
          </a:xfrm>
        </p:grpSpPr>
        <p:sp>
          <p:nvSpPr>
            <p:cNvPr id="28" name="Rounded Rectangle 27">
              <a:extLst>
                <a:ext uri="{FF2B5EF4-FFF2-40B4-BE49-F238E27FC236}">
                  <a16:creationId xmlns:a16="http://schemas.microsoft.com/office/drawing/2014/main" id="{B0C64C15-3857-33A6-474B-454AC6B0D2C0}"/>
                </a:ext>
              </a:extLst>
            </p:cNvPr>
            <p:cNvSpPr/>
            <p:nvPr/>
          </p:nvSpPr>
          <p:spPr>
            <a:xfrm>
              <a:off x="3993401" y="1439611"/>
              <a:ext cx="1643132" cy="1173822"/>
            </a:xfrm>
            <a:prstGeom prst="roundRect">
              <a:avLst/>
            </a:prstGeom>
            <a:solidFill>
              <a:srgbClr val="C00000"/>
            </a:solidFill>
            <a:ln w="28575" cap="flat" cmpd="sng" algn="ctr">
              <a:solidFill>
                <a:schemeClr val="tx1"/>
              </a:solidFill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/>
            <a:lstStyle/>
            <a:p>
              <a:endParaRPr lang="en-NL"/>
            </a:p>
          </p:txBody>
        </p:sp>
        <p:sp>
          <p:nvSpPr>
            <p:cNvPr id="29" name="Rounded Rectangle 4">
              <a:extLst>
                <a:ext uri="{FF2B5EF4-FFF2-40B4-BE49-F238E27FC236}">
                  <a16:creationId xmlns:a16="http://schemas.microsoft.com/office/drawing/2014/main" id="{BE823A17-379B-FCE3-7164-F75F7A441676}"/>
                </a:ext>
              </a:extLst>
            </p:cNvPr>
            <p:cNvSpPr txBox="1"/>
            <p:nvPr/>
          </p:nvSpPr>
          <p:spPr>
            <a:xfrm>
              <a:off x="4076088" y="1362121"/>
              <a:ext cx="1500460" cy="131864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5880" tIns="55880" rIns="55880" bIns="5588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3200" kern="1200" dirty="0">
                  <a:solidFill>
                    <a:srgbClr val="00F570"/>
                  </a:solidFill>
                  <a:latin typeface="Candara" panose="020E0502030303020204" pitchFamily="34" charset="0"/>
                </a:rPr>
                <a:t>PV vendor coordinator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DF8E0479-B99C-5556-9F89-3E711A9D0C9E}"/>
              </a:ext>
            </a:extLst>
          </p:cNvPr>
          <p:cNvGrpSpPr/>
          <p:nvPr/>
        </p:nvGrpSpPr>
        <p:grpSpPr>
          <a:xfrm>
            <a:off x="18325360" y="4251802"/>
            <a:ext cx="4308663" cy="2574214"/>
            <a:chOff x="3521367" y="3059443"/>
            <a:chExt cx="2235585" cy="1093218"/>
          </a:xfrm>
        </p:grpSpPr>
        <p:sp>
          <p:nvSpPr>
            <p:cNvPr id="31" name="Rounded Rectangle 30">
              <a:extLst>
                <a:ext uri="{FF2B5EF4-FFF2-40B4-BE49-F238E27FC236}">
                  <a16:creationId xmlns:a16="http://schemas.microsoft.com/office/drawing/2014/main" id="{3E2B8D4E-712C-830C-F515-58DC57936400}"/>
                </a:ext>
              </a:extLst>
            </p:cNvPr>
            <p:cNvSpPr/>
            <p:nvPr/>
          </p:nvSpPr>
          <p:spPr>
            <a:xfrm>
              <a:off x="3797446" y="3137994"/>
              <a:ext cx="1646377" cy="938442"/>
            </a:xfrm>
            <a:prstGeom prst="roundRect">
              <a:avLst/>
            </a:prstGeom>
            <a:solidFill>
              <a:srgbClr val="C00000"/>
            </a:solidFill>
            <a:ln w="12700" cap="flat" cmpd="sng" algn="ctr">
              <a:solidFill>
                <a:schemeClr val="tx1"/>
              </a:solidFill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/>
            <a:lstStyle/>
            <a:p>
              <a:endParaRPr lang="en-NL"/>
            </a:p>
          </p:txBody>
        </p:sp>
        <p:sp>
          <p:nvSpPr>
            <p:cNvPr id="32" name="Rounded Rectangle 7">
              <a:extLst>
                <a:ext uri="{FF2B5EF4-FFF2-40B4-BE49-F238E27FC236}">
                  <a16:creationId xmlns:a16="http://schemas.microsoft.com/office/drawing/2014/main" id="{948991F1-856E-FC70-E614-C88765029AAE}"/>
                </a:ext>
              </a:extLst>
            </p:cNvPr>
            <p:cNvSpPr txBox="1"/>
            <p:nvPr/>
          </p:nvSpPr>
          <p:spPr>
            <a:xfrm>
              <a:off x="3521367" y="3059443"/>
              <a:ext cx="2235585" cy="109321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3200" kern="1200" dirty="0">
                  <a:solidFill>
                    <a:schemeClr val="bg2"/>
                  </a:solidFill>
                  <a:latin typeface="Candara" panose="020E0502030303020204" pitchFamily="34" charset="0"/>
                  <a:ea typeface="+mn-ea"/>
                  <a:cs typeface="+mn-cs"/>
                </a:rPr>
                <a:t>Client manager</a:t>
              </a:r>
            </a:p>
          </p:txBody>
        </p:sp>
      </p:grp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B931CD53-E027-27CE-305A-B19E4BE2D91D}"/>
              </a:ext>
            </a:extLst>
          </p:cNvPr>
          <p:cNvCxnSpPr>
            <a:cxnSpLocks/>
          </p:cNvCxnSpPr>
          <p:nvPr/>
        </p:nvCxnSpPr>
        <p:spPr bwMode="auto">
          <a:xfrm flipH="1">
            <a:off x="20479691" y="3898598"/>
            <a:ext cx="1" cy="554026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chemeClr val="accent1"/>
            </a:solidFill>
            <a:prstDash val="solid"/>
            <a:round/>
            <a:headEnd type="triangle"/>
            <a:tailEnd type="triangle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6B9A6A65-12FD-C3FB-354B-C784E6E51DA6}"/>
              </a:ext>
            </a:extLst>
          </p:cNvPr>
          <p:cNvCxnSpPr>
            <a:cxnSpLocks/>
            <a:endCxn id="29" idx="0"/>
          </p:cNvCxnSpPr>
          <p:nvPr/>
        </p:nvCxnSpPr>
        <p:spPr bwMode="auto">
          <a:xfrm>
            <a:off x="20479691" y="6677703"/>
            <a:ext cx="18729" cy="819173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chemeClr val="accent1"/>
            </a:solidFill>
            <a:prstDash val="solid"/>
            <a:round/>
            <a:headEnd type="triangle"/>
            <a:tailEnd type="triangle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30FC1A0F-6BDC-3848-2CED-390151FD5AB3}"/>
              </a:ext>
            </a:extLst>
          </p:cNvPr>
          <p:cNvCxnSpPr>
            <a:cxnSpLocks/>
            <a:stCxn id="29" idx="2"/>
          </p:cNvCxnSpPr>
          <p:nvPr/>
        </p:nvCxnSpPr>
        <p:spPr bwMode="auto">
          <a:xfrm>
            <a:off x="20498420" y="9619401"/>
            <a:ext cx="24187" cy="1000101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chemeClr val="tx1"/>
            </a:solidFill>
            <a:prstDash val="solid"/>
            <a:round/>
            <a:headEnd type="triangle"/>
            <a:tailEnd type="triangle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grpSp>
        <p:nvGrpSpPr>
          <p:cNvPr id="36" name="Group 35">
            <a:extLst>
              <a:ext uri="{FF2B5EF4-FFF2-40B4-BE49-F238E27FC236}">
                <a16:creationId xmlns:a16="http://schemas.microsoft.com/office/drawing/2014/main" id="{51250526-996A-13D5-AF43-4EF0C2897C37}"/>
              </a:ext>
            </a:extLst>
          </p:cNvPr>
          <p:cNvGrpSpPr/>
          <p:nvPr/>
        </p:nvGrpSpPr>
        <p:grpSpPr>
          <a:xfrm>
            <a:off x="15659957" y="7641186"/>
            <a:ext cx="2643352" cy="1838533"/>
            <a:chOff x="3816424" y="3107698"/>
            <a:chExt cx="1674010" cy="1124337"/>
          </a:xfrm>
        </p:grpSpPr>
        <p:sp>
          <p:nvSpPr>
            <p:cNvPr id="37" name="Rounded Rectangle 36">
              <a:extLst>
                <a:ext uri="{FF2B5EF4-FFF2-40B4-BE49-F238E27FC236}">
                  <a16:creationId xmlns:a16="http://schemas.microsoft.com/office/drawing/2014/main" id="{C8E5ADB6-8A12-DC07-C9D6-C5B1A9D4B6CE}"/>
                </a:ext>
              </a:extLst>
            </p:cNvPr>
            <p:cNvSpPr/>
            <p:nvPr/>
          </p:nvSpPr>
          <p:spPr>
            <a:xfrm>
              <a:off x="3816424" y="3107698"/>
              <a:ext cx="1669231" cy="1104101"/>
            </a:xfrm>
            <a:prstGeom prst="roundRect">
              <a:avLst/>
            </a:prstGeom>
            <a:solidFill>
              <a:srgbClr val="C00000"/>
            </a:solidFill>
            <a:ln w="12700" cap="flat" cmpd="sng" algn="ctr">
              <a:solidFill>
                <a:schemeClr val="tx1"/>
              </a:solidFill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/>
            <a:lstStyle/>
            <a:p>
              <a:endParaRPr lang="en-NL"/>
            </a:p>
          </p:txBody>
        </p:sp>
        <p:sp>
          <p:nvSpPr>
            <p:cNvPr id="38" name="Rounded Rectangle 7">
              <a:extLst>
                <a:ext uri="{FF2B5EF4-FFF2-40B4-BE49-F238E27FC236}">
                  <a16:creationId xmlns:a16="http://schemas.microsoft.com/office/drawing/2014/main" id="{B44C81E5-FBA6-13F8-8B67-4B3E06D08188}"/>
                </a:ext>
              </a:extLst>
            </p:cNvPr>
            <p:cNvSpPr txBox="1"/>
            <p:nvPr/>
          </p:nvSpPr>
          <p:spPr>
            <a:xfrm>
              <a:off x="3821203" y="3138817"/>
              <a:ext cx="1669231" cy="109321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3200" kern="1200" dirty="0">
                  <a:solidFill>
                    <a:schemeClr val="bg2"/>
                  </a:solidFill>
                  <a:latin typeface="Candara" panose="020E0502030303020204" pitchFamily="34" charset="0"/>
                  <a:ea typeface="+mn-ea"/>
                  <a:cs typeface="+mn-cs"/>
                </a:rPr>
                <a:t>(Deputy)</a:t>
              </a:r>
            </a:p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3200" kern="1200" dirty="0">
                  <a:solidFill>
                    <a:schemeClr val="bg2"/>
                  </a:solidFill>
                  <a:latin typeface="Candara" panose="020E0502030303020204" pitchFamily="34" charset="0"/>
                  <a:ea typeface="+mn-ea"/>
                  <a:cs typeface="+mn-cs"/>
                </a:rPr>
                <a:t>QPPV</a:t>
              </a:r>
            </a:p>
          </p:txBody>
        </p:sp>
      </p:grp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A57E6A5C-EE0C-A213-A034-43DC574D4664}"/>
              </a:ext>
            </a:extLst>
          </p:cNvPr>
          <p:cNvCxnSpPr>
            <a:cxnSpLocks/>
            <a:endCxn id="38" idx="3"/>
          </p:cNvCxnSpPr>
          <p:nvPr/>
        </p:nvCxnSpPr>
        <p:spPr bwMode="auto">
          <a:xfrm flipH="1">
            <a:off x="18303309" y="8566314"/>
            <a:ext cx="858354" cy="19582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chemeClr val="tx1"/>
            </a:solidFill>
            <a:prstDash val="solid"/>
            <a:round/>
            <a:headEnd type="triangle"/>
            <a:tailEnd type="triangle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42683941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C7ED5D-D03B-D7AC-22AF-A1E1E39C9E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6BB263-D4DD-7A0C-E704-C0C10869C7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 dirty="0"/>
              <a:t>PV vendor – project setup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733D56-C999-6F9D-5320-9A405738E4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>
                <a:solidFill>
                  <a:srgbClr val="FF0000"/>
                </a:solidFill>
              </a:rPr>
              <a:t>Contracten</a:t>
            </a:r>
            <a:r>
              <a:rPr lang="en-GB" dirty="0">
                <a:solidFill>
                  <a:srgbClr val="FF0000"/>
                </a:solidFill>
              </a:rPr>
              <a:t> – details die </a:t>
            </a:r>
            <a:r>
              <a:rPr lang="en-GB" dirty="0" err="1">
                <a:solidFill>
                  <a:srgbClr val="FF0000"/>
                </a:solidFill>
              </a:rPr>
              <a:t>aansluiten</a:t>
            </a:r>
            <a:r>
              <a:rPr lang="en-GB" dirty="0">
                <a:solidFill>
                  <a:srgbClr val="FF0000"/>
                </a:solidFill>
              </a:rPr>
              <a:t> </a:t>
            </a:r>
            <a:r>
              <a:rPr lang="en-GB" dirty="0" err="1">
                <a:solidFill>
                  <a:srgbClr val="FF0000"/>
                </a:solidFill>
              </a:rPr>
              <a:t>bij</a:t>
            </a:r>
            <a:r>
              <a:rPr lang="en-GB" dirty="0">
                <a:solidFill>
                  <a:srgbClr val="FF0000"/>
                </a:solidFill>
              </a:rPr>
              <a:t> MAH/</a:t>
            </a:r>
            <a:r>
              <a:rPr lang="en-GB" dirty="0" err="1">
                <a:solidFill>
                  <a:srgbClr val="FF0000"/>
                </a:solidFill>
              </a:rPr>
              <a:t>klant</a:t>
            </a:r>
            <a:r>
              <a:rPr lang="en-GB" dirty="0">
                <a:solidFill>
                  <a:srgbClr val="FF0000"/>
                </a:solidFill>
              </a:rPr>
              <a:t> </a:t>
            </a:r>
          </a:p>
          <a:p>
            <a:pPr lvl="1"/>
            <a:r>
              <a:rPr lang="en-GB" dirty="0" err="1">
                <a:solidFill>
                  <a:srgbClr val="FF0000"/>
                </a:solidFill>
              </a:rPr>
              <a:t>delegatie</a:t>
            </a:r>
            <a:r>
              <a:rPr lang="en-GB" dirty="0">
                <a:solidFill>
                  <a:srgbClr val="FF0000"/>
                </a:solidFill>
              </a:rPr>
              <a:t> van PV-taken </a:t>
            </a:r>
            <a:r>
              <a:rPr lang="en-GB" dirty="0" err="1">
                <a:solidFill>
                  <a:srgbClr val="FF0000"/>
                </a:solidFill>
              </a:rPr>
              <a:t>aan</a:t>
            </a:r>
            <a:r>
              <a:rPr lang="en-GB" dirty="0">
                <a:solidFill>
                  <a:srgbClr val="FF0000"/>
                </a:solidFill>
              </a:rPr>
              <a:t> contractor – subcontractor – sub-subcontractor</a:t>
            </a:r>
          </a:p>
          <a:p>
            <a:pPr lvl="1"/>
            <a:r>
              <a:rPr lang="en-GB" dirty="0" err="1">
                <a:solidFill>
                  <a:srgbClr val="FF0000"/>
                </a:solidFill>
              </a:rPr>
              <a:t>Rapporteren</a:t>
            </a:r>
            <a:r>
              <a:rPr lang="en-GB" dirty="0">
                <a:solidFill>
                  <a:srgbClr val="FF0000"/>
                </a:solidFill>
              </a:rPr>
              <a:t> van significant </a:t>
            </a:r>
            <a:r>
              <a:rPr lang="en-GB" dirty="0" err="1">
                <a:solidFill>
                  <a:srgbClr val="FF0000"/>
                </a:solidFill>
              </a:rPr>
              <a:t>deviaties</a:t>
            </a:r>
            <a:r>
              <a:rPr lang="en-GB" dirty="0">
                <a:solidFill>
                  <a:srgbClr val="FF0000"/>
                </a:solidFill>
              </a:rPr>
              <a:t> – subcontractor </a:t>
            </a:r>
            <a:r>
              <a:rPr lang="en-GB" dirty="0" err="1">
                <a:solidFill>
                  <a:srgbClr val="FF0000"/>
                </a:solidFill>
              </a:rPr>
              <a:t>naar</a:t>
            </a:r>
            <a:r>
              <a:rPr lang="en-GB" dirty="0">
                <a:solidFill>
                  <a:srgbClr val="FF0000"/>
                </a:solidFill>
              </a:rPr>
              <a:t> QPPV</a:t>
            </a:r>
          </a:p>
          <a:p>
            <a:pPr lvl="1"/>
            <a:r>
              <a:rPr lang="en-GB" dirty="0">
                <a:solidFill>
                  <a:srgbClr val="FF0000"/>
                </a:solidFill>
              </a:rPr>
              <a:t>audits </a:t>
            </a:r>
            <a:r>
              <a:rPr lang="en-GB" dirty="0" err="1">
                <a:solidFill>
                  <a:srgbClr val="FF0000"/>
                </a:solidFill>
              </a:rPr>
              <a:t>en</a:t>
            </a:r>
            <a:r>
              <a:rPr lang="en-GB" dirty="0">
                <a:solidFill>
                  <a:srgbClr val="FF0000"/>
                </a:solidFill>
              </a:rPr>
              <a:t> </a:t>
            </a:r>
            <a:r>
              <a:rPr lang="en-GB" dirty="0" err="1">
                <a:solidFill>
                  <a:srgbClr val="FF0000"/>
                </a:solidFill>
              </a:rPr>
              <a:t>inspecties</a:t>
            </a:r>
            <a:r>
              <a:rPr lang="en-GB" dirty="0">
                <a:solidFill>
                  <a:srgbClr val="FF0000"/>
                </a:solidFill>
              </a:rPr>
              <a:t> - (sub)contractor audits</a:t>
            </a:r>
          </a:p>
          <a:p>
            <a:r>
              <a:rPr lang="en-GB" dirty="0"/>
              <a:t>Kick-off meeting om de </a:t>
            </a:r>
            <a:r>
              <a:rPr lang="en-GB" dirty="0" err="1"/>
              <a:t>werkomvang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opzet</a:t>
            </a:r>
            <a:r>
              <a:rPr lang="en-GB" dirty="0"/>
              <a:t>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bespreken</a:t>
            </a:r>
            <a:endParaRPr lang="en-GB" dirty="0"/>
          </a:p>
          <a:p>
            <a:r>
              <a:rPr lang="en-GB" dirty="0" err="1"/>
              <a:t>Documentatie</a:t>
            </a:r>
            <a:r>
              <a:rPr lang="en-GB" dirty="0"/>
              <a:t>:</a:t>
            </a:r>
          </a:p>
          <a:p>
            <a:pPr lvl="1"/>
            <a:r>
              <a:rPr lang="en-GB" dirty="0"/>
              <a:t>CV</a:t>
            </a:r>
          </a:p>
          <a:p>
            <a:pPr lvl="1"/>
            <a:r>
              <a:rPr lang="en-GB" dirty="0"/>
              <a:t>Job Description</a:t>
            </a:r>
          </a:p>
          <a:p>
            <a:pPr lvl="1"/>
            <a:r>
              <a:rPr lang="en-GB" dirty="0" err="1"/>
              <a:t>Actuele</a:t>
            </a:r>
            <a:r>
              <a:rPr lang="en-GB" dirty="0"/>
              <a:t> </a:t>
            </a:r>
            <a:r>
              <a:rPr lang="en-GB" dirty="0" err="1"/>
              <a:t>productinformatie</a:t>
            </a:r>
            <a:endParaRPr lang="en-GB" dirty="0"/>
          </a:p>
          <a:p>
            <a:r>
              <a:rPr lang="en-GB" dirty="0" err="1"/>
              <a:t>Nominatie</a:t>
            </a:r>
            <a:r>
              <a:rPr lang="en-GB" dirty="0"/>
              <a:t> </a:t>
            </a:r>
            <a:r>
              <a:rPr lang="en-GB" dirty="0" err="1"/>
              <a:t>bij</a:t>
            </a:r>
            <a:r>
              <a:rPr lang="en-GB" dirty="0"/>
              <a:t> Nationale </a:t>
            </a:r>
            <a:r>
              <a:rPr lang="en-GB" dirty="0" err="1"/>
              <a:t>autoriteit</a:t>
            </a:r>
            <a:r>
              <a:rPr lang="en-GB" dirty="0"/>
              <a:t>, </a:t>
            </a:r>
            <a:r>
              <a:rPr lang="en-GB" dirty="0" err="1"/>
              <a:t>indien</a:t>
            </a:r>
            <a:r>
              <a:rPr lang="en-GB" dirty="0"/>
              <a:t> van </a:t>
            </a:r>
            <a:r>
              <a:rPr lang="en-GB" dirty="0" err="1"/>
              <a:t>toepassing</a:t>
            </a:r>
            <a:endParaRPr lang="en-GB" dirty="0"/>
          </a:p>
          <a:p>
            <a:pPr lvl="1"/>
            <a:r>
              <a:rPr lang="en-GB" dirty="0"/>
              <a:t>Bij </a:t>
            </a:r>
            <a:r>
              <a:rPr lang="en-GB" dirty="0" err="1"/>
              <a:t>indiening</a:t>
            </a:r>
            <a:r>
              <a:rPr lang="en-GB" dirty="0"/>
              <a:t>, MA-</a:t>
            </a:r>
            <a:r>
              <a:rPr lang="en-GB" dirty="0" err="1"/>
              <a:t>goedkeuring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marketing</a:t>
            </a:r>
            <a:endParaRPr lang="en-NL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68E259-3687-22FE-2705-95F39B5F5B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342D6-F624-CF41-B1BB-61C9790DB917}" type="slidenum">
              <a:rPr lang="en-NL" smtClean="0"/>
              <a:t>7</a:t>
            </a:fld>
            <a:endParaRPr lang="en-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0F5E64-FA2A-55CD-0533-34EDA553B83E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A2D15EC-D46B-5C4A-BA52-6E4AA769B11F}" type="datetime5">
              <a:rPr lang="en-US" smtClean="0"/>
              <a:t>18-May-26</a:t>
            </a:fld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35610764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037CA2-195B-CD67-DE34-C229721AF3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040D69-BB20-C138-3BF8-CDDF22E105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 dirty="0"/>
              <a:t>PV vendor – project onderhoud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03107E-D4F3-7476-DBF9-8536637EB7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/>
              <a:t>Regelmatige</a:t>
            </a:r>
            <a:r>
              <a:rPr lang="en-GB" dirty="0"/>
              <a:t> </a:t>
            </a:r>
            <a:r>
              <a:rPr lang="en-GB" dirty="0" err="1"/>
              <a:t>vergadering</a:t>
            </a:r>
            <a:r>
              <a:rPr lang="en-GB" dirty="0"/>
              <a:t> – </a:t>
            </a:r>
            <a:r>
              <a:rPr lang="en-GB" dirty="0" err="1"/>
              <a:t>maandelijks</a:t>
            </a:r>
            <a:r>
              <a:rPr lang="en-GB" dirty="0"/>
              <a:t>/</a:t>
            </a:r>
            <a:r>
              <a:rPr lang="en-GB" dirty="0" err="1"/>
              <a:t>ieder</a:t>
            </a:r>
            <a:r>
              <a:rPr lang="en-GB" dirty="0"/>
              <a:t> </a:t>
            </a:r>
            <a:r>
              <a:rPr lang="en-GB" dirty="0" err="1"/>
              <a:t>kwartaal</a:t>
            </a:r>
            <a:endParaRPr lang="en-GB" dirty="0"/>
          </a:p>
          <a:p>
            <a:r>
              <a:rPr lang="en-GB" dirty="0"/>
              <a:t>Agenda </a:t>
            </a:r>
            <a:r>
              <a:rPr lang="en-GB" dirty="0" err="1"/>
              <a:t>onderwerpen</a:t>
            </a:r>
            <a:r>
              <a:rPr lang="en-GB" dirty="0"/>
              <a:t>:</a:t>
            </a:r>
          </a:p>
          <a:p>
            <a:pPr lvl="1"/>
            <a:r>
              <a:rPr lang="en-GB" dirty="0" err="1"/>
              <a:t>Wijzigingen</a:t>
            </a:r>
            <a:r>
              <a:rPr lang="en-GB" dirty="0"/>
              <a:t> in het </a:t>
            </a:r>
            <a:r>
              <a:rPr lang="en-GB" dirty="0" err="1"/>
              <a:t>huidige</a:t>
            </a:r>
            <a:r>
              <a:rPr lang="en-GB" dirty="0"/>
              <a:t> contract </a:t>
            </a:r>
            <a:r>
              <a:rPr lang="en-GB" dirty="0">
                <a:solidFill>
                  <a:srgbClr val="FF0000"/>
                </a:solidFill>
              </a:rPr>
              <a:t>– </a:t>
            </a:r>
            <a:r>
              <a:rPr lang="en-GB" dirty="0" err="1">
                <a:solidFill>
                  <a:srgbClr val="FF0000"/>
                </a:solidFill>
              </a:rPr>
              <a:t>nieuw</a:t>
            </a:r>
            <a:r>
              <a:rPr lang="en-GB" dirty="0">
                <a:solidFill>
                  <a:srgbClr val="FF0000"/>
                </a:solidFill>
              </a:rPr>
              <a:t> </a:t>
            </a:r>
            <a:r>
              <a:rPr lang="en-GB" dirty="0" err="1">
                <a:solidFill>
                  <a:srgbClr val="FF0000"/>
                </a:solidFill>
              </a:rPr>
              <a:t>proces</a:t>
            </a:r>
            <a:r>
              <a:rPr lang="en-GB" dirty="0">
                <a:solidFill>
                  <a:srgbClr val="FF0000"/>
                </a:solidFill>
              </a:rPr>
              <a:t> of </a:t>
            </a:r>
            <a:r>
              <a:rPr lang="en-GB" dirty="0" err="1">
                <a:solidFill>
                  <a:srgbClr val="FF0000"/>
                </a:solidFill>
              </a:rPr>
              <a:t>nieuwe</a:t>
            </a:r>
            <a:r>
              <a:rPr lang="en-GB" dirty="0">
                <a:solidFill>
                  <a:srgbClr val="FF0000"/>
                </a:solidFill>
              </a:rPr>
              <a:t> subcontractor</a:t>
            </a:r>
          </a:p>
          <a:p>
            <a:pPr lvl="1"/>
            <a:r>
              <a:rPr lang="en-GB" dirty="0"/>
              <a:t>Regulatory Intelligence</a:t>
            </a:r>
          </a:p>
          <a:p>
            <a:pPr lvl="1"/>
            <a:r>
              <a:rPr lang="en-GB" dirty="0"/>
              <a:t>CV, JD, product information up to date</a:t>
            </a:r>
          </a:p>
          <a:p>
            <a:pPr lvl="1"/>
            <a:r>
              <a:rPr lang="en-GB" dirty="0" err="1"/>
              <a:t>Beschikbaarheid</a:t>
            </a:r>
            <a:r>
              <a:rPr lang="en-GB" dirty="0"/>
              <a:t>/</a:t>
            </a:r>
            <a:r>
              <a:rPr lang="en-GB" dirty="0" err="1"/>
              <a:t>geplande</a:t>
            </a:r>
            <a:r>
              <a:rPr lang="en-GB" dirty="0"/>
              <a:t> </a:t>
            </a:r>
            <a:r>
              <a:rPr lang="en-GB" dirty="0" err="1"/>
              <a:t>afwezigheid</a:t>
            </a:r>
            <a:endParaRPr lang="en-GB" dirty="0"/>
          </a:p>
          <a:p>
            <a:pPr lvl="1"/>
            <a:r>
              <a:rPr lang="en-GB" dirty="0" err="1">
                <a:solidFill>
                  <a:srgbClr val="FF0000"/>
                </a:solidFill>
              </a:rPr>
              <a:t>Lokale</a:t>
            </a:r>
            <a:r>
              <a:rPr lang="en-GB" dirty="0">
                <a:solidFill>
                  <a:srgbClr val="FF0000"/>
                </a:solidFill>
              </a:rPr>
              <a:t> RMP-</a:t>
            </a:r>
            <a:r>
              <a:rPr lang="en-GB" dirty="0" err="1">
                <a:solidFill>
                  <a:srgbClr val="FF0000"/>
                </a:solidFill>
              </a:rPr>
              <a:t>implementatie</a:t>
            </a:r>
            <a:endParaRPr lang="en-GB" dirty="0">
              <a:solidFill>
                <a:srgbClr val="FF0000"/>
              </a:solidFill>
            </a:endParaRPr>
          </a:p>
          <a:p>
            <a:pPr lvl="1"/>
            <a:r>
              <a:rPr lang="en-GB" dirty="0">
                <a:solidFill>
                  <a:srgbClr val="FF0000"/>
                </a:solidFill>
              </a:rPr>
              <a:t>Audits, </a:t>
            </a:r>
            <a:r>
              <a:rPr lang="en-GB" dirty="0" err="1">
                <a:solidFill>
                  <a:srgbClr val="FF0000"/>
                </a:solidFill>
              </a:rPr>
              <a:t>inspecties</a:t>
            </a:r>
            <a:r>
              <a:rPr lang="en-GB" dirty="0">
                <a:solidFill>
                  <a:srgbClr val="FF0000"/>
                </a:solidFill>
              </a:rPr>
              <a:t>, </a:t>
            </a:r>
            <a:r>
              <a:rPr lang="en-GB" dirty="0" err="1">
                <a:solidFill>
                  <a:srgbClr val="FF0000"/>
                </a:solidFill>
              </a:rPr>
              <a:t>deviaties</a:t>
            </a:r>
            <a:endParaRPr lang="en-GB" dirty="0">
              <a:solidFill>
                <a:srgbClr val="FF0000"/>
              </a:solidFill>
            </a:endParaRPr>
          </a:p>
          <a:p>
            <a:r>
              <a:rPr lang="en-GB" dirty="0" err="1"/>
              <a:t>Jaarlijkse</a:t>
            </a:r>
            <a:r>
              <a:rPr lang="en-GB" dirty="0"/>
              <a:t> risk assessment</a:t>
            </a:r>
          </a:p>
          <a:p>
            <a:r>
              <a:rPr lang="en-GB" dirty="0"/>
              <a:t>Pre-audit questionnaire</a:t>
            </a:r>
          </a:p>
          <a:p>
            <a:r>
              <a:rPr lang="en-GB" dirty="0"/>
              <a:t>Audits</a:t>
            </a:r>
          </a:p>
          <a:p>
            <a:endParaRPr lang="en-NL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6071AB-6F3E-EF48-0C12-358F227B9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342D6-F624-CF41-B1BB-61C9790DB917}" type="slidenum">
              <a:rPr lang="en-NL" smtClean="0"/>
              <a:t>8</a:t>
            </a:fld>
            <a:endParaRPr lang="en-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2309F5-486F-F479-39F0-E11CC3165E50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A2D15EC-D46B-5C4A-BA52-6E4AA769B11F}" type="datetime5">
              <a:rPr lang="en-US" smtClean="0"/>
              <a:t>18-May-26</a:t>
            </a:fld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7329902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6DB059-09E4-E8D0-5E3F-15390096FE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626DAA-AF2E-EE39-DC2A-259994753B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 dirty="0"/>
              <a:t>Audits per jaar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7C98FF-8C67-1720-AD6E-CE431212E5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342D6-F624-CF41-B1BB-61C9790DB917}" type="slidenum">
              <a:rPr lang="en-NL" smtClean="0"/>
              <a:t>9</a:t>
            </a:fld>
            <a:endParaRPr lang="en-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60D7DC-0E81-0048-F4E0-84A808494F04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A2D15EC-D46B-5C4A-BA52-6E4AA769B11F}" type="datetime5">
              <a:rPr lang="en-US" smtClean="0"/>
              <a:t>18-May-26</a:t>
            </a:fld>
            <a:endParaRPr lang="en-NL"/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583E032A-3C7D-23F6-C896-A9D0AC7B18A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08922727"/>
              </p:ext>
            </p:extLst>
          </p:nvPr>
        </p:nvGraphicFramePr>
        <p:xfrm>
          <a:off x="1676400" y="2673350"/>
          <a:ext cx="10088881" cy="41846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8217">
                  <a:extLst>
                    <a:ext uri="{9D8B030D-6E8A-4147-A177-3AD203B41FA5}">
                      <a16:colId xmlns:a16="http://schemas.microsoft.com/office/drawing/2014/main" val="1193533371"/>
                    </a:ext>
                  </a:extLst>
                </a:gridCol>
                <a:gridCol w="3775332">
                  <a:extLst>
                    <a:ext uri="{9D8B030D-6E8A-4147-A177-3AD203B41FA5}">
                      <a16:colId xmlns:a16="http://schemas.microsoft.com/office/drawing/2014/main" val="3881688840"/>
                    </a:ext>
                  </a:extLst>
                </a:gridCol>
                <a:gridCol w="3775332">
                  <a:extLst>
                    <a:ext uri="{9D8B030D-6E8A-4147-A177-3AD203B41FA5}">
                      <a16:colId xmlns:a16="http://schemas.microsoft.com/office/drawing/2014/main" val="2270784571"/>
                    </a:ext>
                  </a:extLst>
                </a:gridCol>
              </a:tblGrid>
              <a:tr h="1046163">
                <a:tc>
                  <a:txBody>
                    <a:bodyPr/>
                    <a:lstStyle/>
                    <a:p>
                      <a:r>
                        <a:rPr lang="en-NL" dirty="0"/>
                        <a:t>Jaar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L" dirty="0"/>
                        <a:t>Auditee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L" dirty="0"/>
                        <a:t>Auditor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3718510"/>
                  </a:ext>
                </a:extLst>
              </a:tr>
              <a:tr h="1046163">
                <a:tc>
                  <a:txBody>
                    <a:bodyPr/>
                    <a:lstStyle/>
                    <a:p>
                      <a:r>
                        <a:rPr lang="en-NL" dirty="0"/>
                        <a:t>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L" dirty="0"/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L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315214"/>
                  </a:ext>
                </a:extLst>
              </a:tr>
              <a:tr h="1046163">
                <a:tc>
                  <a:txBody>
                    <a:bodyPr/>
                    <a:lstStyle/>
                    <a:p>
                      <a:r>
                        <a:rPr lang="en-NL" dirty="0"/>
                        <a:t>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L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L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5420846"/>
                  </a:ext>
                </a:extLst>
              </a:tr>
              <a:tr h="1046163">
                <a:tc>
                  <a:txBody>
                    <a:bodyPr/>
                    <a:lstStyle/>
                    <a:p>
                      <a:r>
                        <a:rPr lang="en-NL" dirty="0"/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L" dirty="0"/>
                        <a:t>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L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6110308"/>
                  </a:ext>
                </a:extLst>
              </a:tr>
            </a:tbl>
          </a:graphicData>
        </a:graphic>
      </p:graphicFrame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5F58E53A-C27B-A3D7-EE06-A95415A92BB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92775594"/>
              </p:ext>
            </p:extLst>
          </p:nvPr>
        </p:nvGraphicFramePr>
        <p:xfrm>
          <a:off x="12613959" y="2673350"/>
          <a:ext cx="10905260" cy="98305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07424272"/>
      </p:ext>
    </p:extLst>
  </p:cSld>
  <p:clrMapOvr>
    <a:masterClrMapping/>
  </p:clrMapOvr>
</p:sld>
</file>

<file path=ppt/theme/theme1.xml><?xml version="1.0" encoding="utf-8"?>
<a:theme xmlns:a="http://schemas.openxmlformats.org/drawingml/2006/main" name="DADA Template Slides">
  <a:themeElements>
    <a:clrScheme name="Custom 4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E72B37"/>
      </a:accent1>
      <a:accent2>
        <a:srgbClr val="FF5159"/>
      </a:accent2>
      <a:accent3>
        <a:srgbClr val="A9A8A8"/>
      </a:accent3>
      <a:accent4>
        <a:srgbClr val="D8D8D8"/>
      </a:accent4>
      <a:accent5>
        <a:srgbClr val="12427F"/>
      </a:accent5>
      <a:accent6>
        <a:srgbClr val="62161C"/>
      </a:accent6>
      <a:hlink>
        <a:srgbClr val="025BB2"/>
      </a:hlink>
      <a:folHlink>
        <a:srgbClr val="7F1D24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623808A9-6DAD-AF4C-AFCF-FBE4595C8866}" vid="{E36370BF-6C0D-E049-837D-272102EBDB3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DADA presentation">
    <a:dk1>
      <a:srgbClr val="000000"/>
    </a:dk1>
    <a:lt1>
      <a:srgbClr val="FFFFFF"/>
    </a:lt1>
    <a:dk2>
      <a:srgbClr val="000000"/>
    </a:dk2>
    <a:lt2>
      <a:srgbClr val="FFFFFF"/>
    </a:lt2>
    <a:accent1>
      <a:srgbClr val="C72E38"/>
    </a:accent1>
    <a:accent2>
      <a:srgbClr val="E2929A"/>
    </a:accent2>
    <a:accent3>
      <a:srgbClr val="A9A8A8"/>
    </a:accent3>
    <a:accent4>
      <a:srgbClr val="2F5496"/>
    </a:accent4>
    <a:accent5>
      <a:srgbClr val="234175"/>
    </a:accent5>
    <a:accent6>
      <a:srgbClr val="62161C"/>
    </a:accent6>
    <a:hlink>
      <a:srgbClr val="025BB2"/>
    </a:hlink>
    <a:folHlink>
      <a:srgbClr val="7F1D24"/>
    </a:folHlink>
  </a:clrScheme>
  <a:fontScheme name="Office Them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Them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DADA presentation">
    <a:dk1>
      <a:srgbClr val="000000"/>
    </a:dk1>
    <a:lt1>
      <a:srgbClr val="FFFFFF"/>
    </a:lt1>
    <a:dk2>
      <a:srgbClr val="000000"/>
    </a:dk2>
    <a:lt2>
      <a:srgbClr val="FFFFFF"/>
    </a:lt2>
    <a:accent1>
      <a:srgbClr val="C72E38"/>
    </a:accent1>
    <a:accent2>
      <a:srgbClr val="E2929A"/>
    </a:accent2>
    <a:accent3>
      <a:srgbClr val="A9A8A8"/>
    </a:accent3>
    <a:accent4>
      <a:srgbClr val="2F5496"/>
    </a:accent4>
    <a:accent5>
      <a:srgbClr val="234175"/>
    </a:accent5>
    <a:accent6>
      <a:srgbClr val="62161C"/>
    </a:accent6>
    <a:hlink>
      <a:srgbClr val="025BB2"/>
    </a:hlink>
    <a:folHlink>
      <a:srgbClr val="7F1D24"/>
    </a:folHlink>
  </a:clrScheme>
  <a:fontScheme name="Office Them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Them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DADA presentation">
    <a:dk1>
      <a:srgbClr val="000000"/>
    </a:dk1>
    <a:lt1>
      <a:srgbClr val="FFFFFF"/>
    </a:lt1>
    <a:dk2>
      <a:srgbClr val="000000"/>
    </a:dk2>
    <a:lt2>
      <a:srgbClr val="FFFFFF"/>
    </a:lt2>
    <a:accent1>
      <a:srgbClr val="C72E38"/>
    </a:accent1>
    <a:accent2>
      <a:srgbClr val="E2929A"/>
    </a:accent2>
    <a:accent3>
      <a:srgbClr val="A9A8A8"/>
    </a:accent3>
    <a:accent4>
      <a:srgbClr val="2F5496"/>
    </a:accent4>
    <a:accent5>
      <a:srgbClr val="234175"/>
    </a:accent5>
    <a:accent6>
      <a:srgbClr val="62161C"/>
    </a:accent6>
    <a:hlink>
      <a:srgbClr val="025BB2"/>
    </a:hlink>
    <a:folHlink>
      <a:srgbClr val="7F1D24"/>
    </a:folHlink>
  </a:clrScheme>
  <a:fontScheme name="Office Them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Them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DADA presentation">
    <a:dk1>
      <a:srgbClr val="000000"/>
    </a:dk1>
    <a:lt1>
      <a:srgbClr val="FFFFFF"/>
    </a:lt1>
    <a:dk2>
      <a:srgbClr val="000000"/>
    </a:dk2>
    <a:lt2>
      <a:srgbClr val="FFFFFF"/>
    </a:lt2>
    <a:accent1>
      <a:srgbClr val="C72E38"/>
    </a:accent1>
    <a:accent2>
      <a:srgbClr val="E2929A"/>
    </a:accent2>
    <a:accent3>
      <a:srgbClr val="A9A8A8"/>
    </a:accent3>
    <a:accent4>
      <a:srgbClr val="2F5496"/>
    </a:accent4>
    <a:accent5>
      <a:srgbClr val="234175"/>
    </a:accent5>
    <a:accent6>
      <a:srgbClr val="62161C"/>
    </a:accent6>
    <a:hlink>
      <a:srgbClr val="025BB2"/>
    </a:hlink>
    <a:folHlink>
      <a:srgbClr val="7F1D24"/>
    </a:folHlink>
  </a:clrScheme>
  <a:fontScheme name="Office Them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Them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DADA presentation">
    <a:dk1>
      <a:srgbClr val="000000"/>
    </a:dk1>
    <a:lt1>
      <a:srgbClr val="FFFFFF"/>
    </a:lt1>
    <a:dk2>
      <a:srgbClr val="000000"/>
    </a:dk2>
    <a:lt2>
      <a:srgbClr val="FFFFFF"/>
    </a:lt2>
    <a:accent1>
      <a:srgbClr val="C72E38"/>
    </a:accent1>
    <a:accent2>
      <a:srgbClr val="E2929A"/>
    </a:accent2>
    <a:accent3>
      <a:srgbClr val="A9A8A8"/>
    </a:accent3>
    <a:accent4>
      <a:srgbClr val="2F5496"/>
    </a:accent4>
    <a:accent5>
      <a:srgbClr val="234175"/>
    </a:accent5>
    <a:accent6>
      <a:srgbClr val="62161C"/>
    </a:accent6>
    <a:hlink>
      <a:srgbClr val="025BB2"/>
    </a:hlink>
    <a:folHlink>
      <a:srgbClr val="7F1D24"/>
    </a:folHlink>
  </a:clrScheme>
  <a:fontScheme name="Office Them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Them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DADA presentation">
    <a:dk1>
      <a:srgbClr val="000000"/>
    </a:dk1>
    <a:lt1>
      <a:srgbClr val="FFFFFF"/>
    </a:lt1>
    <a:dk2>
      <a:srgbClr val="000000"/>
    </a:dk2>
    <a:lt2>
      <a:srgbClr val="FFFFFF"/>
    </a:lt2>
    <a:accent1>
      <a:srgbClr val="C72E38"/>
    </a:accent1>
    <a:accent2>
      <a:srgbClr val="E2929A"/>
    </a:accent2>
    <a:accent3>
      <a:srgbClr val="A9A8A8"/>
    </a:accent3>
    <a:accent4>
      <a:srgbClr val="2F5496"/>
    </a:accent4>
    <a:accent5>
      <a:srgbClr val="234175"/>
    </a:accent5>
    <a:accent6>
      <a:srgbClr val="62161C"/>
    </a:accent6>
    <a:hlink>
      <a:srgbClr val="025BB2"/>
    </a:hlink>
    <a:folHlink>
      <a:srgbClr val="7F1D24"/>
    </a:folHlink>
  </a:clrScheme>
  <a:fontScheme name="Office Them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Them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8DCC6BB67C601438D0C46F0622B9CE8" ma:contentTypeVersion="20" ma:contentTypeDescription="Create a new document." ma:contentTypeScope="" ma:versionID="4a3281238ef148f7fe0eb0b6e2c4582c">
  <xsd:schema xmlns:xsd="http://www.w3.org/2001/XMLSchema" xmlns:xs="http://www.w3.org/2001/XMLSchema" xmlns:p="http://schemas.microsoft.com/office/2006/metadata/properties" xmlns:ns2="13881ec9-9a05-474d-8cb7-f7c06baa8314" xmlns:ns3="90480610-dc60-4ca4-9149-411814d10f2a" targetNamespace="http://schemas.microsoft.com/office/2006/metadata/properties" ma:root="true" ma:fieldsID="b9eec3fe2332851cd4fcc2f4563936d0" ns2:_="" ns3:_="">
    <xsd:import namespace="13881ec9-9a05-474d-8cb7-f7c06baa8314"/>
    <xsd:import namespace="90480610-dc60-4ca4-9149-411814d10f2a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2:LastSharedByUser" minOccurs="0"/>
                <xsd:element ref="ns2:LastSharedByTime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Location" minOccurs="0"/>
                <xsd:element ref="ns3:MediaServiceEventHashCode" minOccurs="0"/>
                <xsd:element ref="ns3:MediaServiceGenerationTime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3881ec9-9a05-474d-8cb7-f7c06baa8314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0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1" nillable="true" ma:displayName="Last Shared By Time" ma:description="" ma:internalName="LastSharedByTime" ma:readOnly="true">
      <xsd:simpleType>
        <xsd:restriction base="dms:DateTime"/>
      </xsd:simpleType>
    </xsd:element>
    <xsd:element name="TaxCatchAll" ma:index="25" nillable="true" ma:displayName="Taxonomy Catch All Column" ma:hidden="true" ma:list="{3b61e3e9-cf60-4721-bfd5-43ddbd851cc3}" ma:internalName="TaxCatchAll" ma:showField="CatchAllData" ma:web="13881ec9-9a05-474d-8cb7-f7c06baa831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0480610-dc60-4ca4-9149-411814d10f2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2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4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5" nillable="true" ma:displayName="MediaServiceAutoTags" ma:description="" ma:internalName="MediaServiceAutoTags" ma:readOnly="true">
      <xsd:simpleType>
        <xsd:restriction base="dms:Text"/>
      </xsd:simpleType>
    </xsd:element>
    <xsd:element name="MediaServiceOCR" ma:index="16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MediaServiceLocation" ma:internalName="MediaServiceLocation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2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755b855a-6f42-4327-ba8e-ecc977ae819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6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3881ec9-9a05-474d-8cb7-f7c06baa8314" xsi:nil="true"/>
    <lcf76f155ced4ddcb4097134ff3c332f xmlns="90480610-dc60-4ca4-9149-411814d10f2a">
      <Terms xmlns="http://schemas.microsoft.com/office/infopath/2007/PartnerControls"/>
    </lcf76f155ced4ddcb4097134ff3c332f>
    <SharedWithUsers xmlns="13881ec9-9a05-474d-8cb7-f7c06baa8314">
      <UserInfo>
        <DisplayName>Marie Christine Smit</DisplayName>
        <AccountId>92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9F63654C-5703-4257-91FA-A2B7BEEC62EB}"/>
</file>

<file path=customXml/itemProps2.xml><?xml version="1.0" encoding="utf-8"?>
<ds:datastoreItem xmlns:ds="http://schemas.openxmlformats.org/officeDocument/2006/customXml" ds:itemID="{B571353D-FDFC-4C0B-9B1F-4F98AF39A5B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8F9213C-3A02-436A-ACD2-AC0B7B8071F2}">
  <ds:schemaRefs>
    <ds:schemaRef ds:uri="http://schemas.microsoft.com/office/infopath/2007/PartnerControls"/>
    <ds:schemaRef ds:uri="http://purl.org/dc/dcmitype/"/>
    <ds:schemaRef ds:uri="28a82437-763f-49bf-a30e-4f86e6700824"/>
    <ds:schemaRef ds:uri="http://schemas.microsoft.com/office/2006/metadata/properties"/>
    <ds:schemaRef ds:uri="http://schemas.microsoft.com/office/2006/documentManagement/types"/>
    <ds:schemaRef ds:uri="http://purl.org/dc/elements/1.1/"/>
    <ds:schemaRef ds:uri="http://www.w3.org/XML/1998/namespace"/>
    <ds:schemaRef ds:uri="http://purl.org/dc/terms/"/>
    <ds:schemaRef ds:uri="http://schemas.openxmlformats.org/package/2006/metadata/core-properties"/>
    <ds:schemaRef ds:uri="9788bd4e-906f-4c3e-8308-91ab389af6af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DADA Template Slides</Template>
  <TotalTime>517</TotalTime>
  <Words>827</Words>
  <Application>Microsoft Macintosh PowerPoint</Application>
  <PresentationFormat>Custom</PresentationFormat>
  <Paragraphs>199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Candara</vt:lpstr>
      <vt:lpstr>Verdana</vt:lpstr>
      <vt:lpstr>DADA Template Slides</vt:lpstr>
      <vt:lpstr>  Audits vanuit PV vendor perspectief</vt:lpstr>
      <vt:lpstr>Our Services</vt:lpstr>
      <vt:lpstr>Even wat getallen</vt:lpstr>
      <vt:lpstr>PV vendor management </vt:lpstr>
      <vt:lpstr>QPPV overzicht</vt:lpstr>
      <vt:lpstr>PV vendor management – IR 2025/1466</vt:lpstr>
      <vt:lpstr>PV vendor – project setup</vt:lpstr>
      <vt:lpstr>PV vendor – project onderhoud</vt:lpstr>
      <vt:lpstr>Audits per jaar </vt:lpstr>
      <vt:lpstr>Wie komt er auditen bij DADA?</vt:lpstr>
      <vt:lpstr>Bij wie gaat DADA auditen?</vt:lpstr>
      <vt:lpstr>Taken per audit </vt:lpstr>
      <vt:lpstr>Audits - uitdagingen</vt:lpstr>
      <vt:lpstr>Maar wat als…?</vt:lpstr>
      <vt:lpstr>Audits – uitdagingen en mogelijkheden</vt:lpstr>
      <vt:lpstr>Of zelfs…</vt:lpstr>
      <vt:lpstr>Vragen?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Miranda van Bodegom</dc:creator>
  <cp:lastModifiedBy>Suzanne Nijenhuis</cp:lastModifiedBy>
  <cp:revision>12</cp:revision>
  <dcterms:created xsi:type="dcterms:W3CDTF">2022-09-19T09:51:23Z</dcterms:created>
  <dcterms:modified xsi:type="dcterms:W3CDTF">2026-05-18T12:42:27Z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0x01010028DCC6BB67C601438D0C46F0622B9CE8</vt:lpwstr>
  </property>
  <property fmtid="{D5CDD505-2E9C-101B-9397-08002B2CF9AE}" pid="3" name="MediaServiceImageTags">
    <vt:lpwstr/>
  </property>
  <property fmtid="{D5CDD505-2E9C-101B-9397-08002B2CF9AE}" pid="4" name="SharedWithUsers">
    <vt:lpwstr>92;#Marie Christine Smit</vt:lpwstr>
  </property>
</Properties>
</file>