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8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  <p:sldMasterId id="2147483704" r:id="rId6"/>
    <p:sldMasterId id="2147483746" r:id="rId7"/>
    <p:sldMasterId id="2147483761" r:id="rId8"/>
    <p:sldMasterId id="2147483801" r:id="rId9"/>
    <p:sldMasterId id="2147483834" r:id="rId10"/>
    <p:sldMasterId id="2147483907" r:id="rId11"/>
    <p:sldMasterId id="2147483926" r:id="rId12"/>
  </p:sldMasterIdLst>
  <p:notesMasterIdLst>
    <p:notesMasterId r:id="rId46"/>
  </p:notesMasterIdLst>
  <p:sldIdLst>
    <p:sldId id="2145706470" r:id="rId13"/>
    <p:sldId id="2147482916" r:id="rId14"/>
    <p:sldId id="2147482927" r:id="rId15"/>
    <p:sldId id="2147482914" r:id="rId16"/>
    <p:sldId id="2147482870" r:id="rId17"/>
    <p:sldId id="2147474197" r:id="rId18"/>
    <p:sldId id="2147482917" r:id="rId19"/>
    <p:sldId id="2147482910" r:id="rId20"/>
    <p:sldId id="329" r:id="rId21"/>
    <p:sldId id="2147482901" r:id="rId22"/>
    <p:sldId id="2147482902" r:id="rId23"/>
    <p:sldId id="2147482915" r:id="rId24"/>
    <p:sldId id="2142533415" r:id="rId25"/>
    <p:sldId id="2147482918" r:id="rId26"/>
    <p:sldId id="2147482919" r:id="rId27"/>
    <p:sldId id="2147482913" r:id="rId28"/>
    <p:sldId id="2147482920" r:id="rId29"/>
    <p:sldId id="2147482903" r:id="rId30"/>
    <p:sldId id="2147482904" r:id="rId31"/>
    <p:sldId id="2147482908" r:id="rId32"/>
    <p:sldId id="2147482905" r:id="rId33"/>
    <p:sldId id="2147482922" r:id="rId34"/>
    <p:sldId id="2147482923" r:id="rId35"/>
    <p:sldId id="2147482906" r:id="rId36"/>
    <p:sldId id="2147482926" r:id="rId37"/>
    <p:sldId id="2147482924" r:id="rId38"/>
    <p:sldId id="2142533355" r:id="rId39"/>
    <p:sldId id="2147482925" r:id="rId40"/>
    <p:sldId id="2142533361" r:id="rId41"/>
    <p:sldId id="2142533360" r:id="rId42"/>
    <p:sldId id="2147482928" r:id="rId43"/>
    <p:sldId id="2147482929" r:id="rId44"/>
    <p:sldId id="2147482866" r:id="rId45"/>
  </p:sldIdLst>
  <p:sldSz cx="24384000" cy="13716000"/>
  <p:notesSz cx="6805613" cy="99441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A88801-57AC-8D85-47C6-B8B723BAFCAF}" name="Louwerens, M. (Mathilde)" initials="ML" userId="S::m.louwerens@ccmo.nl::6a0dcd32-4f22-41f7-be20-5880775a2f67" providerId="AD"/>
  <p188:author id="{47ADEB25-7AF7-B90A-AE44-967B608D09D0}" name="CCMO" initials="CCMO" userId="CCMO" providerId="None"/>
  <p188:author id="{929ECD2A-3250-6197-3609-61C03D0E12E3}" name="Hopman, M.G. (Melissa)" initials="HM(" userId="S::mg.hopman@ccmo.nl::df95d71f-abfe-482d-8578-d3e49d01823d" providerId="AD"/>
  <p188:author id="{C4A46642-7100-E58E-2528-DC633508C59D}" name="Veltrop-Duits, L.A. (Louise)" initials="LV" userId="S::la.duits@ccmo.nl::40cd49de-fc1d-4609-a527-2fcaa51bad5e" providerId="AD"/>
  <p188:author id="{366CCC74-002F-562D-0AA9-3E59FDB454C5}" name="On Microsoft Annet Rozema" initials="AR" userId="S::a.rozema@ccmonl.onmicrosoft.com::4bbd6e87-db6b-4bcc-a8df-1181998c4ac0" providerId="AD"/>
  <p188:author id="{0AF2FF8B-ED22-2BAC-4EE5-7F3BD121DF5B}" name="Eijk, E.F. van der (Fabienne)" initials="FE" userId="S::ef.vd.eijk@ccmo.nl::7309e17d-1a8d-430c-b47b-aac99ea678e8" providerId="AD"/>
  <p188:author id="{D2AC2C9F-2232-E4E3-F154-C207B406D189}" name="Bakker, M. (Michelle)" initials="MB" userId="S::m.bakker@ccmo.nl::4da89a8f-2cfe-4d33-a764-5235f06d1df8" providerId="AD"/>
  <p188:author id="{EDB654D0-645D-688A-E155-9BEEB7D1D23D}" name="Theuns, M. (Michail)" initials="MT" userId="S::m.theuns@ccmo.nl::e7b59576-3b5a-42a5-9d9e-1ccbaf3bab22" providerId="AD"/>
  <p188:author id="{2CDEE1F1-8967-8F53-0AFE-3C801E24A726}" name="Max-Mos, N.T.M. (Thera)" initials="TM" userId="S::nt.max-mos@ccmo.nl::bbf3ff04-e5b9-4e98-ad47-4534e900f6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762B"/>
    <a:srgbClr val="2C6798"/>
    <a:srgbClr val="FFFFFF"/>
    <a:srgbClr val="F19105"/>
    <a:srgbClr val="E18805"/>
    <a:srgbClr val="E98D05"/>
    <a:srgbClr val="5E5E5E"/>
    <a:srgbClr val="D88744"/>
    <a:srgbClr val="F99605"/>
    <a:srgbClr val="E091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25CC15-63AE-4AE9-9BC5-FDB95862AB6C}" v="30" dt="2026-03-16T23:04:15.25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Stijl, gemiddeld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978" autoAdjust="0"/>
  </p:normalViewPr>
  <p:slideViewPr>
    <p:cSldViewPr snapToGrid="0">
      <p:cViewPr varScale="1">
        <p:scale>
          <a:sx n="41" d="100"/>
          <a:sy n="41" d="100"/>
        </p:scale>
        <p:origin x="72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24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290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07415" y="4723448"/>
            <a:ext cx="4990783" cy="447484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0EE75DE6-8653-04B3-64A3-56E16EF04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C005E0DF-07DB-683A-435A-68C651C8B9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1B3783E5-BB05-2E92-F481-89D997B972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A664608E-1C0E-EEFF-A028-61B1E0DABB7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41321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FAE4EF65-54A9-47AA-2CB6-5168E610E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43727EFE-B6CF-C449-AC42-6DA6C957BC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AD459334-9CB2-55F5-F7D2-E51703C175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E581D09E-D531-F5AB-13EC-4A6B52D45F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92573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0BF4C725-9456-F892-DADA-98B689F45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EDA0A339-FE2E-D0E3-D9E5-BD4A2E5B3E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F9CBD252-0092-45B8-A65D-53B7A4FA73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60100C37-7E50-5D50-E62B-358D8809377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12077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070EA10D-56A0-7319-06F2-B2B4B6C4D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F8B7A765-F2C4-DCE1-C686-69DB0FC3D9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D083163A-6D82-564D-7D94-B3DA527687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5085FFE5-FD7A-ED0A-9349-610E3FA6635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39498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28CFF8F3-9275-AC59-5B3A-CDA5B3F4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AEBAE66F-A184-5EC5-F491-0C20B6A3F8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D456C04A-EE44-03BB-E949-48F012545E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9F5B17DB-7045-1E4D-A2F8-038F80E2DC7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18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4292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AF08E302-D74D-8FF2-FCDF-7D80A878D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FDCAC5C0-7785-87CE-DED5-1C05911D2B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07E042C6-0BD2-E771-C743-5208EB6AB4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4AC57FDA-27A2-0F93-C701-ED5C56D40A7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50400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C945E8F4-474E-7476-05F5-AD3EF988F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C6C8F2A1-3274-D02B-9ADE-7668A55222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8396A58B-8E09-7C1A-19ED-8A1C0DABC8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42475FB5-BA8E-52F3-7862-F16B1EC975C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236372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C2EB9BD6-3515-D073-F266-04AAE09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3357C820-58E2-B00F-62B2-80ADAD7BBD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FABCEAE1-83CD-9E62-308D-C2CC0B042C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17CC275F-0E1D-BE88-99DE-4631317165E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253151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754A0EB5-9F63-A76A-F217-D606F69E5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E04F10D3-FA01-A84F-CB19-0D4984A265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6EB2622F-167B-60AA-50EC-36B9DAB7C2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908BCBC0-0EA6-798B-3BC1-4D63E3BC514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610852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A877D23A-C8A5-704E-25DE-915DF5612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F0C7C7AB-F8FE-9A58-5BCF-28A0AA655F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35AB8CA8-ECB4-E299-0C65-5CE2769DED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DC6D11BA-419E-8628-9D3C-540FEAB639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11132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6BF5FEB5-91A5-D8C1-61B9-EFD05DA4C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E3DB22EB-1730-1CFA-94CF-F72241110D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A90A4D7C-8C55-E4A4-76C3-38520292B0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B84FE353-6631-86A7-6757-F5C9E3E1007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97247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1FBFAED1-C3AE-242A-DB45-B86050A1A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34E543AC-ED0F-1BD2-EE5D-D88F8F96FA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85D7943A-BDE3-8582-9528-52A4E7773D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E5FCA6E2-A71F-CB96-2C00-A1D76E65BB4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389725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E5797A21-FA01-7524-4E8E-C9676CB3B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C27C0AA7-146C-3328-29D5-FCA5ADD202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D6975781-5002-C4EE-1EF2-E9B0E93BB2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FD0C5067-04E8-BB0E-A37B-80753D4EC0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25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50708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2F43F40D-116C-22F4-5F41-83723B015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36B3EDD1-1A6B-0617-544E-1302939B66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F8332524-A56E-843B-5417-4E4A0CE44B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B0B00818-D41F-BC0D-F646-1C69C2DFFA5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107706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9BE560-B37C-48D6-A32F-025299D10CB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2967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DC0C3-8FA7-776A-6666-B292B5438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5FF866D-9E91-E24D-1373-3CD7747D15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852D64A-F618-70E8-E62A-38A4A554D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E1A27CD-9F25-5125-C192-C237998546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9BE560-B37C-48D6-A32F-025299D10CB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979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9BE560-B37C-48D6-A32F-025299D10CB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2537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9BE560-B37C-48D6-A32F-025299D10CB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1399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4F5C8C5A-7BF0-88DD-E4F7-2B8B750DA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F0541D70-7FAC-F3CD-48E1-ED5412A0F1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91643023-48EA-6379-1DC1-B475525CBE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54FE79C9-CC43-061A-2D2A-8DB480D31B6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764015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D3E40656-46D5-F722-17CB-7A1232CD1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2D552258-2829-E30F-83AC-10558E00D4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A2BFF804-5271-F065-04BA-3E725FF22B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AA6EE0E6-9805-D157-6F0D-3168C9EABA1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52637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7929C037-1FB1-AF02-DD22-E8F2FC193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CEBB7383-F962-B6B0-B445-E6EFEB6424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98C3685A-9C25-E464-BF86-2C1722AEF8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B84FB813-90EC-C384-8CF6-E58019E9AD0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87887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B6932-0A87-D031-D89B-1958CF536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4EF1B7F-B023-CBF8-D336-F614BDFEE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3F6670E-5E7B-3378-2E3C-712B2065F9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73C78D-4862-BCE7-1995-D30EA326A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4BA8B-55F1-4ACC-9CFD-58D2CB81FA4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091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4BA8B-55F1-4ACC-9CFD-58D2CB81FA4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42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57A14-7A1D-8547-6642-296FCC07D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9EA7831-14CC-832F-800D-481D7B015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DAF4A79-E778-DE02-2422-286AF86CA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3A9E906-08A1-28E3-19FC-8E2C655EA1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4BA8B-55F1-4ACC-9CFD-58D2CB81FA4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439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71E131F8-DF83-8E12-EF21-A7FA78067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B68512E8-2907-12D2-7200-1BF0C559A0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8F0B12D1-341B-BFF4-5862-EBC4CA3D48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768ED2A8-084D-555C-FD34-939B75CA507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8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34735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Aanstippen verschil verordening en richtlijn. Verdere uitwerking van EU wetgeving moet nog plaatsvinden. Nationaal zorgt de verordening voor aanpassingen (</a:t>
            </a:r>
            <a:r>
              <a:rPr lang="nl-NL" dirty="0" err="1"/>
              <a:t>bijv</a:t>
            </a:r>
            <a:r>
              <a:rPr lang="nl-NL" dirty="0"/>
              <a:t> </a:t>
            </a:r>
            <a:r>
              <a:rPr lang="nl-NL" dirty="0" err="1"/>
              <a:t>gnw</a:t>
            </a:r>
            <a:r>
              <a:rPr lang="nl-NL" dirty="0"/>
              <a:t>/aanpalende wetgeving). De richtlijn moet nationaal ingericht worden.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96F5E-A800-3B4F-BB9F-6BE6D9D41791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54064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>
          <a:extLst>
            <a:ext uri="{FF2B5EF4-FFF2-40B4-BE49-F238E27FC236}">
              <a16:creationId xmlns:a16="http://schemas.microsoft.com/office/drawing/2014/main" id="{5C992339-17C1-3C0E-1306-785C5E9D4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9d61c94ae_0_284:notes">
            <a:extLst>
              <a:ext uri="{FF2B5EF4-FFF2-40B4-BE49-F238E27FC236}">
                <a16:creationId xmlns:a16="http://schemas.microsoft.com/office/drawing/2014/main" id="{3C06355F-D1AB-E1F7-3E76-E62175B377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9d61c94ae_0_284:notes">
            <a:extLst>
              <a:ext uri="{FF2B5EF4-FFF2-40B4-BE49-F238E27FC236}">
                <a16:creationId xmlns:a16="http://schemas.microsoft.com/office/drawing/2014/main" id="{C4605802-553F-52D1-539D-B846A8AB5A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389d61c94ae_0_284:notes">
            <a:extLst>
              <a:ext uri="{FF2B5EF4-FFF2-40B4-BE49-F238E27FC236}">
                <a16:creationId xmlns:a16="http://schemas.microsoft.com/office/drawing/2014/main" id="{575777BF-794C-CBBC-54CD-A0A8ADF11C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07148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n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Auteur en datum</a:t>
            </a:r>
          </a:p>
        </p:txBody>
      </p:sp>
      <p:sp>
        <p:nvSpPr>
          <p:cNvPr id="12" name="Naam presentati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Naam presentatie</a:t>
            </a:r>
          </a:p>
        </p:txBody>
      </p:sp>
      <p:sp>
        <p:nvSpPr>
          <p:cNvPr id="13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presentatie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F73249F-9985-9B40-AF14-7BF7C01E2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30779" y="3374969"/>
            <a:ext cx="22544114" cy="984226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>
                    <a:lumMod val="50000"/>
                  </a:schemeClr>
                </a:solidFill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EC863BD4-53FE-D145-B5B5-194D8AE0A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777" y="1945177"/>
            <a:ext cx="22544114" cy="1264922"/>
          </a:xfrm>
          <a:prstGeom prst="rect">
            <a:avLst/>
          </a:prstGeom>
        </p:spPr>
        <p:txBody>
          <a:bodyPr vert="horz" lIns="9000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354ECC-035C-4AFB-857C-1B18CB0C32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033745-ED6E-4C97-AE4F-F4DB272AB0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F5544C-5688-431F-A428-A4F71FE423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53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1B4C6A-FC10-1448-1E27-DF64D1240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3797-5696-4551-A412-F4AD4240D894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5B82B7-12B0-864B-83F7-D649A621B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DAA7C-CC91-E906-0AE1-7AD8B8540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6658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 (Static UK Colo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ast overskrift"/>
          <p:cNvSpPr txBox="1"/>
          <p:nvPr userDrawn="1"/>
        </p:nvSpPr>
        <p:spPr>
          <a:xfrm>
            <a:off x="898421" y="1535367"/>
            <a:ext cx="22218642" cy="130034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64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TIPS &amp; TRICKS - YOUR USER GUIDE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0BB3B459-CDFE-44C8-879C-511BDE5A64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42344" y="3533141"/>
            <a:ext cx="5040000" cy="9479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28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latin typeface="+mn-lt"/>
                <a:cs typeface="Arial" panose="020B0604020202020204" pitchFamily="34" charset="0"/>
              </a:rPr>
              <a:t>TEXT STYLES</a:t>
            </a:r>
            <a:endParaRPr lang="en-GB" altLang="da-DK" sz="32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the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</a:t>
            </a:r>
            <a:r>
              <a:rPr lang="en-GB" altLang="da-DK" sz="18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jump through </a:t>
            </a:r>
            <a:br>
              <a:rPr lang="en-GB" altLang="da-DK" sz="18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18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levels. Click </a:t>
            </a:r>
            <a:r>
              <a:rPr lang="en-GB" altLang="da-DK" sz="1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en-GB" altLang="da-DK" sz="18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then </a:t>
            </a:r>
            <a:r>
              <a:rPr lang="en-GB" altLang="da-DK" sz="1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en-GB" altLang="da-DK" sz="18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go back in levels use </a:t>
            </a:r>
            <a:r>
              <a:rPr lang="en-GB" altLang="da-DK" sz="1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SHIFT+TAB</a:t>
            </a:r>
            <a:endParaRPr lang="en-GB" sz="18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1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Alternatively, </a:t>
            </a:r>
            <a:r>
              <a:rPr lang="en-GB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GB" sz="1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Decrease </a:t>
            </a:r>
            <a:r>
              <a:rPr lang="en-GB" sz="1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list level can be used</a:t>
            </a: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18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Delete bullet for regular text.</a:t>
            </a: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bullet button to reapply the correct bullet again</a:t>
            </a: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3200" dirty="0">
                <a:latin typeface="+mn-lt"/>
                <a:cs typeface="Arial" panose="020B0604020202020204" pitchFamily="34" charset="0"/>
              </a:rPr>
              <a:t>SLIDES &amp; LAYOUTS</a:t>
            </a: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the menu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to insert a new slide</a:t>
            </a: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Change layout</a:t>
            </a:r>
            <a:endParaRPr lang="en-GB" altLang="da-DK" sz="18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None/>
            </a:pPr>
            <a:r>
              <a:rPr lang="en-GB" sz="1800" noProof="1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Click on the arrow next to </a:t>
            </a:r>
            <a:r>
              <a:rPr lang="en-GB" sz="1800" b="1" noProof="1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Layout </a:t>
            </a:r>
            <a:r>
              <a:rPr lang="en-GB" sz="1800" noProof="1">
                <a:solidFill>
                  <a:srgbClr val="000000"/>
                </a:solidFill>
                <a:latin typeface="+mn-lt"/>
                <a:ea typeface="Arial" panose="020B0604020202020204" pitchFamily="34" charset="0"/>
              </a:rPr>
              <a:t>to view a dropdown menu of possible slide layouts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None/>
              <a:defRPr/>
            </a:pPr>
            <a:r>
              <a:rPr lang="en-GB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1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r>
              <a:rPr lang="en-GB" altLang="da-DK" sz="1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</a:t>
            </a:r>
          </a:p>
          <a:p>
            <a:pPr marL="0" marR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1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Reset</a:t>
            </a:r>
            <a:r>
              <a:rPr lang="en-GB" altLang="da-DK" sz="1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menu to reset position, size and formatting of the slide placeholders to their default settings</a:t>
            </a:r>
            <a:endParaRPr lang="en-GB" altLang="da-DK" sz="180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None/>
            </a:pPr>
            <a:endParaRPr lang="en-GB" sz="1800" noProof="1">
              <a:latin typeface="+mn-lt"/>
              <a:ea typeface="Arial" panose="020B0604020202020204" pitchFamily="34" charset="0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66B3FBB4-61DE-493B-8F38-CB78E008D9B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887784" y="3533140"/>
            <a:ext cx="5040000" cy="621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288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latin typeface="+mn-lt"/>
                <a:cs typeface="Arial" panose="020B0604020202020204" pitchFamily="34" charset="0"/>
              </a:rPr>
              <a:t>PICTURES</a:t>
            </a:r>
            <a:endParaRPr lang="en-GB" sz="32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 placeholder, click on the icon and choose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browse for picture</a:t>
            </a:r>
            <a:endParaRPr lang="en-GB" altLang="da-DK" sz="18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Crop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size or focus of the picture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down while dragging the corners of the picture</a:t>
            </a: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18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graphic.</a:t>
            </a: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this happens, select the picture, right-click and choose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en-GB" altLang="da-DK" sz="18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3200" cap="all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Color</a:t>
            </a:r>
            <a:br>
              <a:rPr lang="en-GB" sz="2396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800" b="0" i="0" dirty="0">
                <a:solidFill>
                  <a:srgbClr val="3C4043"/>
                </a:solidFill>
                <a:effectLst/>
                <a:latin typeface="+mn-lt"/>
              </a:rPr>
              <a:t>Use only the top colors </a:t>
            </a:r>
            <a:br>
              <a:rPr lang="en-GB" sz="1800" b="0" i="0" dirty="0">
                <a:solidFill>
                  <a:srgbClr val="3C4043"/>
                </a:solidFill>
                <a:effectLst/>
                <a:latin typeface="+mn-lt"/>
              </a:rPr>
            </a:br>
            <a:r>
              <a:rPr lang="en-GB" sz="1800" b="0" i="0" dirty="0">
                <a:solidFill>
                  <a:srgbClr val="3C4043"/>
                </a:solidFill>
                <a:effectLst/>
                <a:latin typeface="+mn-lt"/>
              </a:rPr>
              <a:t>in the </a:t>
            </a:r>
            <a:r>
              <a:rPr lang="en-GB" sz="1800" b="1" i="0" dirty="0">
                <a:solidFill>
                  <a:srgbClr val="3C4043"/>
                </a:solidFill>
                <a:effectLst/>
                <a:latin typeface="+mn-lt"/>
              </a:rPr>
              <a:t>Theme Colors</a:t>
            </a:r>
            <a:endParaRPr lang="en-GB" altLang="da-DK" sz="18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17EA80A0-F605-4897-AE2A-18933CAB6D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833222" y="3533140"/>
            <a:ext cx="5040000" cy="883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216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latin typeface="+mn-lt"/>
                <a:cs typeface="Arial" panose="020B0604020202020204" pitchFamily="34" charset="0"/>
              </a:rPr>
              <a:t>HEADER &amp; FOOTER</a:t>
            </a:r>
            <a:endParaRPr lang="en-GB" altLang="da-DK" sz="32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Do this at the very end to apply the changes on all slides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Header and Footer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the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(write the desired text)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 to All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Apply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selected slide</a:t>
            </a: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18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3200" dirty="0">
                <a:latin typeface="+mn-lt"/>
                <a:cs typeface="Arial" panose="020B0604020202020204" pitchFamily="34" charset="0"/>
              </a:rPr>
              <a:t>GUIDES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View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and set tick mark next to </a:t>
            </a: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</a:t>
            </a:r>
            <a:endParaRPr lang="en-GB" altLang="da-DK" sz="18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HINT: Alt + F9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quick view of guides</a:t>
            </a: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Mac: </a:t>
            </a:r>
            <a:r>
              <a:rPr lang="en-GB" sz="1800" b="0" i="0" dirty="0">
                <a:solidFill>
                  <a:srgbClr val="333333"/>
                </a:solidFill>
                <a:effectLst/>
                <a:latin typeface="+mn-lt"/>
              </a:rPr>
              <a:t>⌘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+ option + ctrl + G</a:t>
            </a:r>
            <a:b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en-GB" altLang="da-DK" sz="18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32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COPY/PASTE CONTENT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When copying old content to your new presentation, 2 options are available: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Best practice: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Create a slide in your new presentation and copy </a:t>
            </a:r>
            <a:r>
              <a:rPr lang="en-GB" altLang="da-DK" sz="1800" b="0" i="0" u="sng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</a:t>
            </a:r>
            <a:r>
              <a:rPr lang="en-GB" altLang="da-DK" sz="1800" b="0" i="0" u="none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piece of content at a time (e.g. copy all text from </a:t>
            </a:r>
            <a:r>
              <a:rPr lang="en-GB" altLang="da-DK" sz="1800" b="0" i="0" u="sng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</a:t>
            </a:r>
            <a:r>
              <a:rPr lang="en-GB" altLang="da-DK" sz="1800" b="0" i="0" u="none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textbox)</a:t>
            </a:r>
            <a:endParaRPr lang="en-GB" altLang="da-DK" sz="1800" b="1" i="0" u="sng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da-DK" sz="1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en-GB" altLang="da-DK" sz="1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Or copy an entire slide into your new presentation and then choose a fitting layout. When presentation is done, open an empty presentation (press Ctrl+N). Copy all slides from presentation, paste them into empty one. This will ensure that there are no extra layouts</a:t>
            </a:r>
            <a:endParaRPr lang="en-GB" altLang="da-DK" sz="18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0501896-43DD-469D-A55E-AA24E78013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82345" y="7173326"/>
            <a:ext cx="514286" cy="5714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22642E-922E-4D3E-9481-C027E3A93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82344" y="10250780"/>
            <a:ext cx="950856" cy="3535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37E3D92-3923-49A5-9D66-A01D05298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901" t="45142" r="62601" b="9046"/>
          <a:stretch/>
        </p:blipFill>
        <p:spPr>
          <a:xfrm>
            <a:off x="13927784" y="4115479"/>
            <a:ext cx="682408" cy="643414"/>
          </a:xfrm>
          <a:prstGeom prst="rect">
            <a:avLst/>
          </a:prstGeom>
        </p:spPr>
      </p:pic>
      <p:pic>
        <p:nvPicPr>
          <p:cNvPr id="24" name="Picture 16">
            <a:extLst>
              <a:ext uri="{FF2B5EF4-FFF2-40B4-BE49-F238E27FC236}">
                <a16:creationId xmlns:a16="http://schemas.microsoft.com/office/drawing/2014/main" id="{EE4BD888-DAA9-4A3B-ADD9-0ACB9540A63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982345" y="8668329"/>
            <a:ext cx="657762" cy="1011002"/>
          </a:xfrm>
          <a:prstGeom prst="rect">
            <a:avLst/>
          </a:prstGeom>
        </p:spPr>
      </p:pic>
      <p:pic>
        <p:nvPicPr>
          <p:cNvPr id="26" name="Picture 20">
            <a:extLst>
              <a:ext uri="{FF2B5EF4-FFF2-40B4-BE49-F238E27FC236}">
                <a16:creationId xmlns:a16="http://schemas.microsoft.com/office/drawing/2014/main" id="{ADF46DFB-ABDB-43BA-AD93-FDEE2D7642D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933025" y="11662749"/>
            <a:ext cx="1076930" cy="345682"/>
          </a:xfrm>
          <a:prstGeom prst="rect">
            <a:avLst/>
          </a:prstGeom>
        </p:spPr>
      </p:pic>
      <p:pic>
        <p:nvPicPr>
          <p:cNvPr id="27" name="Picture 19">
            <a:extLst>
              <a:ext uri="{FF2B5EF4-FFF2-40B4-BE49-F238E27FC236}">
                <a16:creationId xmlns:a16="http://schemas.microsoft.com/office/drawing/2014/main" id="{CF6F40E1-EF2A-4675-A88E-429AD3ADD34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4080072" y="5296494"/>
            <a:ext cx="627576" cy="1087800"/>
          </a:xfrm>
          <a:prstGeom prst="rect">
            <a:avLst/>
          </a:prstGeom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1EEB59ED-856C-4646-8080-8164D2973D0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2115469" y="4608632"/>
            <a:ext cx="756586" cy="1086732"/>
          </a:xfrm>
          <a:prstGeom prst="rect">
            <a:avLst/>
          </a:prstGeom>
        </p:spPr>
      </p:pic>
      <p:sp>
        <p:nvSpPr>
          <p:cNvPr id="20" name="Date Placeholder 6" hidden="1">
            <a:extLst>
              <a:ext uri="{FF2B5EF4-FFF2-40B4-BE49-F238E27FC236}">
                <a16:creationId xmlns:a16="http://schemas.microsoft.com/office/drawing/2014/main" id="{C8F77785-DAC9-4046-8A82-0AC40734117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fld id="{DCE72BB9-BC7E-4821-81DD-60B8CDCFCADA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21" name="Footer Placeholder 8" hidden="1">
            <a:extLst>
              <a:ext uri="{FF2B5EF4-FFF2-40B4-BE49-F238E27FC236}">
                <a16:creationId xmlns:a16="http://schemas.microsoft.com/office/drawing/2014/main" id="{9675D1FD-FB10-4317-AAF4-BDCB2224F10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3" name="Slide Number Placeholder 10" hidden="1">
            <a:extLst>
              <a:ext uri="{FF2B5EF4-FFF2-40B4-BE49-F238E27FC236}">
                <a16:creationId xmlns:a16="http://schemas.microsoft.com/office/drawing/2014/main" id="{BBF7E881-962B-4385-8C0A-994D3D7717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8B3BD4-04BC-40A0-B801-FB79B088402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5982345" y="5438221"/>
            <a:ext cx="914286" cy="5142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6B8C9E-A6A2-63DD-3651-6B0DC609601A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2192000" y="8558836"/>
            <a:ext cx="2594852" cy="34476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FCB65BB-4EEB-972D-8AC1-7AC93AB604FB}"/>
              </a:ext>
            </a:extLst>
          </p:cNvPr>
          <p:cNvSpPr/>
          <p:nvPr userDrawn="1"/>
        </p:nvSpPr>
        <p:spPr>
          <a:xfrm>
            <a:off x="12192000" y="8971473"/>
            <a:ext cx="2594852" cy="5478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/>
          <a:lstStyle/>
          <a:p>
            <a:pPr algn="ctr"/>
            <a:endParaRPr lang="en-GB" sz="4000" noProof="0" dirty="0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036F7F-8669-90ED-CDB6-836600AEB86A}"/>
              </a:ext>
            </a:extLst>
          </p:cNvPr>
          <p:cNvSpPr/>
          <p:nvPr userDrawn="1"/>
        </p:nvSpPr>
        <p:spPr>
          <a:xfrm>
            <a:off x="12226120" y="9587553"/>
            <a:ext cx="2527200" cy="182243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/>
          <a:lstStyle/>
          <a:p>
            <a:pPr algn="ctr"/>
            <a:endParaRPr lang="en-GB" sz="4000" noProof="0" dirty="0" err="1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911598A-53EC-4E02-0CED-B9B9EAFA3548}"/>
              </a:ext>
            </a:extLst>
          </p:cNvPr>
          <p:cNvCxnSpPr>
            <a:cxnSpLocks/>
          </p:cNvCxnSpPr>
          <p:nvPr userDrawn="1"/>
        </p:nvCxnSpPr>
        <p:spPr>
          <a:xfrm>
            <a:off x="12282987" y="9587553"/>
            <a:ext cx="2424662" cy="16854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A10498-8947-8FD9-15A7-BD7DDEA2940E}"/>
              </a:ext>
            </a:extLst>
          </p:cNvPr>
          <p:cNvCxnSpPr>
            <a:cxnSpLocks/>
          </p:cNvCxnSpPr>
          <p:nvPr userDrawn="1"/>
        </p:nvCxnSpPr>
        <p:spPr>
          <a:xfrm flipV="1">
            <a:off x="12282987" y="9587553"/>
            <a:ext cx="2424662" cy="16854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8010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&gt;Do not use layouts after this &gt;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DC6AD-EE67-DF6A-A939-1ACEC6D8902E}"/>
              </a:ext>
            </a:extLst>
          </p:cNvPr>
          <p:cNvSpPr/>
          <p:nvPr userDrawn="1"/>
        </p:nvSpPr>
        <p:spPr bwMode="white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3B8730-9D2B-3782-3FB9-587D5A1874F1}"/>
              </a:ext>
            </a:extLst>
          </p:cNvPr>
          <p:cNvSpPr txBox="1"/>
          <p:nvPr userDrawn="1"/>
        </p:nvSpPr>
        <p:spPr>
          <a:xfrm>
            <a:off x="849134" y="8145763"/>
            <a:ext cx="10479424" cy="5085330"/>
          </a:xfrm>
          <a:prstGeom prst="rect">
            <a:avLst/>
          </a:prstGeom>
          <a:noFill/>
          <a:ln w="19050">
            <a:noFill/>
          </a:ln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0"/>
              </a:spcBef>
            </a:pPr>
            <a:r>
              <a:rPr lang="en-GB" sz="36000" kern="1400" spc="-546" dirty="0">
                <a:solidFill>
                  <a:schemeClr val="bg1"/>
                </a:solidFill>
                <a:latin typeface="+mn-lt"/>
              </a:rPr>
              <a:t>use</a:t>
            </a:r>
            <a:endParaRPr lang="en-GB" sz="3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A84B7C-99B7-DD33-CB4D-656015E92295}"/>
              </a:ext>
            </a:extLst>
          </p:cNvPr>
          <p:cNvSpPr txBox="1"/>
          <p:nvPr userDrawn="1"/>
        </p:nvSpPr>
        <p:spPr>
          <a:xfrm>
            <a:off x="845284" y="4093308"/>
            <a:ext cx="10479424" cy="5500964"/>
          </a:xfrm>
          <a:prstGeom prst="rect">
            <a:avLst/>
          </a:prstGeom>
          <a:noFill/>
          <a:ln w="19050">
            <a:noFill/>
          </a:ln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0"/>
              </a:spcBef>
            </a:pPr>
            <a:r>
              <a:rPr lang="en-GB" sz="36000" kern="1400" spc="-546" dirty="0">
                <a:solidFill>
                  <a:schemeClr val="bg1"/>
                </a:solidFill>
                <a:latin typeface="+mn-lt"/>
              </a:rPr>
              <a:t>not</a:t>
            </a:r>
            <a:endParaRPr lang="en-GB" sz="3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AAD249-FAAA-BDCD-2A99-1788F8238BA2}"/>
              </a:ext>
            </a:extLst>
          </p:cNvPr>
          <p:cNvSpPr txBox="1"/>
          <p:nvPr userDrawn="1"/>
        </p:nvSpPr>
        <p:spPr>
          <a:xfrm>
            <a:off x="845286" y="-51955"/>
            <a:ext cx="22286576" cy="5074230"/>
          </a:xfrm>
          <a:prstGeom prst="rect">
            <a:avLst/>
          </a:prstGeom>
          <a:noFill/>
          <a:ln w="19050">
            <a:noFill/>
          </a:ln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0"/>
              </a:spcBef>
            </a:pPr>
            <a:r>
              <a:rPr lang="en-GB" sz="36000" kern="1400" spc="-546" dirty="0">
                <a:solidFill>
                  <a:schemeClr val="bg1"/>
                </a:solidFill>
                <a:latin typeface="+mn-lt"/>
              </a:rPr>
              <a:t>Do</a:t>
            </a:r>
            <a:endParaRPr lang="en-GB" sz="3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6D7DC1-0155-592A-2F3C-8553950B1F6F}"/>
              </a:ext>
            </a:extLst>
          </p:cNvPr>
          <p:cNvSpPr txBox="1"/>
          <p:nvPr userDrawn="1"/>
        </p:nvSpPr>
        <p:spPr>
          <a:xfrm>
            <a:off x="11674578" y="8983518"/>
            <a:ext cx="10977188" cy="38012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If you see any layouts after this one, please do not use them. These are not part of our corporate templates.</a:t>
            </a:r>
            <a:endParaRPr lang="en-GB" sz="3200" dirty="0"/>
          </a:p>
          <a:p>
            <a:r>
              <a:rPr lang="en-GB" sz="3200" dirty="0">
                <a:solidFill>
                  <a:schemeClr val="bg1"/>
                </a:solidFill>
              </a:rPr>
              <a:t>Due to PowerPoint standard copy/paste functionality, extra undesirable layouts can appear. </a:t>
            </a:r>
            <a:br>
              <a:rPr lang="en-GB" sz="3200" dirty="0">
                <a:solidFill>
                  <a:schemeClr val="bg1"/>
                </a:solidFill>
              </a:rPr>
            </a:br>
            <a:br>
              <a:rPr lang="en-GB" sz="3200" dirty="0">
                <a:solidFill>
                  <a:schemeClr val="bg1"/>
                </a:solidFill>
              </a:rPr>
            </a:br>
            <a:r>
              <a:rPr lang="en-GB" sz="3200" dirty="0">
                <a:solidFill>
                  <a:schemeClr val="bg1"/>
                </a:solidFill>
              </a:rPr>
              <a:t>Also notice: </a:t>
            </a:r>
            <a:br>
              <a:rPr lang="en-GB" sz="3200" dirty="0">
                <a:solidFill>
                  <a:schemeClr val="bg1"/>
                </a:solidFill>
              </a:rPr>
            </a:br>
            <a:r>
              <a:rPr lang="en-GB" sz="3200" dirty="0">
                <a:solidFill>
                  <a:schemeClr val="bg1"/>
                </a:solidFill>
              </a:rPr>
              <a:t>Layouts after this might contain potential confidential information.</a:t>
            </a:r>
            <a:endParaRPr lang="en-GB" sz="32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810506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alphaModFix amt="2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67060-D397-48F7-A1AA-BAF6C6FBB0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>
                <a:solidFill>
                  <a:srgbClr val="06669D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0069934-84EF-49DE-BA82-A76AE2F33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>
                <a:solidFill>
                  <a:srgbClr val="DF710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28ED92-A825-4CC6-89AC-74BFCFF93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497B-F614-4388-BB05-C2F2F347BC42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256231-D635-4BF7-ADE7-4A6A0E85D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95B046-C148-4DF3-BDB3-246C86421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64D7CF8-BAE3-4234-B1B4-00159EEFB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758" y="12353927"/>
            <a:ext cx="3365284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3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5FAEF-35C9-4F08-A1E2-E704BF583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6669D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A324EF-2D35-4FC5-AF9D-1BC256F13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6669D"/>
                </a:solidFill>
              </a:defRPr>
            </a:lvl1pPr>
            <a:lvl2pPr>
              <a:defRPr>
                <a:solidFill>
                  <a:srgbClr val="06669D"/>
                </a:solidFill>
              </a:defRPr>
            </a:lvl2pPr>
            <a:lvl3pPr>
              <a:defRPr>
                <a:solidFill>
                  <a:srgbClr val="06669D"/>
                </a:solidFill>
              </a:defRPr>
            </a:lvl3pPr>
            <a:lvl4pPr>
              <a:defRPr>
                <a:solidFill>
                  <a:srgbClr val="06669D"/>
                </a:solidFill>
              </a:defRPr>
            </a:lvl4pPr>
            <a:lvl5pPr>
              <a:defRPr>
                <a:solidFill>
                  <a:srgbClr val="06669D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67B7B1-D946-4B61-BBF4-37B40424D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AEDA1-2AB1-4A3F-8A1E-4D1AD6C14764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DA1E9F-63DC-4515-9A7D-76E2FDFC3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IV Vernieuwing CCMO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A651DB5-3532-4335-AFBA-2E63BB7CB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758" y="12353927"/>
            <a:ext cx="3365284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8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A4D66E-BE83-4336-9CAF-B961F82C8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E66D92-B554-417C-8F6C-DEBCFEA74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2BBF21-4AD8-4E9A-BEF6-1105EC902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70890-498A-4F75-84D8-437786459A55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374846-B5A8-4268-B788-6A8839A20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59B3E1-EDEB-4A21-8E25-AF335BC9C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276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AC84F-E9EB-4DC4-B841-B3585C485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444379-F668-4803-9337-0CFEE9DE1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60F185E-359C-4BB5-ADBA-7E105C3FA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17B8D79-1970-4F6C-994E-154470F01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DCEB-7C27-42C6-AD5D-1E2D1029D09B}" type="datetime1">
              <a:rPr lang="nl-NL" smtClean="0"/>
              <a:t>3-8-2026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CAAE61-C8ED-432F-921E-B0900CF0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9427CE2-3C94-4B58-ADD5-5C163147E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257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90BA34-2079-4116-9ABB-710D8512B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E9039E-1F11-4BCE-AC60-EABA44B90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429C805-A7B2-4927-A30B-BBBA3B78E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B2A0539-C58D-46BE-A680-0BB3ED33FB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5497051-ACD0-468E-8795-7F9DCE6744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95D101B-E09A-4959-A264-A0F56EF3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D273-A005-491F-A270-7A2AB4AF7C2D}" type="datetime1">
              <a:rPr lang="nl-NL" smtClean="0"/>
              <a:t>3-8-2026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B85D87E-3AA3-4D49-BF86-511D92F06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B2A9DC8-D83D-4015-8CB6-B670273C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81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092E7-8505-45FE-8B69-63CAB5481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0952F7-FF67-4D89-8714-B40A8576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23152-6D02-41CE-9AE3-22CE59FFFEC4}" type="datetime1">
              <a:rPr lang="nl-NL" smtClean="0"/>
              <a:t>3-8-2026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D591854-7319-4FF5-9D4C-063227D1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4CF9514-047A-4387-9C9D-E4A8C6930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115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41E4244-DA1C-4E63-885A-24265366A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FC83-3989-4437-87E7-3444A7DAAA0D}" type="datetime1">
              <a:rPr lang="nl-NL" smtClean="0"/>
              <a:t>3-8-2026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D75C83E-C3F4-4A4C-BDD0-E22F134B0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C0ED459-8A41-494C-8D10-563AACD3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72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5D9CA-1C46-4013-AC20-0AA9C4A7FF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894D1-D0F0-4C1C-A421-5D000AE4D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0F945-3757-4B1A-AFE5-B8809B1D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C224-813E-4289-8CC6-E1482A04AF4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F03BE-C99C-466F-810A-529CFF2C5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48702-C711-4EE5-8D97-6A1539D6E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62AE-F9E2-4D60-A26D-09208A0C30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4761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0C015A-B88F-459D-BB68-7A652B933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4D6598-EF45-4B66-B476-597B1B2BC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A8B3136-7DC5-455C-9C72-770A3E70C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B2F2A2-A39A-4F68-9885-DD219CFC7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229-10BD-49FA-A2C6-A4C3026594A3}" type="datetime1">
              <a:rPr lang="nl-NL" smtClean="0"/>
              <a:t>3-8-2026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C35B7A5-34B6-4938-AD3E-56F418FD6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9C534A-FF77-47BE-A818-FCF380A79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84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23717E-8C65-4F44-AC3E-2478124D8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4719ECC-ABDD-4B20-A52D-5468C6608A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C7F752C-3A1E-42A7-8FD3-120AA0246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46A669C-3B16-4B06-B888-68DE323D3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F642-A197-4FFE-A05B-4A3E7A7D517D}" type="datetime1">
              <a:rPr lang="nl-NL" smtClean="0"/>
              <a:t>3-8-2026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B6F3C0-F7E7-4D47-95DC-646AE2B2F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B532C1F-2AB2-4F85-ADBF-8D9E40E77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51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E4FF33-1AB2-475C-B6D2-B488CE3C8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8B9D85B-98C7-431A-8B86-1324C5A5EF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28EC8B-65DD-4BA5-95D3-4399EDBF1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82CED-4A44-4404-AFD6-8AC8B0D00775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01F059-ABCB-486B-9BD9-F0D8E0BDD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219BA8-B6D7-4B2C-BCA6-049100CE6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5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919C14D-06BD-4C22-BC30-0B6D27A9CB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61DD5C0-E5F4-475C-BEDD-D324068DE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D4C83F-61DA-47A3-866F-98835F106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2EC2-B505-4A05-9E13-AA4101F28510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383E07-59DA-4096-8D4F-BA4D79F09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5AA897-39C1-4830-9D09-631BA0AC6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98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C497B-F614-4388-BB05-C2F2F347BC42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890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AEDA1-2AB1-4A3F-8A1E-4D1AD6C14764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563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63700" y="3419479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63700" y="9178929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70890-498A-4F75-84D8-437786459A55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064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DCEB-7C27-42C6-AD5D-1E2D1029D09B}" type="datetime1">
              <a:rPr lang="nl-NL" smtClean="0"/>
              <a:t>3-8-2026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74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79579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679579" y="5010150"/>
            <a:ext cx="10315574" cy="73691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D273-A005-491F-A270-7A2AB4AF7C2D}" type="datetime1">
              <a:rPr lang="nl-NL" smtClean="0"/>
              <a:t>3-8-2026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752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23152-6D02-41CE-9AE3-22CE59FFFEC4}" type="datetime1">
              <a:rPr lang="nl-NL" smtClean="0"/>
              <a:t>3-8-2026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210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D301A-809B-194A-B630-D769D4862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65" y="3607726"/>
            <a:ext cx="22780470" cy="928155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/>
            </a:lvl1pPr>
            <a:lvl2pPr>
              <a:lnSpc>
                <a:spcPct val="100000"/>
              </a:lnSpc>
              <a:defRPr sz="3600"/>
            </a:lvl2pPr>
            <a:lvl3pPr>
              <a:lnSpc>
                <a:spcPct val="100000"/>
              </a:lnSpc>
              <a:defRPr sz="3600"/>
            </a:lvl3pPr>
            <a:lvl4pPr>
              <a:lnSpc>
                <a:spcPct val="100000"/>
              </a:lnSpc>
              <a:defRPr sz="36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8FB3311-2CC7-E748-BE02-1275DDEE7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664" y="425519"/>
            <a:ext cx="6032232" cy="80241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</a:schemeClr>
                </a:solidFill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EC863BD4-53FE-D145-B5B5-194D8AE0A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63" y="1828801"/>
            <a:ext cx="22780470" cy="1397926"/>
          </a:xfrm>
          <a:prstGeom prst="rect">
            <a:avLst/>
          </a:prstGeom>
        </p:spPr>
        <p:txBody>
          <a:bodyPr vert="horz" lIns="9000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9F1F9B-36AA-4017-B59F-B7F888F9B9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0E04C-DDF9-4BC6-A967-CAC378EF52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F5544C-5688-431F-A428-A4F71FE423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345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FC83-3989-4437-87E7-3444A7DAAA0D}" type="datetime1">
              <a:rPr lang="nl-NL" smtClean="0"/>
              <a:t>3-8-2026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209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79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79579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229-10BD-49FA-A2C6-A4C3026594A3}" type="datetime1">
              <a:rPr lang="nl-NL" smtClean="0"/>
              <a:t>3-8-2026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034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79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79579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AF642-A197-4FFE-A05B-4A3E7A7D517D}" type="datetime1">
              <a:rPr lang="nl-NL" smtClean="0"/>
              <a:t>3-8-2026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957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82CED-4A44-4404-AFD6-8AC8B0D00775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874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2EC2-B505-4A05-9E13-AA4101F28510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08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0D23A961-0415-4382-BF1D-F5A18A63DA27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319127" y="953349"/>
            <a:ext cx="18845674" cy="1021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142534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aam di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43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44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0669006"/>
      </p:ext>
    </p:extLst>
  </p:cSld>
  <p:clrMapOvr>
    <a:masterClrMapping/>
  </p:clrMapOvr>
  <p:transition spd="med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n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Auteur en datum</a:t>
            </a:r>
          </a:p>
        </p:txBody>
      </p:sp>
      <p:sp>
        <p:nvSpPr>
          <p:cNvPr id="12" name="Naam presentati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3"/>
            <a:ext cx="21971004" cy="4648202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Naam presentatie</a:t>
            </a:r>
          </a:p>
        </p:txBody>
      </p:sp>
      <p:sp>
        <p:nvSpPr>
          <p:cNvPr id="13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3" y="7223191"/>
            <a:ext cx="21971002" cy="190500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presentatie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5992302"/>
      </p:ext>
    </p:extLst>
  </p:cSld>
  <p:clrMapOvr>
    <a:masterClrMapping/>
  </p:clrMapOvr>
  <p:transition spd="med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56E1994-533D-5FB4-1BCA-2F8124F75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800">
                <a:solidFill>
                  <a:srgbClr val="28598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16D5992-516A-2B49-AA1A-4AAC9FD85E3E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5" name="Pladsholder til tekst 13">
            <a:extLst>
              <a:ext uri="{FF2B5EF4-FFF2-40B4-BE49-F238E27FC236}">
                <a16:creationId xmlns:a16="http://schemas.microsoft.com/office/drawing/2014/main" id="{0E6768BA-F373-7705-C559-A8D6C7CF33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6897" y="749565"/>
            <a:ext cx="8066742" cy="5952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17" name="Pladsholder til tekst 13">
            <a:extLst>
              <a:ext uri="{FF2B5EF4-FFF2-40B4-BE49-F238E27FC236}">
                <a16:creationId xmlns:a16="http://schemas.microsoft.com/office/drawing/2014/main" id="{A5CEE6DB-965C-9431-74E4-1E6AE5D629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6897" y="1390551"/>
            <a:ext cx="13123906" cy="8801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20" name="Pladsholder til tekst 13">
            <a:extLst>
              <a:ext uri="{FF2B5EF4-FFF2-40B4-BE49-F238E27FC236}">
                <a16:creationId xmlns:a16="http://schemas.microsoft.com/office/drawing/2014/main" id="{99919061-C7A3-AEE7-4D98-1C623487ED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5827" y="4692361"/>
            <a:ext cx="8066742" cy="5952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21" name="Pladsholder til tekst 13">
            <a:extLst>
              <a:ext uri="{FF2B5EF4-FFF2-40B4-BE49-F238E27FC236}">
                <a16:creationId xmlns:a16="http://schemas.microsoft.com/office/drawing/2014/main" id="{8745BDDC-0F5E-380A-8FC8-D7A21C7507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5825" y="5762797"/>
            <a:ext cx="21982134" cy="595286"/>
          </a:xfrm>
          <a:prstGeom prst="rect">
            <a:avLst/>
          </a:prstGeom>
        </p:spPr>
        <p:txBody>
          <a:bodyPr numCol="2"/>
          <a:lstStyle>
            <a:lvl1pPr marL="0" indent="0">
              <a:buNone/>
              <a:defRPr sz="2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a-DK"/>
              <a:t>Rediger teksttypografien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075577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F8AEB7A-3BE9-4B17-A865-58EBDB0CB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761458"/>
            <a:ext cx="21945600" cy="9373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F7645E-3C70-3215-AB2B-43D58F898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06399"/>
            <a:ext cx="21945600" cy="1747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AC22AF3B-AEF9-D87B-D36F-C9D71D3C6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85460" y="12742473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Page </a:t>
            </a:r>
            <a:fld id="{127D9164-07AF-9947-BAED-B5CA6D2A48F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6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2 - 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B88EC-C496-C84D-8621-4339AED00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1791" y="3524597"/>
            <a:ext cx="11728210" cy="99685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600"/>
            </a:lvl1pPr>
            <a:lvl2pPr>
              <a:lnSpc>
                <a:spcPct val="100000"/>
              </a:lnSpc>
              <a:defRPr sz="3600"/>
            </a:lvl2pPr>
            <a:lvl3pPr>
              <a:lnSpc>
                <a:spcPct val="100000"/>
              </a:lnSpc>
              <a:defRPr sz="3600"/>
            </a:lvl3pPr>
            <a:lvl4pPr>
              <a:lnSpc>
                <a:spcPct val="100000"/>
              </a:lnSpc>
              <a:defRPr sz="36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8DCE146-6D1C-7F48-BE05-369C81F21808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790" y="481985"/>
            <a:ext cx="6032232" cy="80241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CE7455E-0B8C-4849-88BA-C0E482B1E945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2240000" y="3524597"/>
            <a:ext cx="10985760" cy="99685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600"/>
            </a:lvl1pPr>
            <a:lvl2pPr>
              <a:lnSpc>
                <a:spcPct val="100000"/>
              </a:lnSpc>
              <a:defRPr sz="3600"/>
            </a:lvl2pPr>
            <a:lvl3pPr>
              <a:lnSpc>
                <a:spcPct val="100000"/>
              </a:lnSpc>
              <a:defRPr sz="3600"/>
            </a:lvl3pPr>
            <a:lvl4pPr>
              <a:lnSpc>
                <a:spcPct val="100000"/>
              </a:lnSpc>
              <a:defRPr sz="36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C863BD4-53FE-D145-B5B5-194D8AE0A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91" y="1915726"/>
            <a:ext cx="22713970" cy="1311000"/>
          </a:xfrm>
          <a:prstGeom prst="rect">
            <a:avLst/>
          </a:prstGeom>
        </p:spPr>
        <p:txBody>
          <a:bodyPr vert="horz" lIns="9000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CECC72-B575-4EFD-996D-B82DF30DDD6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Mødets titel 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44BF5-3614-418B-AA26-D13777DA30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FF5544C-5688-431F-A428-A4F71FE423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011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C53F72-2F05-43F5-BACE-34BD331F2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78DA9F8-AB44-F968-05CB-054BEF58F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256B83-37C0-CEAD-355F-30A8FA71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793DDB-F10F-BF29-73E0-F1CD0F587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61D846-6EF2-D9E8-6F32-6E93D5C30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815004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B6A768-1475-0C5F-23A5-B682735D7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D2CA38B-2582-2DCC-0B57-864D9733F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2AE7BA-FDEE-3225-DC00-A04CACF99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4E89839-AFFB-D8CC-CF7F-A35BC09BE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2C9D5A-88E8-AB9B-D84C-C486A0095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535404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E056E-E2A0-21E8-1787-CD9487522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5FC1D4E-4B0C-ED7B-E068-679034F41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55A40C2-3C01-A0D7-187F-A59BE379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66BA6F-DA20-BFCD-4A46-D71D4383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E809B3-1872-98A3-C231-F384897F5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181947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6FDC76-7BB5-5308-F9EF-BA49B638A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45CE5B-1A28-ECEE-0146-A793B162CF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B7262D-3CFB-AED8-E705-021739726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0F4A6C-7CC3-7B69-B046-248E4183E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55D4478-62BE-B19E-3DA0-FAA722BCC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5F9A5C-5627-5C49-044B-02472E6E6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523437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F8698D-18EB-D451-D6D7-2CF2DD239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30D43B-F369-2C15-9564-17360D177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2391BB4-2681-ADF1-7FC4-BBE67FB26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429E702-CEFD-AADE-60A4-664E464114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084BC4D-C43E-ADB7-CC3B-E8FF1B7103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0511331-49C2-DFDA-C8E0-47C03119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8D72D6-8C5A-7CE7-E517-27290BC4F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AA33F16-65EC-0943-8854-6890BDA3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511181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A154E7-4884-78FD-42EB-4665E6A9A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F9B1398-B7AF-B86B-5601-BA3154257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6637A3-5265-604E-1442-52F9B9F2B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E387A74-A789-4271-417C-9CEE50D5E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854794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94ECF87-D749-5290-4904-316AA5B1E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7EE4CE3-91A2-CEB6-8183-7A8F36D89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FEFCAA2-9C0B-7630-41D1-C0239E1C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281029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46327C-8151-B71C-7805-68E5BE4BF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C30AB6-845D-2117-9DC0-FBDE6D011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9CB6D66-E184-2053-97DB-E5E480FBC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7296E8-CCAC-77EA-3154-DB4739F63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E62CFF2-DF38-386E-188D-8D54BAAD1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D143908-883E-2B99-D508-2A59456D6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311207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37E62B-93F7-C364-BF9A-810B83C18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E9250BC-3039-740C-A4FD-268E5E7401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9C64AD4-8489-FAA1-1761-430D94485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337F5F4-D7D0-A6DF-44FD-F8F686EE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59925B-2D2A-B402-64B5-1FD4BC5D7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DB3B9E2-7F82-E8D4-F581-3AB2EC3DF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230630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F470F-C98A-2E51-C5ED-23FB7339E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4EC875F-2EA1-7C16-0DF6-5FE595936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58A371-1C26-0492-8936-4AFA7DB24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8FC093-1B71-1488-90CA-1B8DDFF5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15741B-4D2F-4EBB-9129-1907D0A83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835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2 + Bul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D301A-809B-194A-B630-D769D4862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1" y="3535682"/>
            <a:ext cx="17801422" cy="9353596"/>
          </a:xfrm>
        </p:spPr>
        <p:txBody>
          <a:bodyPr>
            <a:noAutofit/>
          </a:bodyPr>
          <a:lstStyle>
            <a:lvl1pPr marL="571500" indent="-571500">
              <a:lnSpc>
                <a:spcPct val="100000"/>
              </a:lnSpc>
              <a:buFont typeface="Arial" panose="020B0604020202020204" pitchFamily="34" charset="0"/>
              <a:buChar char="•"/>
              <a:defRPr sz="3600"/>
            </a:lvl1pPr>
            <a:lvl2pPr marL="1485900" indent="-571500">
              <a:lnSpc>
                <a:spcPct val="100000"/>
              </a:lnSpc>
              <a:buFont typeface="Arial" panose="020B0604020202020204" pitchFamily="34" charset="0"/>
              <a:buChar char="•"/>
              <a:defRPr sz="3600"/>
            </a:lvl2pPr>
            <a:lvl3pPr marL="2400300" indent="-571500">
              <a:lnSpc>
                <a:spcPct val="100000"/>
              </a:lnSpc>
              <a:buFont typeface="Arial" panose="020B0604020202020204" pitchFamily="34" charset="0"/>
              <a:buChar char="•"/>
              <a:defRPr sz="3600"/>
            </a:lvl3pPr>
            <a:lvl4pPr marL="3314700" indent="-571500">
              <a:lnSpc>
                <a:spcPct val="100000"/>
              </a:lnSpc>
              <a:buFont typeface="Arial" panose="020B0604020202020204" pitchFamily="34" charset="0"/>
              <a:buChar char="•"/>
              <a:defRPr sz="3600"/>
            </a:lvl4pPr>
            <a:lvl5pPr marL="4229100" indent="-571500">
              <a:lnSpc>
                <a:spcPct val="100000"/>
              </a:lnSpc>
              <a:buFont typeface="Arial" panose="020B0604020202020204" pitchFamily="34" charset="0"/>
              <a:buChar char="•"/>
              <a:defRPr sz="3600"/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8FB3311-2CC7-E748-BE02-1275DDEE7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1790" y="847745"/>
            <a:ext cx="6032232" cy="80241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EC863BD4-53FE-D145-B5B5-194D8AE0A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1" y="2148482"/>
            <a:ext cx="17801422" cy="1311000"/>
          </a:xfrm>
          <a:prstGeom prst="rect">
            <a:avLst/>
          </a:prstGeom>
        </p:spPr>
        <p:txBody>
          <a:bodyPr vert="horz" lIns="9000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329546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BAF1178-3CB2-584A-B941-40CD2BA84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07AA04D-C368-C417-2FC5-85B795CC8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647745-04C2-94CC-78C7-08A7F0B8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021BD1-DB68-DB24-7CFC-C1F70B5DE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DFA390-93AA-A039-DE29-1D5D12A7D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135947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rechts en stream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 10">
            <a:extLst>
              <a:ext uri="{FF2B5EF4-FFF2-40B4-BE49-F238E27FC236}">
                <a16:creationId xmlns:a16="http://schemas.microsoft.com/office/drawing/2014/main" id="{9BF10B72-8B43-144C-90A1-7955E56D624F}"/>
              </a:ext>
            </a:extLst>
          </p:cNvPr>
          <p:cNvSpPr/>
          <p:nvPr userDrawn="1"/>
        </p:nvSpPr>
        <p:spPr>
          <a:xfrm>
            <a:off x="0" y="3"/>
            <a:ext cx="12192000" cy="13722894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4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7992" y="1536000"/>
            <a:ext cx="8256000" cy="2304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3 augustus 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22861" y="13076008"/>
            <a:ext cx="525786" cy="379592"/>
          </a:xfrm>
        </p:spPr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6032EC9-BF10-7447-9318-756EA76C3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07976" y="4416005"/>
            <a:ext cx="8256000" cy="787199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914378" indent="0">
              <a:buNone/>
              <a:defRPr sz="2800"/>
            </a:lvl2pPr>
            <a:lvl3pPr marL="1828754" indent="0">
              <a:buNone/>
              <a:defRPr sz="2400"/>
            </a:lvl3pPr>
            <a:lvl4pPr marL="2743132" indent="0">
              <a:buNone/>
              <a:defRPr sz="2000"/>
            </a:lvl4pPr>
            <a:lvl5pPr marL="3657508" indent="0">
              <a:buNone/>
              <a:defRPr sz="2000"/>
            </a:lvl5pPr>
            <a:lvl6pPr marL="4571886" indent="0">
              <a:buNone/>
              <a:defRPr sz="2000"/>
            </a:lvl6pPr>
            <a:lvl7pPr marL="5486262" indent="0">
              <a:buNone/>
              <a:defRPr sz="2000"/>
            </a:lvl7pPr>
            <a:lvl8pPr marL="6400640" indent="0">
              <a:buNone/>
              <a:defRPr sz="2000"/>
            </a:lvl8pPr>
            <a:lvl9pPr marL="7315018" indent="0">
              <a:buNone/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79A2BB6-CC69-D44C-BB7F-650BD247AB38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920005" y="2400005"/>
            <a:ext cx="9503998" cy="787199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7466" b="1">
                <a:solidFill>
                  <a:schemeClr val="bg1"/>
                </a:solidFill>
              </a:defRPr>
            </a:lvl1pPr>
            <a:lvl2pPr marL="914378" indent="0">
              <a:buNone/>
              <a:defRPr sz="2800"/>
            </a:lvl2pPr>
            <a:lvl3pPr marL="1828754" indent="0">
              <a:buNone/>
              <a:defRPr sz="2400"/>
            </a:lvl3pPr>
            <a:lvl4pPr marL="2743132" indent="0">
              <a:buNone/>
              <a:defRPr sz="2000"/>
            </a:lvl4pPr>
            <a:lvl5pPr marL="3657508" indent="0">
              <a:buNone/>
              <a:defRPr sz="2000"/>
            </a:lvl5pPr>
            <a:lvl6pPr marL="4571886" indent="0">
              <a:buNone/>
              <a:defRPr sz="2000"/>
            </a:lvl6pPr>
            <a:lvl7pPr marL="5486262" indent="0">
              <a:buNone/>
              <a:defRPr sz="2000"/>
            </a:lvl7pPr>
            <a:lvl8pPr marL="6400640" indent="0">
              <a:buNone/>
              <a:defRPr sz="2000"/>
            </a:lvl8pPr>
            <a:lvl9pPr marL="7315018" indent="0">
              <a:buNone/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91999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004" y="1536000"/>
            <a:ext cx="20543992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0105-953A-4B9E-AB21-5DD5585B2977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0E15222-E9A5-1642-81BC-69781E592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000" y="4416000"/>
            <a:ext cx="9984000" cy="787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435688F-A7AF-064D-A3D9-A32A4548D2F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2480006" y="4416000"/>
            <a:ext cx="9984000" cy="787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968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 logo zw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2F14371-15C5-3945-B7C1-6B5F6D114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20000" y="0"/>
            <a:ext cx="5554133" cy="2099733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DC822D1B-21C1-0349-B21F-E98E7F882213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custGeom>
            <a:avLst/>
            <a:gdLst>
              <a:gd name="connsiteX0" fmla="*/ 190800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0 w 4572000"/>
              <a:gd name="connsiteY4" fmla="*/ 741150 h 5143500"/>
              <a:gd name="connsiteX5" fmla="*/ 185400 w 4572000"/>
              <a:gd name="connsiteY5" fmla="*/ 741150 h 5143500"/>
              <a:gd name="connsiteX6" fmla="*/ 190800 w 4572000"/>
              <a:gd name="connsiteY6" fmla="*/ 74115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72000" h="5143500">
                <a:moveTo>
                  <a:pt x="190800" y="0"/>
                </a:moveTo>
                <a:lnTo>
                  <a:pt x="4572000" y="0"/>
                </a:lnTo>
                <a:lnTo>
                  <a:pt x="4572000" y="5143500"/>
                </a:lnTo>
                <a:lnTo>
                  <a:pt x="0" y="5143500"/>
                </a:lnTo>
                <a:lnTo>
                  <a:pt x="0" y="741150"/>
                </a:lnTo>
                <a:lnTo>
                  <a:pt x="185400" y="741150"/>
                </a:lnTo>
                <a:lnTo>
                  <a:pt x="190800" y="7411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108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2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51995" y="11328000"/>
            <a:ext cx="3840000" cy="480000"/>
          </a:xfrm>
        </p:spPr>
        <p:txBody>
          <a:bodyPr anchor="b" anchorCtr="0"/>
          <a:lstStyle>
            <a:lvl1pPr algn="l">
              <a:defRPr sz="2667">
                <a:solidFill>
                  <a:schemeClr val="tx2"/>
                </a:solidFill>
              </a:defRPr>
            </a:lvl1pPr>
          </a:lstStyle>
          <a:p>
            <a:fld id="{1BA85D84-052F-4F34-A6B6-22C57DB0BFE8}" type="datetime4">
              <a:rPr lang="nl-NL" smtClean="0"/>
              <a:t>3 augustus 2026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A041945-C9D9-F542-B397-5649D30E3CE5}"/>
              </a:ext>
            </a:extLst>
          </p:cNvPr>
          <p:cNvSpPr/>
          <p:nvPr userDrawn="1"/>
        </p:nvSpPr>
        <p:spPr>
          <a:xfrm>
            <a:off x="0" y="2304000"/>
            <a:ext cx="192000" cy="94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40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F9A0AFC-8F92-0F42-8FB8-FE8EEA376D4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520000" y="0"/>
            <a:ext cx="5568000" cy="2112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933">
                <a:solidFill>
                  <a:schemeClr val="bg1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B57536-F9FB-A941-94BD-E9041F0658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000" y="2208000"/>
            <a:ext cx="10464000" cy="6144000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8533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1012A6A-C7E6-4E4E-B01F-E484179F5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2000" y="8448000"/>
            <a:ext cx="10464000" cy="2496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4267">
                <a:solidFill>
                  <a:schemeClr val="tx2"/>
                </a:solidFill>
              </a:defRPr>
            </a:lvl1pPr>
            <a:lvl2pPr marL="914411" indent="0" algn="ctr">
              <a:buNone/>
              <a:defRPr sz="4000"/>
            </a:lvl2pPr>
            <a:lvl3pPr marL="1828823" indent="0" algn="ctr">
              <a:buNone/>
              <a:defRPr sz="3600"/>
            </a:lvl3pPr>
            <a:lvl4pPr marL="2743234" indent="0" algn="ctr">
              <a:buNone/>
              <a:defRPr sz="3200"/>
            </a:lvl4pPr>
            <a:lvl5pPr marL="3657646" indent="0" algn="ctr">
              <a:buNone/>
              <a:defRPr sz="3200"/>
            </a:lvl5pPr>
            <a:lvl6pPr marL="4572057" indent="0" algn="ctr">
              <a:buNone/>
              <a:defRPr sz="3200"/>
            </a:lvl6pPr>
            <a:lvl7pPr marL="5486469" indent="0" algn="ctr">
              <a:buNone/>
              <a:defRPr sz="3200"/>
            </a:lvl7pPr>
            <a:lvl8pPr marL="6400880" indent="0" algn="ctr">
              <a:buNone/>
              <a:defRPr sz="3200"/>
            </a:lvl8pPr>
            <a:lvl9pPr marL="7315291" indent="0" algn="ctr">
              <a:buNone/>
              <a:defRPr sz="3200"/>
            </a:lvl9pPr>
          </a:lstStyle>
          <a:p>
            <a:r>
              <a:rPr lang="nl-NL" dirty="0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772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 logo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2F14371-15C5-3945-B7C1-6B5F6D114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20000" y="0"/>
            <a:ext cx="5554133" cy="20997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51995" y="11328000"/>
            <a:ext cx="3840000" cy="480000"/>
          </a:xfrm>
        </p:spPr>
        <p:txBody>
          <a:bodyPr anchor="b" anchorCtr="0"/>
          <a:lstStyle>
            <a:lvl1pPr algn="l">
              <a:defRPr sz="2667"/>
            </a:lvl1pPr>
          </a:lstStyle>
          <a:p>
            <a:fld id="{F2E12B0E-5A4F-453F-9B62-1E57A71C08C4}" type="datetime4">
              <a:rPr lang="nl-NL" smtClean="0"/>
              <a:t>3 augustus 2026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A041945-C9D9-F542-B397-5649D30E3CE5}"/>
              </a:ext>
            </a:extLst>
          </p:cNvPr>
          <p:cNvSpPr/>
          <p:nvPr userDrawn="1"/>
        </p:nvSpPr>
        <p:spPr>
          <a:xfrm>
            <a:off x="0" y="2304000"/>
            <a:ext cx="192000" cy="94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40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8833B9E1-AF80-9C4A-8C02-8D2F604D8A31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custGeom>
            <a:avLst/>
            <a:gdLst>
              <a:gd name="connsiteX0" fmla="*/ 184150 w 4572000"/>
              <a:gd name="connsiteY0" fmla="*/ 0 h 5143500"/>
              <a:gd name="connsiteX1" fmla="*/ 190800 w 4572000"/>
              <a:gd name="connsiteY1" fmla="*/ 0 h 5143500"/>
              <a:gd name="connsiteX2" fmla="*/ 6604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0 w 4572000"/>
              <a:gd name="connsiteY5" fmla="*/ 5143500 h 5143500"/>
              <a:gd name="connsiteX6" fmla="*/ 0 w 4572000"/>
              <a:gd name="connsiteY6" fmla="*/ 741150 h 5143500"/>
              <a:gd name="connsiteX7" fmla="*/ 184150 w 4572000"/>
              <a:gd name="connsiteY7" fmla="*/ 74115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184150" y="0"/>
                </a:moveTo>
                <a:lnTo>
                  <a:pt x="190800" y="0"/>
                </a:lnTo>
                <a:lnTo>
                  <a:pt x="6604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0" y="5143500"/>
                </a:lnTo>
                <a:lnTo>
                  <a:pt x="0" y="741150"/>
                </a:lnTo>
                <a:lnTo>
                  <a:pt x="184150" y="7411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108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2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F9A0AFC-8F92-0F42-8FB8-FE8EEA376D4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520000" y="0"/>
            <a:ext cx="5568000" cy="2112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2933">
                <a:solidFill>
                  <a:schemeClr val="bg1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3B713D9-CDB6-7648-92D0-653127A84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000" y="2208000"/>
            <a:ext cx="10464000" cy="6144000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8533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A84C360-7E83-A64E-87DC-8094C8AE8D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2000" y="8448000"/>
            <a:ext cx="10464000" cy="2496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4267">
                <a:solidFill>
                  <a:schemeClr val="tx2"/>
                </a:solidFill>
              </a:defRPr>
            </a:lvl1pPr>
            <a:lvl2pPr marL="914411" indent="0" algn="ctr">
              <a:buNone/>
              <a:defRPr sz="4000"/>
            </a:lvl2pPr>
            <a:lvl3pPr marL="1828823" indent="0" algn="ctr">
              <a:buNone/>
              <a:defRPr sz="3600"/>
            </a:lvl3pPr>
            <a:lvl4pPr marL="2743234" indent="0" algn="ctr">
              <a:buNone/>
              <a:defRPr sz="3200"/>
            </a:lvl4pPr>
            <a:lvl5pPr marL="3657646" indent="0" algn="ctr">
              <a:buNone/>
              <a:defRPr sz="3200"/>
            </a:lvl5pPr>
            <a:lvl6pPr marL="4572057" indent="0" algn="ctr">
              <a:buNone/>
              <a:defRPr sz="3200"/>
            </a:lvl6pPr>
            <a:lvl7pPr marL="5486469" indent="0" algn="ctr">
              <a:buNone/>
              <a:defRPr sz="3200"/>
            </a:lvl7pPr>
            <a:lvl8pPr marL="6400880" indent="0" algn="ctr">
              <a:buNone/>
              <a:defRPr sz="3200"/>
            </a:lvl8pPr>
            <a:lvl9pPr marL="7315291" indent="0" algn="ctr">
              <a:buNone/>
              <a:defRPr sz="3200"/>
            </a:lvl9pPr>
          </a:lstStyle>
          <a:p>
            <a:r>
              <a:rPr lang="nl-NL" dirty="0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016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lang 2 logo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2F14371-15C5-3945-B7C1-6B5F6D114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20000" y="0"/>
            <a:ext cx="5554133" cy="20997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0000" y="9078536"/>
            <a:ext cx="3840000" cy="480000"/>
          </a:xfrm>
        </p:spPr>
        <p:txBody>
          <a:bodyPr anchor="b" anchorCtr="0"/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fld id="{D353FD89-1391-4CC9-BD11-0185DC49F418}" type="datetime4">
              <a:rPr lang="nl-NL" smtClean="0"/>
              <a:t>3 augustus 2026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A041945-C9D9-F542-B397-5649D30E3CE5}"/>
              </a:ext>
            </a:extLst>
          </p:cNvPr>
          <p:cNvSpPr/>
          <p:nvPr userDrawn="1"/>
        </p:nvSpPr>
        <p:spPr>
          <a:xfrm>
            <a:off x="0" y="2304000"/>
            <a:ext cx="192000" cy="94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40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5D4F141-6D6F-EC4A-8B6B-FD496429E8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0001" y="10472936"/>
            <a:ext cx="13776931" cy="170185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D91587C-CF3F-4A4E-8E92-F8C3EC3428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0002" y="2208000"/>
            <a:ext cx="15743997" cy="4608000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8533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7D7F024-4BE7-3942-9E16-DD41F5E58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0002" y="6912000"/>
            <a:ext cx="15743997" cy="1728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4267">
                <a:solidFill>
                  <a:schemeClr val="tx2"/>
                </a:solidFill>
              </a:defRPr>
            </a:lvl1pPr>
            <a:lvl2pPr marL="914411" indent="0" algn="ctr">
              <a:buNone/>
              <a:defRPr sz="4000"/>
            </a:lvl2pPr>
            <a:lvl3pPr marL="1828823" indent="0" algn="ctr">
              <a:buNone/>
              <a:defRPr sz="3600"/>
            </a:lvl3pPr>
            <a:lvl4pPr marL="2743234" indent="0" algn="ctr">
              <a:buNone/>
              <a:defRPr sz="3200"/>
            </a:lvl4pPr>
            <a:lvl5pPr marL="3657646" indent="0" algn="ctr">
              <a:buNone/>
              <a:defRPr sz="3200"/>
            </a:lvl5pPr>
            <a:lvl6pPr marL="4572057" indent="0" algn="ctr">
              <a:buNone/>
              <a:defRPr sz="3200"/>
            </a:lvl6pPr>
            <a:lvl7pPr marL="5486469" indent="0" algn="ctr">
              <a:buNone/>
              <a:defRPr sz="3200"/>
            </a:lvl7pPr>
            <a:lvl8pPr marL="6400880" indent="0" algn="ctr">
              <a:buNone/>
              <a:defRPr sz="3200"/>
            </a:lvl8pPr>
            <a:lvl9pPr marL="7315291" indent="0" algn="ctr">
              <a:buNone/>
              <a:defRPr sz="3200"/>
            </a:lvl9pPr>
          </a:lstStyle>
          <a:p>
            <a:r>
              <a:rPr lang="nl-NL" dirty="0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951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 10">
            <a:extLst>
              <a:ext uri="{FF2B5EF4-FFF2-40B4-BE49-F238E27FC236}">
                <a16:creationId xmlns:a16="http://schemas.microsoft.com/office/drawing/2014/main" id="{FDF264BC-C422-EB4B-8E56-1C756A3D37C3}"/>
              </a:ext>
            </a:extLst>
          </p:cNvPr>
          <p:cNvSpPr/>
          <p:nvPr userDrawn="1"/>
        </p:nvSpPr>
        <p:spPr>
          <a:xfrm>
            <a:off x="0" y="2"/>
            <a:ext cx="12192000" cy="13722893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98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6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9997" y="4416000"/>
            <a:ext cx="9504000" cy="7872000"/>
          </a:xfrm>
        </p:spPr>
        <p:txBody>
          <a:bodyPr/>
          <a:lstStyle>
            <a:lvl1pPr marL="768010" indent="-768010">
              <a:lnSpc>
                <a:spcPct val="120000"/>
              </a:lnSpc>
              <a:buFont typeface="+mj-lt"/>
              <a:buAutoNum type="arabicPeriod"/>
              <a:defRPr sz="3733"/>
            </a:lvl1pPr>
            <a:lvl2pPr marL="1440018" indent="-672008">
              <a:lnSpc>
                <a:spcPct val="120000"/>
              </a:lnSpc>
              <a:buFont typeface="Arial" panose="020B0604020202020204" pitchFamily="34" charset="0"/>
              <a:buChar char="•"/>
              <a:defRPr sz="3733"/>
            </a:lvl2pPr>
            <a:lvl3pPr marL="672008" indent="0">
              <a:buFont typeface="+mj-lt"/>
              <a:buNone/>
              <a:defRPr sz="4800"/>
            </a:lvl3pPr>
            <a:lvl4pPr indent="-768010">
              <a:buFont typeface="+mj-lt"/>
              <a:buAutoNum type="arabicPeriod"/>
              <a:defRPr sz="4800"/>
            </a:lvl4pPr>
            <a:lvl5pPr indent="-768010">
              <a:buFont typeface="+mj-lt"/>
              <a:buAutoNum type="arabicPeriod"/>
              <a:defRPr sz="48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E5AF-C4EE-4FAF-9F2C-4697D73DBA89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A97E83-B5C4-CA4E-879F-F362E8E56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9999" y="1536000"/>
            <a:ext cx="9503997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5DCC0A75-E80D-E44F-9ACA-BF43DB10C3EE}"/>
              </a:ext>
            </a:extLst>
          </p:cNvPr>
          <p:cNvSpPr/>
          <p:nvPr userDrawn="1"/>
        </p:nvSpPr>
        <p:spPr>
          <a:xfrm>
            <a:off x="0" y="2438560"/>
            <a:ext cx="8026640" cy="7396592"/>
          </a:xfrm>
          <a:custGeom>
            <a:avLst/>
            <a:gdLst>
              <a:gd name="connsiteX0" fmla="*/ 973925 w 3009990"/>
              <a:gd name="connsiteY0" fmla="*/ 648957 h 2773722"/>
              <a:gd name="connsiteX1" fmla="*/ 529235 w 3009990"/>
              <a:gd name="connsiteY1" fmla="*/ 1093658 h 2773722"/>
              <a:gd name="connsiteX2" fmla="*/ 972954 w 3009990"/>
              <a:gd name="connsiteY2" fmla="*/ 1538348 h 2773722"/>
              <a:gd name="connsiteX3" fmla="*/ 1418626 w 3009990"/>
              <a:gd name="connsiteY3" fmla="*/ 1094629 h 2773722"/>
              <a:gd name="connsiteX4" fmla="*/ 974907 w 3009990"/>
              <a:gd name="connsiteY4" fmla="*/ 648957 h 2773722"/>
              <a:gd name="connsiteX5" fmla="*/ 973925 w 3009990"/>
              <a:gd name="connsiteY5" fmla="*/ 648957 h 2773722"/>
              <a:gd name="connsiteX6" fmla="*/ 974907 w 3009990"/>
              <a:gd name="connsiteY6" fmla="*/ 0 h 2773722"/>
              <a:gd name="connsiteX7" fmla="*/ 2954039 w 3009990"/>
              <a:gd name="connsiteY7" fmla="*/ 1191394 h 2773722"/>
              <a:gd name="connsiteX8" fmla="*/ 2954039 w 3009990"/>
              <a:gd name="connsiteY8" fmla="*/ 1190412 h 2773722"/>
              <a:gd name="connsiteX9" fmla="*/ 2954039 w 3009990"/>
              <a:gd name="connsiteY9" fmla="*/ 1581357 h 2773722"/>
              <a:gd name="connsiteX10" fmla="*/ 974907 w 3009990"/>
              <a:gd name="connsiteY10" fmla="*/ 2773722 h 2773722"/>
              <a:gd name="connsiteX11" fmla="*/ 76036 w 3009990"/>
              <a:gd name="connsiteY11" fmla="*/ 2574369 h 2773722"/>
              <a:gd name="connsiteX12" fmla="*/ 0 w 3009990"/>
              <a:gd name="connsiteY12" fmla="*/ 2534991 h 2773722"/>
              <a:gd name="connsiteX13" fmla="*/ 0 w 3009990"/>
              <a:gd name="connsiteY13" fmla="*/ 2105575 h 2773722"/>
              <a:gd name="connsiteX14" fmla="*/ 101236 w 3009990"/>
              <a:gd name="connsiteY14" fmla="*/ 2171317 h 2773722"/>
              <a:gd name="connsiteX15" fmla="*/ 974907 w 3009990"/>
              <a:gd name="connsiteY15" fmla="*/ 2408198 h 2773722"/>
              <a:gd name="connsiteX16" fmla="*/ 2595356 w 3009990"/>
              <a:gd name="connsiteY16" fmla="*/ 1385885 h 2773722"/>
              <a:gd name="connsiteX17" fmla="*/ 1363888 w 3009990"/>
              <a:gd name="connsiteY17" fmla="*/ 408533 h 2773722"/>
              <a:gd name="connsiteX18" fmla="*/ 1375617 w 3009990"/>
              <a:gd name="connsiteY18" fmla="*/ 432962 h 2773722"/>
              <a:gd name="connsiteX19" fmla="*/ 1993304 w 3009990"/>
              <a:gd name="connsiteY19" fmla="*/ 1172824 h 2773722"/>
              <a:gd name="connsiteX20" fmla="*/ 1880027 w 3009990"/>
              <a:gd name="connsiteY20" fmla="*/ 1568072 h 2773722"/>
              <a:gd name="connsiteX21" fmla="*/ 501725 w 3009990"/>
              <a:gd name="connsiteY21" fmla="*/ 1999916 h 2773722"/>
              <a:gd name="connsiteX22" fmla="*/ 341 w 3009990"/>
              <a:gd name="connsiteY22" fmla="*/ 1400189 h 2773722"/>
              <a:gd name="connsiteX23" fmla="*/ 0 w 3009990"/>
              <a:gd name="connsiteY23" fmla="*/ 1398573 h 2773722"/>
              <a:gd name="connsiteX24" fmla="*/ 0 w 3009990"/>
              <a:gd name="connsiteY24" fmla="*/ 792889 h 2773722"/>
              <a:gd name="connsiteX25" fmla="*/ 26168 w 3009990"/>
              <a:gd name="connsiteY25" fmla="*/ 716575 h 2773722"/>
              <a:gd name="connsiteX26" fmla="*/ 69881 w 3009990"/>
              <a:gd name="connsiteY26" fmla="*/ 621593 h 2773722"/>
              <a:gd name="connsiteX27" fmla="*/ 0 w 3009990"/>
              <a:gd name="connsiteY27" fmla="*/ 672279 h 2773722"/>
              <a:gd name="connsiteX28" fmla="*/ 0 w 3009990"/>
              <a:gd name="connsiteY28" fmla="*/ 238956 h 2773722"/>
              <a:gd name="connsiteX29" fmla="*/ 76471 w 3009990"/>
              <a:gd name="connsiteY29" fmla="*/ 199353 h 2773722"/>
              <a:gd name="connsiteX30" fmla="*/ 974907 w 3009990"/>
              <a:gd name="connsiteY30" fmla="*/ 0 h 277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009990" h="2773722">
                <a:moveTo>
                  <a:pt x="973925" y="648957"/>
                </a:moveTo>
                <a:cubicBezTo>
                  <a:pt x="728331" y="648957"/>
                  <a:pt x="529235" y="848053"/>
                  <a:pt x="529235" y="1093658"/>
                </a:cubicBezTo>
                <a:cubicBezTo>
                  <a:pt x="529235" y="1338876"/>
                  <a:pt x="727736" y="1537815"/>
                  <a:pt x="972954" y="1538348"/>
                </a:cubicBezTo>
                <a:cubicBezTo>
                  <a:pt x="1218548" y="1538891"/>
                  <a:pt x="1418083" y="1340233"/>
                  <a:pt x="1418626" y="1094629"/>
                </a:cubicBezTo>
                <a:cubicBezTo>
                  <a:pt x="1419159" y="849035"/>
                  <a:pt x="1220501" y="649500"/>
                  <a:pt x="974907" y="648957"/>
                </a:cubicBezTo>
                <a:cubicBezTo>
                  <a:pt x="974583" y="648957"/>
                  <a:pt x="974249" y="648957"/>
                  <a:pt x="973925" y="648957"/>
                </a:cubicBezTo>
                <a:close/>
                <a:moveTo>
                  <a:pt x="974907" y="0"/>
                </a:moveTo>
                <a:cubicBezTo>
                  <a:pt x="2074424" y="0"/>
                  <a:pt x="2715568" y="809243"/>
                  <a:pt x="2954039" y="1191394"/>
                </a:cubicBezTo>
                <a:lnTo>
                  <a:pt x="2954039" y="1190412"/>
                </a:lnTo>
                <a:cubicBezTo>
                  <a:pt x="3028641" y="1310050"/>
                  <a:pt x="3028641" y="1461720"/>
                  <a:pt x="2954039" y="1581357"/>
                </a:cubicBezTo>
                <a:cubicBezTo>
                  <a:pt x="2715568" y="1963498"/>
                  <a:pt x="2075405" y="2773722"/>
                  <a:pt x="974907" y="2773722"/>
                </a:cubicBezTo>
                <a:cubicBezTo>
                  <a:pt x="631001" y="2773722"/>
                  <a:pt x="331954" y="2694694"/>
                  <a:pt x="76036" y="2574369"/>
                </a:cubicBezTo>
                <a:lnTo>
                  <a:pt x="0" y="2534991"/>
                </a:lnTo>
                <a:lnTo>
                  <a:pt x="0" y="2105575"/>
                </a:lnTo>
                <a:lnTo>
                  <a:pt x="101236" y="2171317"/>
                </a:lnTo>
                <a:cubicBezTo>
                  <a:pt x="334036" y="2308459"/>
                  <a:pt x="623978" y="2408198"/>
                  <a:pt x="974907" y="2408198"/>
                </a:cubicBezTo>
                <a:cubicBezTo>
                  <a:pt x="2096899" y="2408198"/>
                  <a:pt x="2595356" y="1385885"/>
                  <a:pt x="2595356" y="1385885"/>
                </a:cubicBezTo>
                <a:cubicBezTo>
                  <a:pt x="2595356" y="1385885"/>
                  <a:pt x="2212234" y="604005"/>
                  <a:pt x="1363888" y="408533"/>
                </a:cubicBezTo>
                <a:cubicBezTo>
                  <a:pt x="1361893" y="418382"/>
                  <a:pt x="1366687" y="428366"/>
                  <a:pt x="1375617" y="432962"/>
                </a:cubicBezTo>
                <a:cubicBezTo>
                  <a:pt x="1695218" y="602052"/>
                  <a:pt x="2019696" y="820001"/>
                  <a:pt x="1993304" y="1172824"/>
                </a:cubicBezTo>
                <a:cubicBezTo>
                  <a:pt x="1982735" y="1310896"/>
                  <a:pt x="1944196" y="1445364"/>
                  <a:pt x="1880027" y="1568072"/>
                </a:cubicBezTo>
                <a:cubicBezTo>
                  <a:pt x="1618662" y="2067928"/>
                  <a:pt x="1001581" y="2261281"/>
                  <a:pt x="501725" y="1999916"/>
                </a:cubicBezTo>
                <a:cubicBezTo>
                  <a:pt x="251792" y="1869234"/>
                  <a:pt x="78490" y="1649617"/>
                  <a:pt x="341" y="1400189"/>
                </a:cubicBezTo>
                <a:lnTo>
                  <a:pt x="0" y="1398573"/>
                </a:lnTo>
                <a:lnTo>
                  <a:pt x="0" y="792889"/>
                </a:lnTo>
                <a:lnTo>
                  <a:pt x="26168" y="716575"/>
                </a:lnTo>
                <a:cubicBezTo>
                  <a:pt x="38987" y="684533"/>
                  <a:pt x="53546" y="652834"/>
                  <a:pt x="69881" y="621593"/>
                </a:cubicBezTo>
                <a:lnTo>
                  <a:pt x="0" y="672279"/>
                </a:lnTo>
                <a:lnTo>
                  <a:pt x="0" y="238956"/>
                </a:lnTo>
                <a:lnTo>
                  <a:pt x="76471" y="199353"/>
                </a:lnTo>
                <a:cubicBezTo>
                  <a:pt x="332376" y="79028"/>
                  <a:pt x="631308" y="0"/>
                  <a:pt x="974907" y="0"/>
                </a:cubicBezTo>
                <a:close/>
              </a:path>
            </a:pathLst>
          </a:custGeom>
          <a:solidFill>
            <a:schemeClr val="accent3"/>
          </a:solidFill>
          <a:ln w="9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nl-NL" sz="6400"/>
          </a:p>
        </p:txBody>
      </p:sp>
    </p:spTree>
    <p:extLst>
      <p:ext uri="{BB962C8B-B14F-4D97-AF65-F5344CB8AC3E}">
        <p14:creationId xmlns:p14="http://schemas.microsoft.com/office/powerpoint/2010/main" val="2432967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D9B93-7A37-4D92-AFD6-8CF3DCBB0137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4515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aam di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43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44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004" y="1536000"/>
            <a:ext cx="20543992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EB99-8BE0-4463-AEBD-CF01648F053C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0E15222-E9A5-1642-81BC-69781E592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000" y="4416000"/>
            <a:ext cx="9984000" cy="787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435688F-A7AF-064D-A3D9-A32A4548D2F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2480005" y="4416000"/>
            <a:ext cx="9984000" cy="787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77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kolommen met sub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919995" y="4033768"/>
            <a:ext cx="6528000" cy="672000"/>
          </a:xfrm>
        </p:spPr>
        <p:txBody>
          <a:bodyPr anchor="t" anchorCtr="0"/>
          <a:lstStyle>
            <a:lvl1pPr marL="0" indent="0">
              <a:buNone/>
              <a:defRPr sz="3200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96D7-C32C-4ACE-95DD-38AE61593FF0}" type="datetime4">
              <a:rPr lang="nl-NL" smtClean="0"/>
              <a:t>3 augustus 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DDD0928-A9C1-0D4B-9DA8-FD02FD8C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004" y="1536000"/>
            <a:ext cx="20543992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BAF31F0-F776-374E-A0F1-0E6949C7D25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920000" y="4896000"/>
            <a:ext cx="6528000" cy="739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B8BB6-CC51-154F-8D4F-2EFE5D56AB8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5935995" y="4896000"/>
            <a:ext cx="6528000" cy="739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9261A85-ED44-FF45-97E6-1E342F61B3B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927997" y="4896000"/>
            <a:ext cx="6528000" cy="739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87FC86B-7438-BF40-841F-91978E0C6EE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927997" y="4033768"/>
            <a:ext cx="6528000" cy="672000"/>
          </a:xfrm>
        </p:spPr>
        <p:txBody>
          <a:bodyPr anchor="t" anchorCtr="0"/>
          <a:lstStyle>
            <a:lvl1pPr marL="0" indent="0">
              <a:buNone/>
              <a:defRPr sz="3200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0D5BF12-A965-6749-81E8-ED8BB65FBA0E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5935995" y="4033768"/>
            <a:ext cx="6528000" cy="672000"/>
          </a:xfrm>
        </p:spPr>
        <p:txBody>
          <a:bodyPr anchor="t" anchorCtr="0"/>
          <a:lstStyle>
            <a:lvl1pPr marL="0" indent="0">
              <a:buNone/>
              <a:defRPr sz="3200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1283419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met sub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919995" y="4033768"/>
            <a:ext cx="9984000" cy="672000"/>
          </a:xfrm>
        </p:spPr>
        <p:txBody>
          <a:bodyPr anchor="t" anchorCtr="0"/>
          <a:lstStyle>
            <a:lvl1pPr marL="0" indent="0">
              <a:buNone/>
              <a:defRPr sz="3200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5674A-7022-407F-BD75-7BEAC32DEFFC}" type="datetime4">
              <a:rPr lang="nl-NL" smtClean="0"/>
              <a:t>3 augustus 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DDD0928-A9C1-0D4B-9DA8-FD02FD8C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004" y="1536000"/>
            <a:ext cx="20543992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BAF31F0-F776-374E-A0F1-0E6949C7D25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920000" y="4896000"/>
            <a:ext cx="9984000" cy="739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B8BB6-CC51-154F-8D4F-2EFE5D56AB8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2480005" y="4896000"/>
            <a:ext cx="9984000" cy="739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605DF7F-7F14-1041-82B7-A5DA5542251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12480005" y="4033771"/>
            <a:ext cx="9984000" cy="672000"/>
          </a:xfrm>
        </p:spPr>
        <p:txBody>
          <a:bodyPr anchor="t" anchorCtr="0"/>
          <a:lstStyle>
            <a:lvl1pPr marL="0" indent="0">
              <a:buNone/>
              <a:defRPr sz="3200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3387380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 9">
            <a:extLst>
              <a:ext uri="{FF2B5EF4-FFF2-40B4-BE49-F238E27FC236}">
                <a16:creationId xmlns:a16="http://schemas.microsoft.com/office/drawing/2014/main" id="{D446247C-03D5-2943-B3AC-FE98C9F6FCEC}"/>
              </a:ext>
            </a:extLst>
          </p:cNvPr>
          <p:cNvSpPr/>
          <p:nvPr userDrawn="1"/>
        </p:nvSpPr>
        <p:spPr>
          <a:xfrm>
            <a:off x="12191997" y="0"/>
            <a:ext cx="12192000" cy="13716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9900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6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005" y="1536000"/>
            <a:ext cx="8256000" cy="2304000"/>
          </a:xfrm>
        </p:spPr>
        <p:txBody>
          <a:bodyPr anchor="b" anchorCtr="0"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7FCC9-C48B-4B3B-9018-6BF0157E7408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6032EC9-BF10-7447-9318-756EA76C3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19989" y="4416002"/>
            <a:ext cx="8256000" cy="787199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79A2BB6-CC69-D44C-BB7F-650BD247AB38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2959996" y="2400002"/>
            <a:ext cx="9503997" cy="787199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7467" b="1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1375012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C5F3A998-FD80-824E-AE19-A2FCBCF2D5E5}"/>
              </a:ext>
            </a:extLst>
          </p:cNvPr>
          <p:cNvSpPr/>
          <p:nvPr userDrawn="1"/>
        </p:nvSpPr>
        <p:spPr>
          <a:xfrm>
            <a:off x="12191997" y="0"/>
            <a:ext cx="12192000" cy="13716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98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6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005" y="1536000"/>
            <a:ext cx="8256000" cy="2304000"/>
          </a:xfrm>
        </p:spPr>
        <p:txBody>
          <a:bodyPr anchor="b" anchorCtr="0"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14C993-A822-4D99-933C-231A9E021A1C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5D1E476-AF9B-E940-85AE-0357F2A4E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19989" y="4416002"/>
            <a:ext cx="8256000" cy="787199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C685D2A-4EEB-4C46-8FD2-D43927E2CFD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2959996" y="2400002"/>
            <a:ext cx="9503997" cy="787199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7467" b="1">
                <a:solidFill>
                  <a:schemeClr val="bg1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840042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5D67B989-C915-2844-9D35-A342F366E22B}"/>
              </a:ext>
            </a:extLst>
          </p:cNvPr>
          <p:cNvSpPr/>
          <p:nvPr userDrawn="1"/>
        </p:nvSpPr>
        <p:spPr>
          <a:xfrm>
            <a:off x="12191997" y="0"/>
            <a:ext cx="12192000" cy="13716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98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6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005" y="1536000"/>
            <a:ext cx="8256000" cy="2304000"/>
          </a:xfrm>
        </p:spPr>
        <p:txBody>
          <a:bodyPr anchor="b" anchorCtr="0"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5502-9D47-486B-812C-17900729D45A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890F462-1EE5-3842-A0E7-36056908F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19989" y="4416002"/>
            <a:ext cx="8256000" cy="787199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265CD45-30AE-414A-B5B8-C006C482AF2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2959996" y="2400002"/>
            <a:ext cx="9503997" cy="787199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7467" b="1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352424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E95589D8-6BCD-1D4D-8780-66CE85DF09B3}"/>
              </a:ext>
            </a:extLst>
          </p:cNvPr>
          <p:cNvSpPr/>
          <p:nvPr userDrawn="1"/>
        </p:nvSpPr>
        <p:spPr>
          <a:xfrm>
            <a:off x="12191997" y="0"/>
            <a:ext cx="12192000" cy="13716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6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005" y="1536000"/>
            <a:ext cx="8256000" cy="2304000"/>
          </a:xfrm>
        </p:spPr>
        <p:txBody>
          <a:bodyPr anchor="b" anchorCtr="0"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845339-3917-4247-80E2-E96E65689DBA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6BE2E3E-1BE8-C147-A3F5-10EE98894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19989" y="4416002"/>
            <a:ext cx="8256000" cy="787199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3C2ACBF-1639-7942-880E-4A7949AE55B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2959996" y="2400002"/>
            <a:ext cx="9503997" cy="787199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7467" b="1">
                <a:solidFill>
                  <a:schemeClr val="bg1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0178744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 15">
            <a:extLst>
              <a:ext uri="{FF2B5EF4-FFF2-40B4-BE49-F238E27FC236}">
                <a16:creationId xmlns:a16="http://schemas.microsoft.com/office/drawing/2014/main" id="{0D7A9F44-CB09-0341-BA83-A1FFA95003AD}"/>
              </a:ext>
            </a:extLst>
          </p:cNvPr>
          <p:cNvSpPr/>
          <p:nvPr userDrawn="1"/>
        </p:nvSpPr>
        <p:spPr>
          <a:xfrm>
            <a:off x="0" y="2"/>
            <a:ext cx="12192000" cy="13722893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9800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6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7992" y="1536000"/>
            <a:ext cx="8256000" cy="2304000"/>
          </a:xfrm>
        </p:spPr>
        <p:txBody>
          <a:bodyPr anchor="b" anchorCtr="0"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9D07A-2F32-46F4-9E97-8A7FE5604EFA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B05B9DF-41A8-624E-AE3C-F4842B705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07976" y="4416002"/>
            <a:ext cx="8256000" cy="787199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D1070C8-30EC-4C4A-82C4-6D2331FBF8A0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920002" y="2400002"/>
            <a:ext cx="9503997" cy="787199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7467" b="1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619457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 15">
            <a:extLst>
              <a:ext uri="{FF2B5EF4-FFF2-40B4-BE49-F238E27FC236}">
                <a16:creationId xmlns:a16="http://schemas.microsoft.com/office/drawing/2014/main" id="{81F9263D-1490-0E46-812F-D9155613F117}"/>
              </a:ext>
            </a:extLst>
          </p:cNvPr>
          <p:cNvSpPr/>
          <p:nvPr userDrawn="1"/>
        </p:nvSpPr>
        <p:spPr>
          <a:xfrm>
            <a:off x="0" y="2"/>
            <a:ext cx="12192000" cy="13722893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98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6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7992" y="1536000"/>
            <a:ext cx="8256000" cy="2304000"/>
          </a:xfrm>
        </p:spPr>
        <p:txBody>
          <a:bodyPr anchor="b" anchorCtr="0"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08789-BECE-4489-ACF5-A977C5258593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3BD766D-2B1F-444A-A4E6-ABDA2D3F3E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07976" y="4416002"/>
            <a:ext cx="8256000" cy="787199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9823BDD-115A-4248-B3C3-A41210F11DC6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920002" y="2400002"/>
            <a:ext cx="9503997" cy="787199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7467" b="1">
                <a:solidFill>
                  <a:schemeClr val="bg1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654143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 15">
            <a:extLst>
              <a:ext uri="{FF2B5EF4-FFF2-40B4-BE49-F238E27FC236}">
                <a16:creationId xmlns:a16="http://schemas.microsoft.com/office/drawing/2014/main" id="{6347E27B-F05C-0249-B6D9-1F24786D89DA}"/>
              </a:ext>
            </a:extLst>
          </p:cNvPr>
          <p:cNvSpPr/>
          <p:nvPr userDrawn="1"/>
        </p:nvSpPr>
        <p:spPr>
          <a:xfrm>
            <a:off x="0" y="2"/>
            <a:ext cx="12192000" cy="13722893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98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640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7992" y="1536000"/>
            <a:ext cx="8256000" cy="2304000"/>
          </a:xfrm>
        </p:spPr>
        <p:txBody>
          <a:bodyPr anchor="b" anchorCtr="0"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BEB62-6267-4A35-9BB6-AA31837F16A4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5D066F8-DCDA-6E49-BF2C-B9D2E06CD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07976" y="4416002"/>
            <a:ext cx="8256000" cy="787199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1DBF9A0-ABA9-B24F-818B-F5A1C959C0A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920002" y="2400002"/>
            <a:ext cx="9503997" cy="787199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7467" b="1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682862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80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8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rije vorm 11">
            <a:extLst>
              <a:ext uri="{FF2B5EF4-FFF2-40B4-BE49-F238E27FC236}">
                <a16:creationId xmlns:a16="http://schemas.microsoft.com/office/drawing/2014/main" id="{27B76075-01D5-B844-9BED-6E2BF7252C14}"/>
              </a:ext>
            </a:extLst>
          </p:cNvPr>
          <p:cNvSpPr/>
          <p:nvPr userDrawn="1"/>
        </p:nvSpPr>
        <p:spPr>
          <a:xfrm>
            <a:off x="0" y="2"/>
            <a:ext cx="12192000" cy="13722893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6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7992" y="1536000"/>
            <a:ext cx="8256000" cy="2304000"/>
          </a:xfrm>
        </p:spPr>
        <p:txBody>
          <a:bodyPr anchor="b" anchorCtr="0"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EC87E-ADBF-436F-861B-8577E3E211A4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Het werk van VWS-GMT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862824C-364E-4543-854F-60A2A42D2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07976" y="4416002"/>
            <a:ext cx="8256000" cy="787199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4117ACD-F932-D64E-A8AF-00425F56716B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920002" y="2400002"/>
            <a:ext cx="9503997" cy="787199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7467" b="1">
                <a:solidFill>
                  <a:schemeClr val="bg1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369855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8000" y="3840000"/>
            <a:ext cx="1632000" cy="1632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000" y="7680000"/>
            <a:ext cx="4800000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FC8E-D4E8-417F-B18C-E7881928446E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2CE07E-08F2-C14D-8DF6-F761310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004" y="1536000"/>
            <a:ext cx="20543992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2C7DB8E-544B-3B4B-BE95-48DE459A6C9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7663997" y="7680000"/>
            <a:ext cx="4800000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64BE5B4-483D-E342-AB6B-F0A632DA7930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168000" y="7680000"/>
            <a:ext cx="4800000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C736109-68E7-6C46-97E0-BA7964FCC79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2416000" y="7680000"/>
            <a:ext cx="4800000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04076AE-5FDC-3045-8738-962478BA6FD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919995" y="5664000"/>
            <a:ext cx="4800000" cy="144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5CA9006-32A9-004C-99B4-664D21D4E2F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168000" y="5664000"/>
            <a:ext cx="4800000" cy="144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ED3BBEA-7CD2-2C49-B72F-1A58763E5E9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2416000" y="5664000"/>
            <a:ext cx="4800000" cy="144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5217F44-E2DC-0B4D-B38A-14B21830D713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17663997" y="5664000"/>
            <a:ext cx="4800000" cy="144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CA97645-3225-2949-8521-69BB6F0D1B97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12415997" y="3840000"/>
            <a:ext cx="1632000" cy="1632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F69A00D-DCC5-E64E-BA66-28013FEB849A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17673035" y="3840000"/>
            <a:ext cx="1632000" cy="1632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FECBDF27-C56C-0745-A544-8C7F70D3BB41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1960624" y="3840000"/>
            <a:ext cx="1632000" cy="1632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8689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jf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5995" y="3840000"/>
            <a:ext cx="1632000" cy="1632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000" y="7680000"/>
            <a:ext cx="3840000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A73F6-FEEA-49D5-B8EB-1CDBB26A22FD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2CE07E-08F2-C14D-8DF6-F761310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004" y="1536000"/>
            <a:ext cx="20543992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2C7DB8E-544B-3B4B-BE95-48DE459A6C9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8623995" y="7680000"/>
            <a:ext cx="3840000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64BE5B4-483D-E342-AB6B-F0A632DA7930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095995" y="7680000"/>
            <a:ext cx="3840000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C736109-68E7-6C46-97E0-BA7964FCC79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0271995" y="7680000"/>
            <a:ext cx="3840000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04076AE-5FDC-3045-8738-962478BA6FD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919995" y="5664000"/>
            <a:ext cx="3840000" cy="144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 om te bewerken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5CA9006-32A9-004C-99B4-664D21D4E2F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095995" y="5664000"/>
            <a:ext cx="3840000" cy="144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 om te bewerken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ED3BBEA-7CD2-2C49-B72F-1A58763E5E9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0271995" y="5664000"/>
            <a:ext cx="3840000" cy="144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 om te bewerken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CA97645-3225-2949-8521-69BB6F0D1B97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10271995" y="3840000"/>
            <a:ext cx="1632000" cy="1632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F69A00D-DCC5-E64E-BA66-28013FEB849A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18623995" y="3840000"/>
            <a:ext cx="1632000" cy="1632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FECBDF27-C56C-0745-A544-8C7F70D3BB41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1960624" y="3840000"/>
            <a:ext cx="1632000" cy="1632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0CEC9B9-C04F-7B4F-9461-1E78C228720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8624000" y="5664000"/>
            <a:ext cx="3840000" cy="144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 om te bewerken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B5C94C28-BBAD-9648-9120-BD8AFAA36183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14447995" y="7680000"/>
            <a:ext cx="3840000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A1FB6DA-A3C1-AA47-AE81-D0E4E2BF863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4447995" y="5664000"/>
            <a:ext cx="3840000" cy="144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 om te bewerken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D4086632-B38F-E14B-BD03-54E97596B8BB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14447995" y="3840000"/>
            <a:ext cx="1632000" cy="1632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980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1074-B66E-4181-AFF5-6DE7733E4750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223F424-C05E-CD46-A494-7CD80A887EC4}"/>
              </a:ext>
            </a:extLst>
          </p:cNvPr>
          <p:cNvSpPr/>
          <p:nvPr userDrawn="1"/>
        </p:nvSpPr>
        <p:spPr>
          <a:xfrm>
            <a:off x="0" y="2304000"/>
            <a:ext cx="192000" cy="94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83028F-13C0-3845-A09E-F4AD50A77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0002" y="2208000"/>
            <a:ext cx="15743997" cy="4320000"/>
          </a:xfrm>
        </p:spPr>
        <p:txBody>
          <a:bodyPr anchor="b" anchorCtr="0"/>
          <a:lstStyle>
            <a:lvl1pPr algn="l">
              <a:defRPr sz="8533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0FAD50F-12A2-FC47-8275-18D42F36C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0002" y="6912000"/>
            <a:ext cx="15743997" cy="1728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4267">
                <a:solidFill>
                  <a:schemeClr val="tx2"/>
                </a:solidFill>
              </a:defRPr>
            </a:lvl1pPr>
            <a:lvl2pPr marL="914411" indent="0" algn="ctr">
              <a:buNone/>
              <a:defRPr sz="4000"/>
            </a:lvl2pPr>
            <a:lvl3pPr marL="1828823" indent="0" algn="ctr">
              <a:buNone/>
              <a:defRPr sz="3600"/>
            </a:lvl3pPr>
            <a:lvl4pPr marL="2743234" indent="0" algn="ctr">
              <a:buNone/>
              <a:defRPr sz="3200"/>
            </a:lvl4pPr>
            <a:lvl5pPr marL="3657646" indent="0" algn="ctr">
              <a:buNone/>
              <a:defRPr sz="3200"/>
            </a:lvl5pPr>
            <a:lvl6pPr marL="4572057" indent="0" algn="ctr">
              <a:buNone/>
              <a:defRPr sz="3200"/>
            </a:lvl6pPr>
            <a:lvl7pPr marL="5486469" indent="0" algn="ctr">
              <a:buNone/>
              <a:defRPr sz="3200"/>
            </a:lvl7pPr>
            <a:lvl8pPr marL="6400880" indent="0" algn="ctr">
              <a:buNone/>
              <a:defRPr sz="3200"/>
            </a:lvl8pPr>
            <a:lvl9pPr marL="7315291" indent="0" algn="ctr">
              <a:buNone/>
              <a:defRPr sz="3200"/>
            </a:lvl9pPr>
          </a:lstStyle>
          <a:p>
            <a:r>
              <a:rPr lang="nl-NL" dirty="0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267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007" y="1536000"/>
            <a:ext cx="20543997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BAFE-C4A5-48E8-83A2-3F3B8A5CD688}" type="datetime4">
              <a:rPr lang="nl-NL" smtClean="0"/>
              <a:t>3 augustus 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58095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B976-CD58-4FDB-88B5-958E66665A62}" type="datetime4">
              <a:rPr lang="nl-NL" smtClean="0"/>
              <a:t>3 augustus 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1762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000" y="9024515"/>
            <a:ext cx="4800000" cy="3264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E20A-4754-473B-AF8D-FCEA621071C3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2CE07E-08F2-C14D-8DF6-F761310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004" y="1536000"/>
            <a:ext cx="20543992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B76643F-660D-E54C-B38A-719E7A35353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919995" y="7680515"/>
            <a:ext cx="4800000" cy="1152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6B5E950-1F63-C147-846C-B39B3CA381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919995" y="4032000"/>
            <a:ext cx="2880000" cy="3264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6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F186AD52-7DC2-0847-90A9-39A9F2D3BD88}"/>
              </a:ext>
            </a:extLst>
          </p:cNvPr>
          <p:cNvSpPr>
            <a:spLocks noGrp="1"/>
          </p:cNvSpPr>
          <p:nvPr>
            <p:ph type="pic" idx="24"/>
          </p:nvPr>
        </p:nvSpPr>
        <p:spPr>
          <a:xfrm>
            <a:off x="7168000" y="4032000"/>
            <a:ext cx="2880000" cy="3264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6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0A50F692-7F2F-DD43-9F8A-BE4825EDB059}"/>
              </a:ext>
            </a:extLst>
          </p:cNvPr>
          <p:cNvSpPr>
            <a:spLocks noGrp="1"/>
          </p:cNvSpPr>
          <p:nvPr>
            <p:ph type="pic" idx="25"/>
          </p:nvPr>
        </p:nvSpPr>
        <p:spPr>
          <a:xfrm>
            <a:off x="12416000" y="4032000"/>
            <a:ext cx="2880000" cy="3264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6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36AB7F69-C6A0-A045-981B-29D4AC43F63F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17663997" y="4032000"/>
            <a:ext cx="2880000" cy="3264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6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1A4D0FEE-73A8-C745-AFE7-E14D2CD00F13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7167992" y="9024515"/>
            <a:ext cx="4800000" cy="3264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BBD0218-0753-0E45-B6AC-E79DDB7A216E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7167987" y="7680515"/>
            <a:ext cx="4800000" cy="1152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C6C94B21-A1C1-B64C-8151-30CA21873A34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17663997" y="9024515"/>
            <a:ext cx="4800000" cy="3264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E43B503F-0791-2F48-B5AF-E775783C24BB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7663997" y="7680515"/>
            <a:ext cx="4800000" cy="1152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56B35E8D-1DB4-984F-A5ED-DA315C94B27B}"/>
              </a:ext>
            </a:extLst>
          </p:cNvPr>
          <p:cNvSpPr>
            <a:spLocks noGrp="1"/>
          </p:cNvSpPr>
          <p:nvPr>
            <p:ph type="body" sz="half" idx="31"/>
          </p:nvPr>
        </p:nvSpPr>
        <p:spPr>
          <a:xfrm>
            <a:off x="12416000" y="9024515"/>
            <a:ext cx="4800000" cy="3264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8FE057E9-A004-0F4C-B5B0-F46283726750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12416000" y="7680515"/>
            <a:ext cx="4800000" cy="1152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accent3"/>
                </a:solidFill>
              </a:defRPr>
            </a:lvl1pPr>
            <a:lvl2pPr marL="914411" indent="0">
              <a:buNone/>
              <a:defRPr sz="4000" b="1"/>
            </a:lvl2pPr>
            <a:lvl3pPr marL="1828823" indent="0">
              <a:buNone/>
              <a:defRPr sz="3600" b="1"/>
            </a:lvl3pPr>
            <a:lvl4pPr marL="2743234" indent="0">
              <a:buNone/>
              <a:defRPr sz="3200" b="1"/>
            </a:lvl4pPr>
            <a:lvl5pPr marL="3657646" indent="0">
              <a:buNone/>
              <a:defRPr sz="3200" b="1"/>
            </a:lvl5pPr>
            <a:lvl6pPr marL="4572057" indent="0">
              <a:buNone/>
              <a:defRPr sz="3200" b="1"/>
            </a:lvl6pPr>
            <a:lvl7pPr marL="5486469" indent="0">
              <a:buNone/>
              <a:defRPr sz="3200" b="1"/>
            </a:lvl7pPr>
            <a:lvl8pPr marL="6400880" indent="0">
              <a:buNone/>
              <a:defRPr sz="3200" b="1"/>
            </a:lvl8pPr>
            <a:lvl9pPr marL="7315291" indent="0">
              <a:buNone/>
              <a:defRPr sz="3200" b="1"/>
            </a:lvl9pPr>
          </a:lstStyle>
          <a:p>
            <a:pPr lvl="0"/>
            <a:r>
              <a:rPr lang="nl-NL" dirty="0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40487722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3" y="2399997"/>
            <a:ext cx="7833600" cy="480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20002" y="7680000"/>
            <a:ext cx="6143997" cy="4608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4202-9FA6-4DBD-84B1-9EC1039D8970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6FC5FA6-0F4F-4746-B27D-A6B350D20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9997" y="2687995"/>
            <a:ext cx="6144000" cy="4416000"/>
          </a:xfrm>
        </p:spPr>
        <p:txBody>
          <a:bodyPr anchor="t" anchorCtr="0"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6DD0994-0B67-3347-BB38-1E689BD6775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112000" y="2399997"/>
            <a:ext cx="7824000" cy="480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E15D720-D49B-E24D-84F6-437DDD0E8A4C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920000" y="7487997"/>
            <a:ext cx="7824000" cy="384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84F75289-82F8-9841-A637-114F0AC8C4E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10032000" y="7488000"/>
            <a:ext cx="5904000" cy="480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431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480002" y="1920000"/>
            <a:ext cx="9983997" cy="504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6305-D0A5-4BED-BADE-299B3B6FA794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E58BFFF-EFD3-BF45-9E8B-B6086BE90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19992" y="4224000"/>
            <a:ext cx="9024000" cy="8064000"/>
          </a:xfrm>
        </p:spPr>
        <p:txBody>
          <a:bodyPr/>
          <a:lstStyle>
            <a:lvl1pPr marL="0" marR="0" indent="0" algn="l" defTabSz="18288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2933"/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FC1CE5B-8464-C345-9A9D-B71287404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000" y="1536000"/>
            <a:ext cx="9024000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DAABF66E-7617-3F47-8DFB-9095B8E0D7F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2480002" y="7248000"/>
            <a:ext cx="9983997" cy="504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9709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40000" y="4223997"/>
            <a:ext cx="13824000" cy="7488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C7A7-017A-40B0-B8EA-37F6BEA52C7F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E58BFFF-EFD3-BF45-9E8B-B6086BE90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19994" y="4224000"/>
            <a:ext cx="5373437" cy="8064000"/>
          </a:xfrm>
        </p:spPr>
        <p:txBody>
          <a:bodyPr/>
          <a:lstStyle>
            <a:lvl1pPr marL="0" marR="0" indent="0" algn="l" defTabSz="18288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2400"/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FC1CE5B-8464-C345-9A9D-B71287404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999" y="1536000"/>
            <a:ext cx="15997885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2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Uiting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rechts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8A719E33-C72D-2745-9031-F9B479E34FD0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12191993" y="0"/>
            <a:ext cx="12192008" cy="13716000"/>
          </a:xfrm>
          <a:custGeom>
            <a:avLst/>
            <a:gdLst>
              <a:gd name="connsiteX0" fmla="*/ 0 w 4572003"/>
              <a:gd name="connsiteY0" fmla="*/ 0 h 5143500"/>
              <a:gd name="connsiteX1" fmla="*/ 180003 w 4572003"/>
              <a:gd name="connsiteY1" fmla="*/ 0 h 5143500"/>
              <a:gd name="connsiteX2" fmla="*/ 3743999 w 4572003"/>
              <a:gd name="connsiteY2" fmla="*/ 0 h 5143500"/>
              <a:gd name="connsiteX3" fmla="*/ 4572003 w 4572003"/>
              <a:gd name="connsiteY3" fmla="*/ 0 h 5143500"/>
              <a:gd name="connsiteX4" fmla="*/ 4572003 w 4572003"/>
              <a:gd name="connsiteY4" fmla="*/ 5143500 h 5143500"/>
              <a:gd name="connsiteX5" fmla="*/ 3 w 4572003"/>
              <a:gd name="connsiteY5" fmla="*/ 5143500 h 5143500"/>
              <a:gd name="connsiteX6" fmla="*/ 3 w 4572003"/>
              <a:gd name="connsiteY6" fmla="*/ 1890000 h 5143500"/>
              <a:gd name="connsiteX7" fmla="*/ 0 w 4572003"/>
              <a:gd name="connsiteY7" fmla="*/ 189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3" h="5143500">
                <a:moveTo>
                  <a:pt x="0" y="0"/>
                </a:moveTo>
                <a:lnTo>
                  <a:pt x="180003" y="0"/>
                </a:lnTo>
                <a:lnTo>
                  <a:pt x="3743999" y="0"/>
                </a:lnTo>
                <a:lnTo>
                  <a:pt x="4572003" y="0"/>
                </a:lnTo>
                <a:lnTo>
                  <a:pt x="4572003" y="5143500"/>
                </a:lnTo>
                <a:lnTo>
                  <a:pt x="3" y="5143500"/>
                </a:lnTo>
                <a:lnTo>
                  <a:pt x="3" y="1890000"/>
                </a:lnTo>
                <a:lnTo>
                  <a:pt x="0" y="1890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72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2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11" indent="0">
              <a:buNone/>
              <a:defRPr sz="5600"/>
            </a:lvl2pPr>
            <a:lvl3pPr marL="1828823" indent="0">
              <a:buNone/>
              <a:defRPr sz="4800"/>
            </a:lvl3pPr>
            <a:lvl4pPr marL="2743234" indent="0">
              <a:buNone/>
              <a:defRPr sz="4000"/>
            </a:lvl4pPr>
            <a:lvl5pPr marL="3657646" indent="0">
              <a:buNone/>
              <a:defRPr sz="4000"/>
            </a:lvl5pPr>
            <a:lvl6pPr marL="4572057" indent="0">
              <a:buNone/>
              <a:defRPr sz="4000"/>
            </a:lvl6pPr>
            <a:lvl7pPr marL="5486469" indent="0">
              <a:buNone/>
              <a:defRPr sz="4000"/>
            </a:lvl7pPr>
            <a:lvl8pPr marL="6400880" indent="0">
              <a:buNone/>
              <a:defRPr sz="4000"/>
            </a:lvl8pPr>
            <a:lvl9pPr marL="7315291" indent="0">
              <a:buNone/>
              <a:defRPr sz="4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9992" y="4224000"/>
            <a:ext cx="9024000" cy="8064000"/>
          </a:xfrm>
        </p:spPr>
        <p:txBody>
          <a:bodyPr/>
          <a:lstStyle>
            <a:lvl1pPr marL="0" marR="0" indent="0" algn="l" defTabSz="18288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2400"/>
            </a:lvl1pPr>
            <a:lvl2pPr marL="914411" indent="0">
              <a:buNone/>
              <a:defRPr sz="2800"/>
            </a:lvl2pPr>
            <a:lvl3pPr marL="1828823" indent="0">
              <a:buNone/>
              <a:defRPr sz="2400"/>
            </a:lvl3pPr>
            <a:lvl4pPr marL="2743234" indent="0">
              <a:buNone/>
              <a:defRPr sz="2000"/>
            </a:lvl4pPr>
            <a:lvl5pPr marL="3657646" indent="0">
              <a:buNone/>
              <a:defRPr sz="2000"/>
            </a:lvl5pPr>
            <a:lvl6pPr marL="4572057" indent="0">
              <a:buNone/>
              <a:defRPr sz="2000"/>
            </a:lvl6pPr>
            <a:lvl7pPr marL="5486469" indent="0">
              <a:buNone/>
              <a:defRPr sz="2000"/>
            </a:lvl7pPr>
            <a:lvl8pPr marL="6400880" indent="0">
              <a:buNone/>
              <a:defRPr sz="2000"/>
            </a:lvl8pPr>
            <a:lvl9pPr marL="7315291" indent="0">
              <a:buNone/>
              <a:defRPr sz="2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0"/>
            <a:endParaRPr lang="nl-NL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2DA249A-EF76-4BDE-AF67-2D418669EA49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6FC5FA6-0F4F-4746-B27D-A6B350D20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000" y="1536000"/>
            <a:ext cx="9024000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5794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503D9-D13E-4E18-B72C-E1FB523F98DE}" type="datetime4">
              <a:rPr lang="nl-NL" smtClean="0"/>
              <a:t>3 augustus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Het werk van VWS-GMT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140E7B3-321F-C04F-B8C4-2C3106CDE3DA}"/>
              </a:ext>
            </a:extLst>
          </p:cNvPr>
          <p:cNvSpPr/>
          <p:nvPr userDrawn="1"/>
        </p:nvSpPr>
        <p:spPr>
          <a:xfrm>
            <a:off x="0" y="2304000"/>
            <a:ext cx="192000" cy="94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B2C2F6-2797-124C-9DF6-9A8C908E6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0002" y="2208000"/>
            <a:ext cx="15743997" cy="4320000"/>
          </a:xfrm>
        </p:spPr>
        <p:txBody>
          <a:bodyPr anchor="b" anchorCtr="0"/>
          <a:lstStyle>
            <a:lvl1pPr algn="l">
              <a:defRPr sz="8533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5F61B35-8EE9-1D4E-A602-B0E7DA814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0002" y="6912000"/>
            <a:ext cx="15743997" cy="1728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4267">
                <a:solidFill>
                  <a:schemeClr val="bg1"/>
                </a:solidFill>
              </a:defRPr>
            </a:lvl1pPr>
            <a:lvl2pPr marL="914411" indent="0" algn="ctr">
              <a:buNone/>
              <a:defRPr sz="4000"/>
            </a:lvl2pPr>
            <a:lvl3pPr marL="1828823" indent="0" algn="ctr">
              <a:buNone/>
              <a:defRPr sz="3600"/>
            </a:lvl3pPr>
            <a:lvl4pPr marL="2743234" indent="0" algn="ctr">
              <a:buNone/>
              <a:defRPr sz="3200"/>
            </a:lvl4pPr>
            <a:lvl5pPr marL="3657646" indent="0" algn="ctr">
              <a:buNone/>
              <a:defRPr sz="3200"/>
            </a:lvl5pPr>
            <a:lvl6pPr marL="4572057" indent="0" algn="ctr">
              <a:buNone/>
              <a:defRPr sz="3200"/>
            </a:lvl6pPr>
            <a:lvl7pPr marL="5486469" indent="0" algn="ctr">
              <a:buNone/>
              <a:defRPr sz="3200"/>
            </a:lvl7pPr>
            <a:lvl8pPr marL="6400880" indent="0" algn="ctr">
              <a:buNone/>
              <a:defRPr sz="3200"/>
            </a:lvl8pPr>
            <a:lvl9pPr marL="7315291" indent="0" algn="ctr">
              <a:buNone/>
              <a:defRPr sz="3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4010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n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Auteur en datum</a:t>
            </a:r>
          </a:p>
        </p:txBody>
      </p:sp>
      <p:sp>
        <p:nvSpPr>
          <p:cNvPr id="12" name="Naam presentati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Naam presentatie</a:t>
            </a:r>
          </a:p>
        </p:txBody>
      </p:sp>
      <p:sp>
        <p:nvSpPr>
          <p:cNvPr id="13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presentatie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2598103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's en limoenen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Naam presentati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Naam presentatie</a:t>
            </a:r>
          </a:p>
        </p:txBody>
      </p:sp>
      <p:sp>
        <p:nvSpPr>
          <p:cNvPr id="23" name="Auteur en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Auteur en datum</a:t>
            </a:r>
          </a:p>
        </p:txBody>
      </p:sp>
      <p:sp>
        <p:nvSpPr>
          <p:cNvPr id="24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presentatie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4651203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f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chaal met zalmkoekjes, salade en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Naam dia</a:t>
            </a:r>
          </a:p>
        </p:txBody>
      </p:sp>
      <p:sp>
        <p:nvSpPr>
          <p:cNvPr id="34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dia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9509695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3608617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opsomm.,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61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Schaal pappardellepasta met peterselieboter, geroosterde hazelnoten en geraspte parmezaanse kaas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6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7806560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etitel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Sectietitel</a:t>
            </a:r>
          </a:p>
        </p:txBody>
      </p:sp>
      <p:sp>
        <p:nvSpPr>
          <p:cNvPr id="72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1384216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80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8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6784648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Uiting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919657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root f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eitinformati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Feitinformatie</a:t>
            </a:r>
          </a:p>
        </p:txBody>
      </p:sp>
      <p:sp>
        <p:nvSpPr>
          <p:cNvPr id="10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root f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eitinformati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Feitinformatie</a:t>
            </a:r>
          </a:p>
        </p:txBody>
      </p:sp>
      <p:sp>
        <p:nvSpPr>
          <p:cNvPr id="10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2939934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oekenning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Toekenning</a:t>
            </a:r>
          </a:p>
        </p:txBody>
      </p:sp>
      <p:sp>
        <p:nvSpPr>
          <p:cNvPr id="116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“Bijzonder citaat”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9275324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driem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chaal salade met gebakken rijst, gekookte eieren en eetstokje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Schaal met zalmkoekjes, salade en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Schaal pappardellepasta met peterselieboter, geroosterde hazelnoten en geraspte parmezaanse kaas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4391293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chaal salade met gebakken rijst, gekookte eieren en eetstokje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1728654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1511611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8A52C1-BC90-4DE5-064D-63EFE708F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D747A9-D38B-D888-897A-587766F83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D8D611-FACB-7CF6-5C04-03A49CB5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75E1B-47B9-4CFD-B490-1FC9BE84E2A6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BE100E-9274-BD1C-31FA-EBC5CA514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FB8A78-04D0-5568-7BAC-3F6906C70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22859" y="13076008"/>
            <a:ext cx="525785" cy="379591"/>
          </a:xfrm>
        </p:spPr>
        <p:txBody>
          <a:bodyPr/>
          <a:lstStyle/>
          <a:p>
            <a:fld id="{25224621-6D41-4743-9790-043E9C53E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94094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's en limoenen"/>
          <p:cNvSpPr>
            <a:spLocks noGrp="1"/>
          </p:cNvSpPr>
          <p:nvPr>
            <p:ph type="pic" idx="21"/>
          </p:nvPr>
        </p:nvSpPr>
        <p:spPr>
          <a:xfrm>
            <a:off x="-1155700" y="-1295399"/>
            <a:ext cx="26746200" cy="160189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Naam presentati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Naam presentatie</a:t>
            </a:r>
          </a:p>
        </p:txBody>
      </p:sp>
      <p:sp>
        <p:nvSpPr>
          <p:cNvPr id="23" name="Auteur en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1" y="1106138"/>
            <a:ext cx="21968622" cy="6369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Auteur en datum</a:t>
            </a:r>
          </a:p>
        </p:txBody>
      </p:sp>
      <p:sp>
        <p:nvSpPr>
          <p:cNvPr id="24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presentatie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9148243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f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chaal met zalmkoekjes, salade en hummus"/>
          <p:cNvSpPr>
            <a:spLocks noGrp="1"/>
          </p:cNvSpPr>
          <p:nvPr>
            <p:ph type="pic" idx="21"/>
          </p:nvPr>
        </p:nvSpPr>
        <p:spPr>
          <a:xfrm>
            <a:off x="10972801" y="-203200"/>
            <a:ext cx="12144838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1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Naam dia</a:t>
            </a:r>
          </a:p>
        </p:txBody>
      </p:sp>
      <p:sp>
        <p:nvSpPr>
          <p:cNvPr id="34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dia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52797" y="13080243"/>
            <a:ext cx="525785" cy="3795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2902311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aam di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43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44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2470642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117160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oekenning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Toekenning</a:t>
            </a:r>
          </a:p>
        </p:txBody>
      </p:sp>
      <p:sp>
        <p:nvSpPr>
          <p:cNvPr id="116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“Bijzonder citaat”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opsomm.,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61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5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Schaal pappardellepasta met peterselieboter, geroosterde hazelnoten en geraspte parmezaanse kaas"/>
          <p:cNvSpPr>
            <a:spLocks noGrp="1"/>
          </p:cNvSpPr>
          <p:nvPr>
            <p:ph type="pic" idx="22"/>
          </p:nvPr>
        </p:nvSpPr>
        <p:spPr>
          <a:xfrm>
            <a:off x="12192001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6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4248000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etitel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Sectietitel</a:t>
            </a:r>
          </a:p>
        </p:txBody>
      </p:sp>
      <p:sp>
        <p:nvSpPr>
          <p:cNvPr id="72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52797" y="13080243"/>
            <a:ext cx="525785" cy="3795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0156092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1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80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8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2018084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el agend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Titel agenda</a:t>
            </a:r>
          </a:p>
        </p:txBody>
      </p:sp>
      <p:sp>
        <p:nvSpPr>
          <p:cNvPr id="89" name="Ondertitel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agenda</a:t>
            </a:r>
          </a:p>
        </p:txBody>
      </p:sp>
      <p:sp>
        <p:nvSpPr>
          <p:cNvPr id="90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5pPr>
          </a:lstStyle>
          <a:p>
            <a:r>
              <a:t>Agendaonderwerpen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5935917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5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Uiting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3588174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root f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8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eitinformati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Feitinformatie</a:t>
            </a:r>
          </a:p>
        </p:txBody>
      </p:sp>
      <p:sp>
        <p:nvSpPr>
          <p:cNvPr id="10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1260468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oekenning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4" y="10675454"/>
            <a:ext cx="20200052" cy="6369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Toekenning</a:t>
            </a:r>
          </a:p>
        </p:txBody>
      </p:sp>
      <p:sp>
        <p:nvSpPr>
          <p:cNvPr id="116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5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4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4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4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4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4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“Bijzonder citaat”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6267172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driem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chaal salade met gebakken rijst, gekookte eieren en eetstokjes"/>
          <p:cNvSpPr>
            <a:spLocks noGrp="1"/>
          </p:cNvSpPr>
          <p:nvPr>
            <p:ph type="pic" sz="quarter" idx="21"/>
          </p:nvPr>
        </p:nvSpPr>
        <p:spPr>
          <a:xfrm>
            <a:off x="15760700" y="1016001"/>
            <a:ext cx="7439100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Schaal met zalmkoekjes, salade en hummus "/>
          <p:cNvSpPr>
            <a:spLocks noGrp="1"/>
          </p:cNvSpPr>
          <p:nvPr>
            <p:ph type="pic" sz="half" idx="22"/>
          </p:nvPr>
        </p:nvSpPr>
        <p:spPr>
          <a:xfrm>
            <a:off x="13500100" y="3978277"/>
            <a:ext cx="10439400" cy="121501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Schaal pappardellepasta met peterselieboter, geroosterde hazelnoten en geraspte parmezaanse kaas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9601709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chaal salade met gebakken rijst, gekookte eieren en eetstokje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5313969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5FAEF-35C9-4F08-A1E2-E704BF583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6669D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A324EF-2D35-4FC5-AF9D-1BC256F13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6669D"/>
                </a:solidFill>
              </a:defRPr>
            </a:lvl1pPr>
            <a:lvl2pPr>
              <a:defRPr>
                <a:solidFill>
                  <a:srgbClr val="06669D"/>
                </a:solidFill>
              </a:defRPr>
            </a:lvl2pPr>
            <a:lvl3pPr>
              <a:defRPr>
                <a:solidFill>
                  <a:srgbClr val="06669D"/>
                </a:solidFill>
              </a:defRPr>
            </a:lvl3pPr>
            <a:lvl4pPr>
              <a:defRPr>
                <a:solidFill>
                  <a:srgbClr val="06669D"/>
                </a:solidFill>
              </a:defRPr>
            </a:lvl4pPr>
            <a:lvl5pPr>
              <a:defRPr>
                <a:solidFill>
                  <a:srgbClr val="06669D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67B7B1-D946-4B61-BBF4-37B40424D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CE91-9A54-4A49-B3A3-AE2A881B84EC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DA1E9F-63DC-4515-9A7D-76E2FDFC3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A651DB5-3532-4335-AFBA-2E63BB7CB6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567758" y="12353929"/>
            <a:ext cx="3365284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9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D0FC13-5F36-C2E2-0FA2-A3A237A25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E338A3-90DA-D181-F92A-99689F60E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312410-464E-E12D-AB43-2A775009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2806-FA8C-4525-A8B9-987996851F8F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AACC50A-738A-39CE-7F45-632DE64C4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95C670B-901F-9108-895E-166CE089E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FB980-A153-4B8B-BED8-5686ECF530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38681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8087168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el en f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chaal met zalmkoekjes, salade en hummus"/>
          <p:cNvSpPr>
            <a:spLocks noGrp="1"/>
          </p:cNvSpPr>
          <p:nvPr>
            <p:ph type="pic" idx="21"/>
          </p:nvPr>
        </p:nvSpPr>
        <p:spPr>
          <a:xfrm>
            <a:off x="10972801" y="-203200"/>
            <a:ext cx="12144838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1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Naam dia</a:t>
            </a:r>
          </a:p>
        </p:txBody>
      </p:sp>
      <p:sp>
        <p:nvSpPr>
          <p:cNvPr id="34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Ondertitel dia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52797" y="13080243"/>
            <a:ext cx="525785" cy="3795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7461310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aam di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43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44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9856773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4956410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el, opsomm.,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61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5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Schaal pappardellepasta met peterselieboter, geroosterde hazelnoten en geraspte parmezaanse kaas"/>
          <p:cNvSpPr>
            <a:spLocks noGrp="1"/>
          </p:cNvSpPr>
          <p:nvPr>
            <p:ph type="pic" idx="22"/>
          </p:nvPr>
        </p:nvSpPr>
        <p:spPr>
          <a:xfrm>
            <a:off x="12192001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6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7503088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etitel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Sectietitel</a:t>
            </a:r>
          </a:p>
        </p:txBody>
      </p:sp>
      <p:sp>
        <p:nvSpPr>
          <p:cNvPr id="72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52797" y="13080243"/>
            <a:ext cx="525785" cy="3795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79258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1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Naam dia</a:t>
            </a:r>
          </a:p>
        </p:txBody>
      </p:sp>
      <p:sp>
        <p:nvSpPr>
          <p:cNvPr id="80" name="Ondertitel di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dia</a:t>
            </a:r>
          </a:p>
        </p:txBody>
      </p:sp>
      <p:sp>
        <p:nvSpPr>
          <p:cNvPr id="8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9730095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el agend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Titel agenda</a:t>
            </a:r>
          </a:p>
        </p:txBody>
      </p:sp>
      <p:sp>
        <p:nvSpPr>
          <p:cNvPr id="89" name="Ondertitel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Ondertitel agenda</a:t>
            </a:r>
          </a:p>
        </p:txBody>
      </p:sp>
      <p:sp>
        <p:nvSpPr>
          <p:cNvPr id="90" name="Hoofdtekst - niveau é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5pPr>
          </a:lstStyle>
          <a:p>
            <a:r>
              <a:t>Agendaonderwerpen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8502329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5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Uiting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8335230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Groot f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8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eitinformati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Feitinformatie</a:t>
            </a:r>
          </a:p>
        </p:txBody>
      </p:sp>
      <p:sp>
        <p:nvSpPr>
          <p:cNvPr id="10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700078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2400" b="0" i="0">
                <a:solidFill>
                  <a:schemeClr val="bg1">
                    <a:lumMod val="50000"/>
                  </a:schemeClr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fld id="{654A975C-7DD0-4BBA-9C4F-234674C95F77}" type="datetimeFigureOut">
              <a:rPr lang="de-DE" smtClean="0"/>
              <a:pPr/>
              <a:t>03.08.2026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 b="0" i="0">
                <a:solidFill>
                  <a:schemeClr val="bg1">
                    <a:lumMod val="50000"/>
                  </a:schemeClr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 b="0" i="0">
                <a:solidFill>
                  <a:schemeClr val="bg1">
                    <a:lumMod val="50000"/>
                  </a:schemeClr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fld id="{170676F9-B23B-41E4-B907-CA632CEC6DC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hteck 6" descr="Senkrechter goldener Balken" title="Zierelement"/>
          <p:cNvSpPr/>
          <p:nvPr/>
        </p:nvSpPr>
        <p:spPr>
          <a:xfrm rot="16200000">
            <a:off x="-6666897" y="6666901"/>
            <a:ext cx="13716002" cy="382202"/>
          </a:xfrm>
          <a:prstGeom prst="rect">
            <a:avLst/>
          </a:prstGeom>
          <a:solidFill>
            <a:srgbClr val="68B2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/>
          </a:p>
        </p:txBody>
      </p:sp>
      <p:sp>
        <p:nvSpPr>
          <p:cNvPr id="20" name="Textplatzhalter 18" descr="Aufzählungszeichen" title="Aufzählungszeichen"/>
          <p:cNvSpPr>
            <a:spLocks noGrp="1"/>
          </p:cNvSpPr>
          <p:nvPr>
            <p:ph type="body" sz="quarter" idx="17"/>
          </p:nvPr>
        </p:nvSpPr>
        <p:spPr>
          <a:xfrm>
            <a:off x="1219200" y="2952548"/>
            <a:ext cx="21945600" cy="9449052"/>
          </a:xfrm>
        </p:spPr>
        <p:txBody>
          <a:bodyPr/>
          <a:lstStyle>
            <a:lvl5pPr>
              <a:defRPr/>
            </a:lvl5pPr>
            <a:lvl7pPr>
              <a:defRPr/>
            </a:lvl7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1219200" y="693293"/>
            <a:ext cx="19181712" cy="943002"/>
          </a:xfrm>
        </p:spPr>
        <p:txBody>
          <a:bodyPr vert="horz" lIns="91440" tIns="0" rIns="91440" bIns="45720" rtlCol="0" anchor="t">
            <a:noAutofit/>
          </a:bodyPr>
          <a:lstStyle>
            <a:lvl1pPr marL="0" indent="0" algn="l">
              <a:spcBef>
                <a:spcPct val="20000"/>
              </a:spcBef>
              <a:buFont typeface="Arial" panose="020B0604020202020204" pitchFamily="34" charset="0"/>
              <a:defRPr lang="de-DE" sz="6400" dirty="0">
                <a:latin typeface="+mj-lt"/>
                <a:ea typeface="Segoe UI Light" charset="0"/>
                <a:cs typeface="Segoe UI Light" charset="0"/>
              </a:defRPr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de-AT"/>
              <a:t>EINZEILIGE TALKING HEADLINE</a:t>
            </a:r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1219200" y="1782495"/>
            <a:ext cx="19181712" cy="700826"/>
          </a:xfrm>
        </p:spPr>
        <p:txBody>
          <a:bodyPr tIns="36000"/>
          <a:lstStyle>
            <a:lvl1pPr marL="0" indent="0">
              <a:lnSpc>
                <a:spcPts val="5000"/>
              </a:lnSpc>
              <a:buNone/>
              <a:defRPr b="1">
                <a:solidFill>
                  <a:srgbClr val="68B2BF"/>
                </a:solidFill>
                <a:latin typeface="+mj-lt"/>
              </a:defRPr>
            </a:lvl1pPr>
          </a:lstStyle>
          <a:p>
            <a:pPr lvl="0"/>
            <a:r>
              <a:rPr lang="de-DE"/>
              <a:t>Bitte einzeilige Unter-Überschrift verwenden</a:t>
            </a:r>
          </a:p>
        </p:txBody>
      </p:sp>
    </p:spTree>
    <p:extLst>
      <p:ext uri="{BB962C8B-B14F-4D97-AF65-F5344CB8AC3E}">
        <p14:creationId xmlns:p14="http://schemas.microsoft.com/office/powerpoint/2010/main" val="40644540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oekenning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4" y="10675454"/>
            <a:ext cx="20200052" cy="6369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Toekenning</a:t>
            </a:r>
          </a:p>
        </p:txBody>
      </p:sp>
      <p:sp>
        <p:nvSpPr>
          <p:cNvPr id="116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5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4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4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4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4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4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“Bijzonder citaat”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7743301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Foto - driem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chaal salade met gebakken rijst, gekookte eieren en eetstokjes"/>
          <p:cNvSpPr>
            <a:spLocks noGrp="1"/>
          </p:cNvSpPr>
          <p:nvPr>
            <p:ph type="pic" sz="quarter" idx="21"/>
          </p:nvPr>
        </p:nvSpPr>
        <p:spPr>
          <a:xfrm>
            <a:off x="15760700" y="1016001"/>
            <a:ext cx="7439100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Schaal met zalmkoekjes, salade en hummus "/>
          <p:cNvSpPr>
            <a:spLocks noGrp="1"/>
          </p:cNvSpPr>
          <p:nvPr>
            <p:ph type="pic" sz="half" idx="22"/>
          </p:nvPr>
        </p:nvSpPr>
        <p:spPr>
          <a:xfrm>
            <a:off x="13500100" y="3978277"/>
            <a:ext cx="10439400" cy="121501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Schaal pappardellepasta met peterselieboter, geroosterde hazelnoten en geraspte parmezaanse kaas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5735688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chaal salade met gebakken rijst, gekookte eieren en eetstokje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9864899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8987323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fld id="{96218EDC-1895-4B82-ABFD-179FDBA49900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8EAA7AA-5277-ED52-57E5-924A54C42B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77852" y="3527425"/>
            <a:ext cx="13392000" cy="5750390"/>
          </a:xfrm>
        </p:spPr>
        <p:txBody>
          <a:bodyPr anchor="b"/>
          <a:lstStyle>
            <a:lvl1pPr algn="l">
              <a:defRPr sz="11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 in two or 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077852" y="9681700"/>
            <a:ext cx="13420324" cy="1001168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5400"/>
            </a:lvl1pPr>
            <a:lvl2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2pPr>
            <a:lvl3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3pPr>
            <a:lvl4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4pPr>
            <a:lvl5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5pPr>
            <a:lvl6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6pPr>
            <a:lvl7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7pPr>
            <a:lvl8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8pPr>
            <a:lvl9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9pPr>
          </a:lstStyle>
          <a:p>
            <a:r>
              <a:rPr lang="en-GB" dirty="0"/>
              <a:t>Click to add subtitle in one 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710E39-68DE-2D7B-98D7-CF1E588C0710}"/>
              </a:ext>
            </a:extLst>
          </p:cNvPr>
          <p:cNvSpPr/>
          <p:nvPr userDrawn="1"/>
        </p:nvSpPr>
        <p:spPr>
          <a:xfrm>
            <a:off x="19403599" y="187786"/>
            <a:ext cx="4095750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/>
            <a:r>
              <a:rPr lang="en-GB" sz="4000" noProof="0" dirty="0"/>
              <a:t>eu2025.dk</a:t>
            </a: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841503B4-6CE0-47FC-BE48-478F35E5D6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6353" r="-5338" b="-7162"/>
          <a:stretch/>
        </p:blipFill>
        <p:spPr>
          <a:xfrm>
            <a:off x="0" y="0"/>
            <a:ext cx="10512000" cy="10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89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gre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52A8C7E-1BE2-2C6F-3FA6-464E662148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fld id="{96218EDC-1895-4B82-ABFD-179FDBA49900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77852" y="3527425"/>
            <a:ext cx="13392000" cy="5750390"/>
          </a:xfrm>
        </p:spPr>
        <p:txBody>
          <a:bodyPr anchor="b"/>
          <a:lstStyle>
            <a:lvl1pPr algn="l">
              <a:defRPr sz="11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 in two or 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077852" y="9681700"/>
            <a:ext cx="13420324" cy="1001168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5400"/>
            </a:lvl1pPr>
            <a:lvl2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2pPr>
            <a:lvl3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3pPr>
            <a:lvl4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4pPr>
            <a:lvl5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5pPr>
            <a:lvl6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6pPr>
            <a:lvl7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7pPr>
            <a:lvl8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8pPr>
            <a:lvl9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5400" b="0"/>
            </a:lvl9pPr>
          </a:lstStyle>
          <a:p>
            <a:r>
              <a:rPr lang="en-GB" dirty="0"/>
              <a:t>Click to add subtitle in one 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710E39-68DE-2D7B-98D7-CF1E588C0710}"/>
              </a:ext>
            </a:extLst>
          </p:cNvPr>
          <p:cNvSpPr/>
          <p:nvPr userDrawn="1"/>
        </p:nvSpPr>
        <p:spPr>
          <a:xfrm>
            <a:off x="19403599" y="187786"/>
            <a:ext cx="4095750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/>
            <a:r>
              <a:rPr lang="en-GB" sz="4000" noProof="0" dirty="0">
                <a:solidFill>
                  <a:schemeClr val="tx1"/>
                </a:solidFill>
              </a:rPr>
              <a:t>eu2025.dk</a:t>
            </a:r>
          </a:p>
        </p:txBody>
      </p:sp>
    </p:spTree>
    <p:extLst>
      <p:ext uri="{BB962C8B-B14F-4D97-AF65-F5344CB8AC3E}">
        <p14:creationId xmlns:p14="http://schemas.microsoft.com/office/powerpoint/2010/main" val="3861842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F03054CD-9DA2-4418-92CC-F992664950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B3B4A0-C375-41A6-AA76-9E9EE3A79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1794" y="1511300"/>
            <a:ext cx="13446204" cy="187270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Agenda title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441795" y="3541633"/>
            <a:ext cx="13446206" cy="8402718"/>
          </a:xfrm>
        </p:spPr>
        <p:txBody>
          <a:bodyPr/>
          <a:lstStyle>
            <a:lvl1pPr marL="504000" indent="-504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▪"/>
              <a:defRPr>
                <a:solidFill>
                  <a:schemeClr val="tx1"/>
                </a:solidFill>
              </a:defRPr>
            </a:lvl1pPr>
            <a:lvl2pPr marL="504000" indent="-504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▪"/>
              <a:defRPr sz="4000" b="0">
                <a:solidFill>
                  <a:schemeClr val="tx1"/>
                </a:solidFill>
              </a:defRPr>
            </a:lvl2pPr>
            <a:lvl3pPr marL="504000" indent="-504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▪"/>
              <a:defRPr sz="4000" b="0">
                <a:solidFill>
                  <a:schemeClr val="tx1"/>
                </a:solidFill>
              </a:defRPr>
            </a:lvl3pPr>
            <a:lvl4pPr marL="504000" indent="-504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▪"/>
              <a:defRPr sz="4000" b="0">
                <a:solidFill>
                  <a:schemeClr val="tx1"/>
                </a:solidFill>
              </a:defRPr>
            </a:lvl4pPr>
            <a:lvl5pPr marL="504000" indent="-504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▪"/>
              <a:defRPr sz="4000" b="0">
                <a:solidFill>
                  <a:schemeClr val="tx1"/>
                </a:solidFill>
              </a:defRPr>
            </a:lvl5pPr>
            <a:lvl6pPr marL="504000" indent="-504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▪"/>
              <a:defRPr sz="4000" b="0">
                <a:solidFill>
                  <a:schemeClr val="tx1"/>
                </a:solidFill>
              </a:defRPr>
            </a:lvl6pPr>
            <a:lvl7pPr marL="504000" indent="-504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▪"/>
              <a:defRPr sz="4000" b="0">
                <a:solidFill>
                  <a:schemeClr val="tx1"/>
                </a:solidFill>
              </a:defRPr>
            </a:lvl7pPr>
            <a:lvl8pPr marL="504000" indent="-5040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alibri" panose="020F0502020204030204" pitchFamily="34" charset="0"/>
              <a:buChar char="▪"/>
              <a:defRPr sz="4000" b="0">
                <a:solidFill>
                  <a:schemeClr val="tx1"/>
                </a:solidFill>
              </a:defRPr>
            </a:lvl8pPr>
            <a:lvl9pPr marL="504000" indent="-504000">
              <a:lnSpc>
                <a:spcPct val="100000"/>
              </a:lnSpc>
              <a:spcBef>
                <a:spcPts val="600"/>
              </a:spcBef>
              <a:buFont typeface="Calibri" panose="020F0502020204030204" pitchFamily="34" charset="0"/>
              <a:buChar char="▪"/>
              <a:defRPr sz="40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noProof="0" dirty="0"/>
              <a:t>Click to add agenda point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7"/>
            <a:r>
              <a:rPr lang="en-GB" noProof="0" dirty="0"/>
              <a:t>Eighth level</a:t>
            </a:r>
          </a:p>
          <a:p>
            <a:pPr lvl="8"/>
            <a:r>
              <a:rPr lang="en-GB" noProof="0" dirty="0"/>
              <a:t>Ninth level</a:t>
            </a:r>
          </a:p>
        </p:txBody>
      </p:sp>
      <p:sp>
        <p:nvSpPr>
          <p:cNvPr id="9" name="Pladsholder til dato 8">
            <a:extLst>
              <a:ext uri="{FF2B5EF4-FFF2-40B4-BE49-F238E27FC236}">
                <a16:creationId xmlns:a16="http://schemas.microsoft.com/office/drawing/2014/main" id="{ADE61255-8957-F020-DE06-74057BCAD07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9BC9C8B-FA5E-474D-B213-8D150FBE1F98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7574F55C-7755-701C-86FE-EE494531CCC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1806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reaker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F82F14A-3D16-609C-7826-4CF2F2DE676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82295" y="2581930"/>
            <a:ext cx="12213482" cy="945496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4000"/>
            </a:lvl1pPr>
            <a:lvl2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2pPr>
            <a:lvl3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3pPr>
            <a:lvl4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4pPr>
            <a:lvl5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5pPr>
            <a:lvl6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6pPr>
            <a:lvl7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7pPr>
            <a:lvl8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8pPr>
            <a:lvl9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82652" y="3631110"/>
            <a:ext cx="12213240" cy="4773600"/>
          </a:xfrm>
        </p:spPr>
        <p:txBody>
          <a:bodyPr anchor="t" anchorCtr="0"/>
          <a:lstStyle>
            <a:lvl1pPr algn="l">
              <a:defRPr sz="11000"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3AA02-0F1E-1638-69F5-23AFC91FA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C63B2A2-8928-4B28-BB0D-E868E9FF84FD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7" name="Pladsholder til sidefod 6">
            <a:extLst>
              <a:ext uri="{FF2B5EF4-FFF2-40B4-BE49-F238E27FC236}">
                <a16:creationId xmlns:a16="http://schemas.microsoft.com/office/drawing/2014/main" id="{A7D9CB1E-5B91-AFF4-F6D6-AD74536E485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001E24D0-5393-49E9-ADB0-34DEF4E58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92" t="-3081" r="2792" b="3081"/>
          <a:stretch/>
        </p:blipFill>
        <p:spPr>
          <a:xfrm>
            <a:off x="13824000" y="3024000"/>
            <a:ext cx="10605316" cy="1071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48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 sz="2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19884F0-8FC6-CD3F-668B-4EC7C798FE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82295" y="2581930"/>
            <a:ext cx="12213482" cy="945496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4000"/>
            </a:lvl1pPr>
            <a:lvl2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2pPr>
            <a:lvl3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3pPr>
            <a:lvl4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4pPr>
            <a:lvl5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5pPr>
            <a:lvl6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6pPr>
            <a:lvl7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7pPr>
            <a:lvl8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8pPr>
            <a:lvl9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4000" b="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82652" y="3631110"/>
            <a:ext cx="12213240" cy="4773600"/>
          </a:xfrm>
        </p:spPr>
        <p:txBody>
          <a:bodyPr anchor="t" anchorCtr="0"/>
          <a:lstStyle>
            <a:lvl1pPr algn="l">
              <a:defRPr sz="11000"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3AA02-0F1E-1638-69F5-23AFC91FA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C63B2A2-8928-4B28-BB0D-E868E9FF84FD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7" name="Pladsholder til sidefod 6">
            <a:extLst>
              <a:ext uri="{FF2B5EF4-FFF2-40B4-BE49-F238E27FC236}">
                <a16:creationId xmlns:a16="http://schemas.microsoft.com/office/drawing/2014/main" id="{A7D9CB1E-5B91-AFF4-F6D6-AD74536E485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53534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077451" y="1511300"/>
            <a:ext cx="13424254" cy="11318876"/>
          </a:xfrm>
        </p:spPr>
        <p:txBody>
          <a:bodyPr tIns="648000" anchor="ctr" anchorCtr="0"/>
          <a:lstStyle>
            <a:lvl1pPr marL="0" indent="0" algn="ctr">
              <a:buNone/>
              <a:defRPr sz="3200"/>
            </a:lvl1pPr>
          </a:lstStyle>
          <a:p>
            <a:r>
              <a:rPr lang="en-GB" noProof="0" dirty="0"/>
              <a:t>Click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EE748F-03E8-47BE-9817-391815934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294" y="1516604"/>
            <a:ext cx="8316900" cy="1800000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085A2B0-5BC7-9D39-928F-93A0A45E7D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2296" y="3527428"/>
            <a:ext cx="8316900" cy="8416924"/>
          </a:xfrm>
        </p:spPr>
        <p:txBody>
          <a:bodyPr/>
          <a:lstStyle/>
          <a:p>
            <a:pPr lvl="0"/>
            <a:r>
              <a:rPr lang="en-GB" noProof="0" dirty="0"/>
              <a:t>Click to add text                                                 Press ENTER then TAB to view next text style    Press SHIFT+TAB to view previous text style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7"/>
            <a:r>
              <a:rPr lang="en-GB" noProof="0" dirty="0"/>
              <a:t>Eighth level</a:t>
            </a:r>
          </a:p>
          <a:p>
            <a:pPr lvl="8"/>
            <a:r>
              <a:rPr lang="en-GB" noProof="0" dirty="0"/>
              <a:t>Ninth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A72FAD3-8E6B-1BAD-169F-7CFA0CB6DDD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93801C8-F45B-4249-9B15-B14B50E1BB85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7CD98A2-EED4-8B7C-BD86-E1C052CDFD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79285" y="12663210"/>
            <a:ext cx="3875734" cy="36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40FA6F-B337-F307-0915-EB8BCA4C70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08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4">
          <p15:clr>
            <a:srgbClr val="A4A3A4"/>
          </p15:clr>
        </p15:guide>
        <p15:guide id="2" pos="2898">
          <p15:clr>
            <a:srgbClr val="A4A3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004" y="1536000"/>
            <a:ext cx="20543992" cy="2304000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0105-953A-4B9E-AB21-5DD5585B2977}" type="datetime4">
              <a:rPr lang="nl-NL" smtClean="0"/>
              <a:t>3 augustus 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922859" y="13076008"/>
            <a:ext cx="525785" cy="379591"/>
          </a:xfrm>
        </p:spPr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0E15222-E9A5-1642-81BC-69781E592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000" y="4416000"/>
            <a:ext cx="9984000" cy="787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435688F-A7AF-064D-A3D9-A32A4548D2F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2480006" y="4416000"/>
            <a:ext cx="9984000" cy="7872000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331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two columns,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2F13ACB-B763-765A-F1B1-132517218B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47CF41-4700-4C0D-801F-1B8DD72EDF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294" y="1516604"/>
            <a:ext cx="17513656" cy="1800000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BEBBF49-BA8E-97DA-5A32-B17D1B0249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294" y="3527427"/>
            <a:ext cx="17513656" cy="8416926"/>
          </a:xfrm>
        </p:spPr>
        <p:txBody>
          <a:bodyPr numCol="2" spcCol="4428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dirty="0"/>
              <a:t>Click to add text                                                                                                                Press ENTER then TAB to view next text style                                                                  Press SHIFT+TAB to view previous text style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B49660F-B2FB-4041-2653-C61DAA5A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78F0-1E1D-4376-B25D-98976EE87D75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D8EA3FD-C1FD-6A92-B851-3CA9A5AC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38DC114-746C-3747-B023-3D61439F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268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4">
          <p15:clr>
            <a:srgbClr val="A4A3A4"/>
          </p15:clr>
        </p15:guide>
        <p15:guide id="2" pos="2898">
          <p15:clr>
            <a:srgbClr val="A4A3A4"/>
          </p15:clr>
        </p15:guide>
        <p15:guide id="3" pos="5794">
          <p15:clr>
            <a:srgbClr val="A4A3A4"/>
          </p15:clr>
        </p15:guide>
        <p15:guide id="4" pos="6072">
          <p15:clr>
            <a:srgbClr val="A4A3A4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7CF41-4700-4C0D-801F-1B8DD72EDF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294" y="1516604"/>
            <a:ext cx="17513656" cy="1800000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BEBBF49-BA8E-97DA-5A32-B17D1B0249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294" y="3527427"/>
            <a:ext cx="17513656" cy="8416926"/>
          </a:xfrm>
        </p:spPr>
        <p:txBody>
          <a:bodyPr numCol="2" spcCol="4428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dirty="0"/>
              <a:t>Click to add text                                                                                                                Press ENTER then TAB to view next text style                                                                  Press SHIFT+TAB to view previous text style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B49660F-B2FB-4041-2653-C61DAA5A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78F0-1E1D-4376-B25D-98976EE87D75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D8EA3FD-C1FD-6A92-B851-3CA9A5AC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38DC114-746C-3747-B023-3D61439F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167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4">
          <p15:clr>
            <a:srgbClr val="A4A3A4"/>
          </p15:clr>
        </p15:guide>
        <p15:guide id="2" pos="2898">
          <p15:clr>
            <a:srgbClr val="A4A3A4"/>
          </p15:clr>
        </p15:guide>
        <p15:guide id="3" pos="5794">
          <p15:clr>
            <a:srgbClr val="A4A3A4"/>
          </p15:clr>
        </p15:guide>
        <p15:guide id="4" pos="6072">
          <p15:clr>
            <a:srgbClr val="A4A3A4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7CF41-4700-4C0D-801F-1B8DD72EDF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293" y="1516604"/>
            <a:ext cx="17513706" cy="1800000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82294" y="3527577"/>
            <a:ext cx="8316000" cy="8416774"/>
          </a:xfrm>
        </p:spPr>
        <p:txBody>
          <a:bodyPr/>
          <a:lstStyle>
            <a:lvl1pPr>
              <a:defRPr/>
            </a:lvl1pPr>
            <a:lvl5pPr>
              <a:buNone/>
              <a:defRPr/>
            </a:lvl5pPr>
          </a:lstStyle>
          <a:p>
            <a:pPr lvl="0"/>
            <a:r>
              <a:rPr lang="en-GB" noProof="0" dirty="0"/>
              <a:t>Click to add text                                     Press ENTER then TAB to view next text style                                            Press SHIFT+TAB to view previous text style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7"/>
            <a:r>
              <a:rPr lang="en-GB" noProof="0" dirty="0"/>
              <a:t>Eighth level</a:t>
            </a:r>
          </a:p>
          <a:p>
            <a:pPr lvl="8"/>
            <a:r>
              <a:rPr lang="en-GB" noProof="0" dirty="0"/>
              <a:t>Ninth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080000" y="3527577"/>
            <a:ext cx="8316000" cy="841677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/>
              <a:t>Click to add text                                       Press ENTER then TAB to view next text style                                            Press SHIFT+TAB to view previous text style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7"/>
            <a:r>
              <a:rPr lang="en-GB" noProof="0" dirty="0"/>
              <a:t>Eighth level</a:t>
            </a:r>
          </a:p>
          <a:p>
            <a:pPr lvl="8"/>
            <a:r>
              <a:rPr lang="en-GB" noProof="0" dirty="0"/>
              <a:t>Ninth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B49660F-B2FB-4041-2653-C61DAA5A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78F0-1E1D-4376-B25D-98976EE87D75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D8EA3FD-C1FD-6A92-B851-3CA9A5AC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38DC114-746C-3747-B023-3D61439F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182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4">
          <p15:clr>
            <a:srgbClr val="A4A3A4"/>
          </p15:clr>
        </p15:guide>
        <p15:guide id="2" pos="2898">
          <p15:clr>
            <a:srgbClr val="A4A3A4"/>
          </p15:clr>
        </p15:guide>
        <p15:guide id="3" pos="5794">
          <p15:clr>
            <a:srgbClr val="A4A3A4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wo content an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7CF41-4700-4C0D-801F-1B8DD72EDF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82294" y="3527577"/>
            <a:ext cx="8316000" cy="8416774"/>
          </a:xfrm>
        </p:spPr>
        <p:txBody>
          <a:bodyPr/>
          <a:lstStyle>
            <a:lvl1pPr>
              <a:defRPr/>
            </a:lvl1pPr>
            <a:lvl5pPr>
              <a:buNone/>
              <a:defRPr/>
            </a:lvl5pPr>
          </a:lstStyle>
          <a:p>
            <a:pPr lvl="0"/>
            <a:r>
              <a:rPr lang="en-GB" noProof="0" dirty="0"/>
              <a:t>Click to add text                                     Press ENTER then TAB to view next text style                                            Press SHIFT+TAB to view previous text style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7"/>
            <a:r>
              <a:rPr lang="en-GB" noProof="0" dirty="0"/>
              <a:t>Eighth level</a:t>
            </a:r>
          </a:p>
          <a:p>
            <a:pPr lvl="8"/>
            <a:r>
              <a:rPr lang="en-GB" noProof="0" dirty="0"/>
              <a:t>Ninth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080000" y="3527577"/>
            <a:ext cx="8316000" cy="8416774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 dirty="0"/>
              <a:t>Click to add text                                       Press ENTER then TAB to view next text style                                            Press SHIFT+TAB to view previous text style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7"/>
            <a:r>
              <a:rPr lang="en-GB" noProof="0" dirty="0"/>
              <a:t>Eighth level</a:t>
            </a:r>
          </a:p>
          <a:p>
            <a:pPr lvl="8"/>
            <a:r>
              <a:rPr lang="en-GB" noProof="0" dirty="0"/>
              <a:t>Ninth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B49660F-B2FB-4041-2653-C61DAA5A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78F0-1E1D-4376-B25D-98976EE87D75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D8EA3FD-C1FD-6A92-B851-3CA9A5AC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38DC114-746C-3747-B023-3D61439F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8C1DCAC9-1124-0836-29E1-1A0EDE5F7B73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19277705" y="3527577"/>
            <a:ext cx="4220470" cy="8416774"/>
          </a:xfrm>
        </p:spPr>
        <p:txBody>
          <a:bodyPr/>
          <a:lstStyle>
            <a:lvl1pPr marL="0" indent="0">
              <a:lnSpc>
                <a:spcPct val="105000"/>
              </a:lnSpc>
              <a:buFont typeface="Arial" panose="020B0604020202020204" pitchFamily="34" charset="0"/>
              <a:buChar char="​"/>
              <a:defRPr sz="3600" b="1">
                <a:solidFill>
                  <a:schemeClr val="accent3"/>
                </a:solidFill>
              </a:defRPr>
            </a:lvl1pPr>
            <a:lvl2pPr marL="0" indent="0">
              <a:spcBef>
                <a:spcPts val="3200"/>
              </a:spcBef>
              <a:buFont typeface="Arial" panose="020B0604020202020204" pitchFamily="34" charset="0"/>
              <a:buChar char="​"/>
              <a:defRPr sz="2400" b="0">
                <a:solidFill>
                  <a:schemeClr val="accent3"/>
                </a:solidFill>
              </a:defRPr>
            </a:lvl2pPr>
            <a:lvl3pPr marL="0" indent="0">
              <a:spcBef>
                <a:spcPts val="3200"/>
              </a:spcBef>
              <a:buFont typeface="Arial" panose="020B0604020202020204" pitchFamily="34" charset="0"/>
              <a:buChar char="​"/>
              <a:defRPr sz="2400" b="0"/>
            </a:lvl3pPr>
            <a:lvl4pPr marL="0" indent="0">
              <a:spcBef>
                <a:spcPts val="3200"/>
              </a:spcBef>
              <a:buFont typeface="Arial" panose="020B0604020202020204" pitchFamily="34" charset="0"/>
              <a:buChar char="​"/>
              <a:defRPr sz="2400" b="0"/>
            </a:lvl4pPr>
            <a:lvl5pPr marL="0" indent="0">
              <a:spcBef>
                <a:spcPts val="3200"/>
              </a:spcBef>
              <a:buFont typeface="Arial" panose="020B0604020202020204" pitchFamily="34" charset="0"/>
              <a:buChar char="​"/>
              <a:defRPr sz="2400" b="0"/>
            </a:lvl5pPr>
            <a:lvl6pPr marL="0" indent="0">
              <a:spcBef>
                <a:spcPts val="3200"/>
              </a:spcBef>
              <a:buFont typeface="Arial" panose="020B0604020202020204" pitchFamily="34" charset="0"/>
              <a:buChar char="​"/>
              <a:defRPr sz="2400" b="0"/>
            </a:lvl6pPr>
            <a:lvl7pPr marL="0" indent="0">
              <a:spcBef>
                <a:spcPts val="3200"/>
              </a:spcBef>
              <a:buFont typeface="Arial" panose="020B0604020202020204" pitchFamily="34" charset="0"/>
              <a:buChar char="​"/>
              <a:defRPr sz="2400" b="0"/>
            </a:lvl7pPr>
            <a:lvl8pPr marL="0" indent="0">
              <a:spcBef>
                <a:spcPts val="3200"/>
              </a:spcBef>
              <a:buFont typeface="Arial" panose="020B0604020202020204" pitchFamily="34" charset="0"/>
              <a:buChar char="​"/>
              <a:defRPr sz="2400" b="0"/>
            </a:lvl8pPr>
            <a:lvl9pPr marL="0" indent="0">
              <a:spcBef>
                <a:spcPts val="3200"/>
              </a:spcBef>
              <a:buFont typeface="Arial" panose="020B0604020202020204" pitchFamily="34" charset="0"/>
              <a:buChar char="​"/>
              <a:defRPr sz="2400" b="0"/>
            </a:lvl9pPr>
          </a:lstStyle>
          <a:p>
            <a:pPr lvl="0"/>
            <a:r>
              <a:rPr lang="en-GB" noProof="0" dirty="0"/>
              <a:t>“Click to add quote” Press ENTER and then TAB for name text style</a:t>
            </a:r>
          </a:p>
          <a:p>
            <a:pPr lvl="1"/>
            <a:r>
              <a:rPr lang="en-GB" noProof="0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7907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4">
          <p15:clr>
            <a:srgbClr val="A4A3A4"/>
          </p15:clr>
        </p15:guide>
        <p15:guide id="2" pos="2898">
          <p15:clr>
            <a:srgbClr val="A4A3A4"/>
          </p15:clr>
        </p15:guide>
        <p15:guide id="3" pos="5794">
          <p15:clr>
            <a:srgbClr val="A4A3A4"/>
          </p15:clr>
        </p15:guide>
        <p15:guide id="4" pos="6072">
          <p15:clr>
            <a:srgbClr val="A4A3A4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7CF41-4700-4C0D-801F-1B8DD72EDF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294" y="1516604"/>
            <a:ext cx="17513656" cy="1800000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0909063-9778-4715-A3E6-0483443A561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82296" y="3527576"/>
            <a:ext cx="17513656" cy="609424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tx1"/>
                </a:solidFill>
                <a:latin typeface="+mn-lt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40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None/>
              <a:defRPr sz="4000" b="0">
                <a:solidFill>
                  <a:schemeClr val="tx1"/>
                </a:solidFill>
                <a:latin typeface="+mn-lt"/>
              </a:defRPr>
            </a:lvl3pPr>
            <a:lvl4pPr marL="0" indent="0" algn="l">
              <a:spcAft>
                <a:spcPts val="0"/>
              </a:spcAft>
              <a:buFont typeface="Arial" panose="020B0604020202020204" pitchFamily="34" charset="0"/>
              <a:buNone/>
              <a:defRPr sz="4000" b="0">
                <a:solidFill>
                  <a:schemeClr val="tx1"/>
                </a:solidFill>
                <a:latin typeface="+mn-lt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None/>
              <a:defRPr sz="4000" b="0">
                <a:solidFill>
                  <a:schemeClr val="tx1"/>
                </a:solidFill>
                <a:latin typeface="+mn-lt"/>
              </a:defRPr>
            </a:lvl5pPr>
            <a:lvl6pPr marL="0" indent="0" algn="l">
              <a:spcAft>
                <a:spcPts val="0"/>
              </a:spcAft>
              <a:buFont typeface="Arial" panose="020B0604020202020204" pitchFamily="34" charset="0"/>
              <a:buNone/>
              <a:defRPr sz="4000" b="0">
                <a:solidFill>
                  <a:schemeClr val="tx1"/>
                </a:solidFill>
                <a:latin typeface="+mn-lt"/>
              </a:defRPr>
            </a:lvl6pPr>
            <a:lvl7pPr marL="0" indent="0" algn="l">
              <a:spcAft>
                <a:spcPts val="0"/>
              </a:spcAft>
              <a:buFont typeface="Arial" panose="020B0604020202020204" pitchFamily="34" charset="0"/>
              <a:buNone/>
              <a:defRPr sz="4000" b="0">
                <a:solidFill>
                  <a:schemeClr val="tx1"/>
                </a:solidFill>
                <a:latin typeface="+mn-lt"/>
              </a:defRPr>
            </a:lvl7pPr>
            <a:lvl8pPr marL="0" indent="0" algn="l">
              <a:spcAft>
                <a:spcPts val="0"/>
              </a:spcAft>
              <a:buFont typeface="Arial" panose="020B0604020202020204" pitchFamily="34" charset="0"/>
              <a:buNone/>
              <a:defRPr sz="4000" b="0">
                <a:solidFill>
                  <a:schemeClr val="tx1"/>
                </a:solidFill>
                <a:latin typeface="+mn-lt"/>
              </a:defRPr>
            </a:lvl8pPr>
            <a:lvl9pPr marL="0" indent="0" algn="l">
              <a:spcAft>
                <a:spcPts val="0"/>
              </a:spcAft>
              <a:buFont typeface="Arial" panose="020B0604020202020204" pitchFamily="34" charset="0"/>
              <a:buNone/>
              <a:defRPr sz="4000" b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noProof="0" dirty="0"/>
              <a:t>Click to add chart title, one 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82294" y="4347972"/>
            <a:ext cx="17513656" cy="7596380"/>
          </a:xfrm>
        </p:spPr>
        <p:txBody>
          <a:bodyPr/>
          <a:lstStyle>
            <a:lvl1pPr>
              <a:defRPr/>
            </a:lvl1pPr>
            <a:lvl5pPr>
              <a:buNone/>
              <a:defRPr/>
            </a:lvl5pPr>
          </a:lstStyle>
          <a:p>
            <a:pPr lvl="0"/>
            <a:r>
              <a:rPr lang="en-GB" noProof="0" dirty="0"/>
              <a:t>Click icon to add chart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7"/>
            <a:r>
              <a:rPr lang="en-GB" noProof="0" dirty="0"/>
              <a:t>Eighth level</a:t>
            </a:r>
          </a:p>
          <a:p>
            <a:pPr lvl="8"/>
            <a:r>
              <a:rPr lang="en-GB" noProof="0" dirty="0"/>
              <a:t>Ninth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B49660F-B2FB-4041-2653-C61DAA5A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78F0-1E1D-4376-B25D-98976EE87D75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D8EA3FD-C1FD-6A92-B851-3CA9A5AC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38DC114-746C-3747-B023-3D61439F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2348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4">
          <p15:clr>
            <a:srgbClr val="A4A3A4"/>
          </p15:clr>
        </p15:guide>
        <p15:guide id="2" pos="2898">
          <p15:clr>
            <a:srgbClr val="A4A3A4"/>
          </p15:clr>
        </p15:guide>
        <p15:guide id="3" pos="5794">
          <p15:clr>
            <a:srgbClr val="A4A3A4"/>
          </p15:clr>
        </p15:guide>
        <p15:guide id="4" pos="6072">
          <p15:clr>
            <a:srgbClr val="A4A3A4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55BCC952-19AC-0209-74E9-D4A2E3B6C95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F93D7430-F7B5-4CF4-95F3-572EEE82F608}" type="datetime4">
              <a:rPr lang="en-GB" smtClean="0"/>
              <a:pPr/>
              <a:t>03 August 2026</a:t>
            </a:fld>
            <a:endParaRPr lang="en-GB" dirty="0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A9F48A24-1C7A-F549-ACFE-133BC6B5A6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 hidden="1">
            <a:extLst>
              <a:ext uri="{FF2B5EF4-FFF2-40B4-BE49-F238E27FC236}">
                <a16:creationId xmlns:a16="http://schemas.microsoft.com/office/drawing/2014/main" id="{AE7D93CA-161D-95DB-1FD3-BA440687BFE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1DBCC70-EB10-2D43-63F0-C50610754B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6167BD-2E1B-4064-9794-6E83082165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296" y="2560326"/>
            <a:ext cx="13253252" cy="8606112"/>
          </a:xfrm>
        </p:spPr>
        <p:txBody>
          <a:bodyPr/>
          <a:lstStyle>
            <a:lvl1pPr marL="0" indent="0">
              <a:lnSpc>
                <a:spcPct val="93000"/>
              </a:lnSpc>
              <a:buFont typeface="Arial" panose="020B0604020202020204" pitchFamily="34" charset="0"/>
              <a:buChar char="​"/>
              <a:defRPr sz="7200" b="1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b="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b="0">
                <a:latin typeface="+mn-lt"/>
              </a:defRPr>
            </a:lvl3pPr>
            <a:lvl4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4pPr>
            <a:lvl5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b="0">
                <a:latin typeface="+mn-lt"/>
              </a:defRPr>
            </a:lvl6pPr>
            <a:lvl7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7pPr>
            <a:lvl8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8pPr>
            <a:lvl9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9pPr>
          </a:lstStyle>
          <a:p>
            <a:pPr lvl="0"/>
            <a:r>
              <a:rPr lang="en-GB" dirty="0"/>
              <a:t>“Click to add quote”                                       Press </a:t>
            </a:r>
            <a:r>
              <a:rPr lang="en-GB" noProof="0" dirty="0"/>
              <a:t>ENTER</a:t>
            </a:r>
            <a:r>
              <a:rPr lang="en-GB" dirty="0"/>
              <a:t> and then TAB for name text style</a:t>
            </a:r>
          </a:p>
          <a:p>
            <a:pPr lvl="1"/>
            <a:r>
              <a:rPr lang="en-GB" noProof="0" dirty="0"/>
              <a:t>Second level</a:t>
            </a:r>
            <a:endParaRPr lang="en-GB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3C5EFCBE-6E15-43F3-AA19-4BFF126E9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636" t="-22415" r="25636" b="22415"/>
          <a:stretch/>
        </p:blipFill>
        <p:spPr>
          <a:xfrm>
            <a:off x="7632001" y="-3168000"/>
            <a:ext cx="16742890" cy="1691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880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55BCC952-19AC-0209-74E9-D4A2E3B6C95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F93D7430-F7B5-4CF4-95F3-572EEE82F608}" type="datetime4">
              <a:rPr lang="en-GB" smtClean="0"/>
              <a:pPr/>
              <a:t>03 August 2026</a:t>
            </a:fld>
            <a:endParaRPr lang="en-GB" dirty="0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A9F48A24-1C7A-F549-ACFE-133BC6B5A6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 hidden="1">
            <a:extLst>
              <a:ext uri="{FF2B5EF4-FFF2-40B4-BE49-F238E27FC236}">
                <a16:creationId xmlns:a16="http://schemas.microsoft.com/office/drawing/2014/main" id="{AE7D93CA-161D-95DB-1FD3-BA440687BFE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1689ECA-9B99-14C7-B4D6-A67DDB30023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6167BD-2E1B-4064-9794-6E83082165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296" y="2560326"/>
            <a:ext cx="13253252" cy="8606112"/>
          </a:xfrm>
        </p:spPr>
        <p:txBody>
          <a:bodyPr/>
          <a:lstStyle>
            <a:lvl1pPr marL="0" indent="0">
              <a:lnSpc>
                <a:spcPct val="93000"/>
              </a:lnSpc>
              <a:buFont typeface="Arial" panose="020B0604020202020204" pitchFamily="34" charset="0"/>
              <a:buChar char="​"/>
              <a:defRPr sz="7200" b="1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b="0"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b="0">
                <a:latin typeface="+mn-lt"/>
              </a:defRPr>
            </a:lvl3pPr>
            <a:lvl4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4pPr>
            <a:lvl5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b="0">
                <a:latin typeface="+mn-lt"/>
              </a:defRPr>
            </a:lvl6pPr>
            <a:lvl7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7pPr>
            <a:lvl8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8pPr>
            <a:lvl9pPr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defRPr sz="2800" b="0">
                <a:latin typeface="+mn-lt"/>
              </a:defRPr>
            </a:lvl9pPr>
          </a:lstStyle>
          <a:p>
            <a:pPr lvl="0"/>
            <a:r>
              <a:rPr lang="en-GB" dirty="0"/>
              <a:t>“Click to add quote”                                       Press </a:t>
            </a:r>
            <a:r>
              <a:rPr lang="en-GB" noProof="0" dirty="0"/>
              <a:t>ENTER</a:t>
            </a:r>
            <a:r>
              <a:rPr lang="en-GB" dirty="0"/>
              <a:t> and then TAB for name text style</a:t>
            </a:r>
          </a:p>
          <a:p>
            <a:pPr lvl="1"/>
            <a:r>
              <a:rPr lang="en-GB" noProof="0" dirty="0"/>
              <a:t>Second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913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B44A14AB-880C-C0AF-36DD-BA4EA21C0C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CBBEFB6D-D762-4855-8CF1-CC9110C6DCA4}" type="datetime4">
              <a:rPr lang="en-GB" smtClean="0"/>
              <a:pPr/>
              <a:t>03 August 2026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1397F948-7505-A924-641B-7AC96EDF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EAF0D834-1D12-D29A-F882-AB7B33C07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ABF0A59-8011-3A40-C705-AC4C22E899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402B90-58E3-4C8B-A645-4C539A4987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7085" y="3527427"/>
            <a:ext cx="6666962" cy="3294426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GB" dirty="0"/>
              <a:t>Click to add Thank you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330FA54B-9F84-AF61-8F89-65F90F94F1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7085" y="6948433"/>
            <a:ext cx="6666962" cy="3294426"/>
          </a:xfrm>
        </p:spPr>
        <p:txBody>
          <a:bodyPr/>
          <a:lstStyle>
            <a:lvl1pPr marL="0" indent="0" algn="l">
              <a:buFontTx/>
              <a:buNone/>
              <a:defRPr sz="3600" b="0">
                <a:solidFill>
                  <a:schemeClr val="tx1"/>
                </a:solidFill>
              </a:defRPr>
            </a:lvl1pPr>
            <a:lvl2pPr marL="360000" indent="0" algn="ctr">
              <a:buFontTx/>
              <a:buNone/>
              <a:defRPr sz="3600" b="0">
                <a:solidFill>
                  <a:srgbClr val="FF0000"/>
                </a:solidFill>
              </a:defRPr>
            </a:lvl2pPr>
            <a:lvl3pPr marL="720000" indent="0" algn="ctr">
              <a:buFontTx/>
              <a:buNone/>
              <a:defRPr sz="3600" b="0">
                <a:solidFill>
                  <a:srgbClr val="FF0000"/>
                </a:solidFill>
              </a:defRPr>
            </a:lvl3pPr>
            <a:lvl4pPr algn="ctr">
              <a:buFontTx/>
              <a:buNone/>
              <a:defRPr sz="3600" b="0">
                <a:solidFill>
                  <a:srgbClr val="FF0000"/>
                </a:solidFill>
              </a:defRPr>
            </a:lvl4pPr>
            <a:lvl5pPr algn="ctr">
              <a:buFontTx/>
              <a:buNone/>
              <a:defRPr sz="3600" b="0">
                <a:solidFill>
                  <a:srgbClr val="FF0000"/>
                </a:solidFill>
              </a:defRPr>
            </a:lvl5pPr>
            <a:lvl6pPr marL="0" indent="0" algn="ctr">
              <a:buFontTx/>
              <a:buNone/>
              <a:defRPr sz="3600" b="0">
                <a:solidFill>
                  <a:srgbClr val="FF0000"/>
                </a:solidFill>
              </a:defRPr>
            </a:lvl6pPr>
            <a:lvl7pPr algn="ctr">
              <a:buFontTx/>
              <a:buNone/>
              <a:defRPr sz="3600" b="0">
                <a:solidFill>
                  <a:srgbClr val="FF0000"/>
                </a:solidFill>
              </a:defRPr>
            </a:lvl7pPr>
            <a:lvl8pPr algn="ctr">
              <a:buFontTx/>
              <a:buNone/>
              <a:defRPr sz="3600" b="0">
                <a:solidFill>
                  <a:srgbClr val="FF0000"/>
                </a:solidFill>
              </a:defRPr>
            </a:lvl8pPr>
            <a:lvl9pPr algn="ctr">
              <a:buFontTx/>
              <a:buNone/>
              <a:defRPr sz="3600" b="0">
                <a:solidFill>
                  <a:srgbClr val="FF0000"/>
                </a:solidFill>
              </a:defRPr>
            </a:lvl9pPr>
          </a:lstStyle>
          <a:p>
            <a:pPr lvl="0"/>
            <a:r>
              <a:rPr lang="en-GB" dirty="0"/>
              <a:t>Click to add eu2025.dk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50FF1CAC-9122-4A87-9F99-3CC3254B19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16" y="1464990"/>
            <a:ext cx="10605316" cy="1071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611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B44A14AB-880C-C0AF-36DD-BA4EA21C0C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CBBEFB6D-D762-4855-8CF1-CC9110C6DCA4}" type="datetime4">
              <a:rPr lang="en-GB" smtClean="0"/>
              <a:pPr/>
              <a:t>03 August 2026</a:t>
            </a:fld>
            <a:endParaRPr lang="en-GB" dirty="0"/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1397F948-7505-A924-641B-7AC96EDF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3716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EAF0D834-1D12-D29A-F882-AB7B33C07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052FA3F-3481-1285-14D4-406A5DF3DD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402B90-58E3-4C8B-A645-4C539A4987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0000" y="3527427"/>
            <a:ext cx="6667200" cy="3294426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GB" dirty="0"/>
              <a:t>Click to add Thank you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330FA54B-9F84-AF61-8F89-65F90F94F1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0000" y="6948433"/>
            <a:ext cx="6667200" cy="3294426"/>
          </a:xfrm>
        </p:spPr>
        <p:txBody>
          <a:bodyPr/>
          <a:lstStyle>
            <a:lvl1pPr marL="0" indent="0" algn="l">
              <a:buFontTx/>
              <a:buNone/>
              <a:defRPr sz="3600" b="0">
                <a:solidFill>
                  <a:schemeClr val="tx1"/>
                </a:solidFill>
              </a:defRPr>
            </a:lvl1pPr>
            <a:lvl2pPr marL="360000" indent="0" algn="ctr">
              <a:buFontTx/>
              <a:buNone/>
              <a:defRPr sz="3600" b="0">
                <a:solidFill>
                  <a:srgbClr val="FF0000"/>
                </a:solidFill>
              </a:defRPr>
            </a:lvl2pPr>
            <a:lvl3pPr marL="720000" indent="0" algn="ctr">
              <a:buFontTx/>
              <a:buNone/>
              <a:defRPr sz="3600" b="0">
                <a:solidFill>
                  <a:srgbClr val="FF0000"/>
                </a:solidFill>
              </a:defRPr>
            </a:lvl3pPr>
            <a:lvl4pPr algn="ctr">
              <a:buFontTx/>
              <a:buNone/>
              <a:defRPr sz="3600" b="0">
                <a:solidFill>
                  <a:srgbClr val="FF0000"/>
                </a:solidFill>
              </a:defRPr>
            </a:lvl4pPr>
            <a:lvl5pPr algn="ctr">
              <a:buFontTx/>
              <a:buNone/>
              <a:defRPr sz="3600" b="0">
                <a:solidFill>
                  <a:srgbClr val="FF0000"/>
                </a:solidFill>
              </a:defRPr>
            </a:lvl5pPr>
            <a:lvl6pPr marL="0" indent="0" algn="ctr">
              <a:buFontTx/>
              <a:buNone/>
              <a:defRPr sz="3600" b="0">
                <a:solidFill>
                  <a:srgbClr val="FF0000"/>
                </a:solidFill>
              </a:defRPr>
            </a:lvl6pPr>
            <a:lvl7pPr algn="ctr">
              <a:buFontTx/>
              <a:buNone/>
              <a:defRPr sz="3600" b="0">
                <a:solidFill>
                  <a:srgbClr val="FF0000"/>
                </a:solidFill>
              </a:defRPr>
            </a:lvl7pPr>
            <a:lvl8pPr algn="ctr">
              <a:buFontTx/>
              <a:buNone/>
              <a:defRPr sz="3600" b="0">
                <a:solidFill>
                  <a:srgbClr val="FF0000"/>
                </a:solidFill>
              </a:defRPr>
            </a:lvl8pPr>
            <a:lvl9pPr algn="ctr">
              <a:buFontTx/>
              <a:buNone/>
              <a:defRPr sz="3600" b="0">
                <a:solidFill>
                  <a:srgbClr val="FF0000"/>
                </a:solidFill>
              </a:defRPr>
            </a:lvl9pPr>
          </a:lstStyle>
          <a:p>
            <a:pPr lvl="0"/>
            <a:r>
              <a:rPr lang="en-GB" dirty="0"/>
              <a:t>Click to add eu2025.dk</a:t>
            </a:r>
          </a:p>
        </p:txBody>
      </p:sp>
    </p:spTree>
    <p:extLst>
      <p:ext uri="{BB962C8B-B14F-4D97-AF65-F5344CB8AC3E}">
        <p14:creationId xmlns:p14="http://schemas.microsoft.com/office/powerpoint/2010/main" val="4029859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9D909-49D5-40E7-8A46-904F42180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7012D6-48ED-4B03-85DE-25086AACD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1F6A-D016-4A49-A991-652FC89D7EE6}" type="datetime4">
              <a:rPr lang="en-GB" smtClean="0"/>
              <a:t>03 August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AB716-0309-754C-0B7E-73C48AD71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321AA5-6588-9A37-5A5C-D63E7CD18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92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29" Type="http://schemas.openxmlformats.org/officeDocument/2006/relationships/theme" Target="../theme/theme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86.xml"/><Relationship Id="rId21" Type="http://schemas.openxmlformats.org/officeDocument/2006/relationships/image" Target="../media/image7.svg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image" Target="../media/image27.emf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oleObject" Target="../embeddings/oleObject1.bin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Naam dia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6" r:id="rId3"/>
    <p:sldLayoutId id="2147483658" r:id="rId4"/>
    <p:sldLayoutId id="2147483659" r:id="rId5"/>
    <p:sldLayoutId id="2147483660" r:id="rId6"/>
    <p:sldLayoutId id="2147483905" r:id="rId7"/>
    <p:sldLayoutId id="2147483906" r:id="rId8"/>
    <p:sldLayoutId id="2147483924" r:id="rId9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863BD4-53FE-D145-B5B5-194D8AE0A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404" y="1770070"/>
            <a:ext cx="22228232" cy="1311000"/>
          </a:xfrm>
          <a:prstGeom prst="rect">
            <a:avLst/>
          </a:prstGeom>
        </p:spPr>
        <p:txBody>
          <a:bodyPr vert="horz" lIns="9000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A08A4B-8B1B-4C48-B582-38A666FA1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404" y="3081071"/>
            <a:ext cx="22228232" cy="9828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B6BF0B-7EA4-F74E-A018-E9F24636686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8994700" y="-527930"/>
            <a:ext cx="5389300" cy="381006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F31C52-9570-4446-99E2-F822DCBD09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44A2EA-09BC-4B35-A238-4C37034997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5544C-5688-431F-A428-A4F71FE423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9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</p:sldLayoutIdLst>
  <p:hf sldNum="0"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000" b="1" i="0" kern="1200">
          <a:solidFill>
            <a:schemeClr val="tx1">
              <a:lumMod val="50000"/>
            </a:schemeClr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0" indent="0" algn="l" defTabSz="1828800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None/>
        <a:defRPr sz="3600" b="1" i="0" kern="1200">
          <a:solidFill>
            <a:schemeClr val="tx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+mn-cs"/>
        </a:defRPr>
      </a:lvl1pPr>
      <a:lvl2pPr marL="914400" indent="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600" b="1" i="0" kern="1200">
          <a:solidFill>
            <a:schemeClr val="tx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+mn-cs"/>
        </a:defRPr>
      </a:lvl2pPr>
      <a:lvl3pPr marL="1828800" indent="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600" b="1" i="0" kern="1200">
          <a:solidFill>
            <a:schemeClr val="tx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+mn-cs"/>
        </a:defRPr>
      </a:lvl3pPr>
      <a:lvl4pPr marL="2743200" indent="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600" b="1" i="0" kern="1200">
          <a:solidFill>
            <a:schemeClr val="tx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+mn-cs"/>
        </a:defRPr>
      </a:lvl4pPr>
      <a:lvl5pPr marL="3657600" indent="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3600" b="1" i="0" kern="1200">
          <a:solidFill>
            <a:schemeClr val="tx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005" y="1536000"/>
            <a:ext cx="15743995" cy="230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002" y="4416000"/>
            <a:ext cx="15743997" cy="78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63997" y="12864000"/>
            <a:ext cx="3840000" cy="4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2133">
                <a:solidFill>
                  <a:schemeClr val="tx2"/>
                </a:solidFill>
              </a:defRPr>
            </a:lvl1pPr>
          </a:lstStyle>
          <a:p>
            <a:fld id="{74B3B6C6-7AD1-4E08-9D93-6F76169EC03A}" type="datetime4">
              <a:rPr lang="nl-NL" smtClean="0"/>
              <a:t>3 augustus 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000" y="12864000"/>
            <a:ext cx="10080000" cy="4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2133">
                <a:solidFill>
                  <a:schemeClr val="tx2"/>
                </a:solidFill>
              </a:defRPr>
            </a:lvl1pPr>
          </a:lstStyle>
          <a:p>
            <a:r>
              <a:rPr lang="nl-NL"/>
              <a:t>Het werk van VWS-GMT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503997" y="12864000"/>
            <a:ext cx="960000" cy="4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2133">
                <a:solidFill>
                  <a:schemeClr val="tx2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758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</p:sldLayoutIdLst>
  <p:hf hdr="0"/>
  <p:txStyles>
    <p:titleStyle>
      <a:lvl1pPr algn="l" defTabSz="1828823" rtl="0" eaLnBrk="1" latinLnBrk="0" hangingPunct="1">
        <a:lnSpc>
          <a:spcPct val="100000"/>
        </a:lnSpc>
        <a:spcBef>
          <a:spcPct val="0"/>
        </a:spcBef>
        <a:buNone/>
        <a:defRPr sz="6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05" indent="-384005" algn="l" defTabSz="1828823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68010" indent="-384005" algn="l" defTabSz="1828823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52014" indent="-384005" algn="l" defTabSz="1828823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536019" indent="-384005" algn="l" defTabSz="1828823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536019" indent="-384005" algn="l" defTabSz="1828823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2400" i="1" kern="1200">
          <a:solidFill>
            <a:schemeClr val="tx2"/>
          </a:solidFill>
          <a:latin typeface="+mn-lt"/>
          <a:ea typeface="+mn-ea"/>
          <a:cs typeface="+mn-cs"/>
        </a:defRPr>
      </a:lvl5pPr>
      <a:lvl6pPr marL="5029263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74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86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97" indent="-457206" algn="l" defTabSz="18288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11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23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34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57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69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80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91" algn="l" defTabSz="1828823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Naam dia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7196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</p:sldLayoutIdLst>
  <p:transition spd="med"/>
  <p:hf sldNum="0" hdr="0" ftr="0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Naam dia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2052797" y="13076009"/>
            <a:ext cx="525785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8029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  <p:sldLayoutId id="2147483781" r:id="rId19"/>
    <p:sldLayoutId id="2147483782" r:id="rId20"/>
    <p:sldLayoutId id="2147483783" r:id="rId21"/>
    <p:sldLayoutId id="2147483784" r:id="rId22"/>
    <p:sldLayoutId id="2147483785" r:id="rId23"/>
    <p:sldLayoutId id="2147483786" r:id="rId24"/>
    <p:sldLayoutId id="2147483787" r:id="rId25"/>
    <p:sldLayoutId id="2147483788" r:id="rId26"/>
    <p:sldLayoutId id="2147483789" r:id="rId27"/>
    <p:sldLayoutId id="2147483790" r:id="rId28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293" y="1516604"/>
            <a:ext cx="22615882" cy="18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294" y="3527577"/>
            <a:ext cx="22615880" cy="8416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Level 1                                                                                                                                                                             Press ENTER then TAB to view next text style                                                                                                               Press SHIFT+TAB to view previous text style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4, Header</a:t>
            </a:r>
          </a:p>
          <a:p>
            <a:pPr lvl="4"/>
            <a:r>
              <a:rPr lang="en-GB" noProof="0" dirty="0"/>
              <a:t>Level 5, Body</a:t>
            </a:r>
          </a:p>
          <a:p>
            <a:pPr lvl="5"/>
            <a:r>
              <a:rPr lang="en-GB" noProof="0" dirty="0"/>
              <a:t>Level 6</a:t>
            </a:r>
          </a:p>
          <a:p>
            <a:pPr lvl="6"/>
            <a:r>
              <a:rPr lang="en-GB" noProof="0" dirty="0"/>
              <a:t>Level 7, Small Header</a:t>
            </a:r>
          </a:p>
          <a:p>
            <a:pPr lvl="7"/>
            <a:r>
              <a:rPr lang="en-GB" noProof="0" dirty="0"/>
              <a:t>Level 8, Small Body</a:t>
            </a:r>
          </a:p>
          <a:p>
            <a:pPr lvl="8"/>
            <a:r>
              <a:rPr lang="en-GB" noProof="0" dirty="0"/>
              <a:t>Level 9, Infographic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2296" y="12663210"/>
            <a:ext cx="2638828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19B71DC-3964-472F-AE8F-9893071068F9}" type="datetime4">
              <a:rPr lang="en-GB" smtClean="0"/>
              <a:pPr/>
              <a:t>03 August 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79285" y="12663210"/>
            <a:ext cx="4602562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13716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2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2" name="Graphic 9">
            <a:extLst>
              <a:ext uri="{FF2B5EF4-FFF2-40B4-BE49-F238E27FC236}">
                <a16:creationId xmlns:a16="http://schemas.microsoft.com/office/drawing/2014/main" id="{E4C8BD55-6A6A-4463-8D44-AC53E09A123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2190097" y="11506199"/>
            <a:ext cx="1350954" cy="136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  <p:sldLayoutId id="2147483819" r:id="rId18"/>
    <p:sldLayoutId id="2147483820" r:id="rId19"/>
  </p:sldLayoutIdLst>
  <p:hf hdr="0"/>
  <p:txStyles>
    <p:titleStyle>
      <a:lvl1pPr algn="l" defTabSz="1828800" rtl="0" eaLnBrk="1" latinLnBrk="0" hangingPunct="1">
        <a:lnSpc>
          <a:spcPct val="83000"/>
        </a:lnSpc>
        <a:spcBef>
          <a:spcPct val="0"/>
        </a:spcBef>
        <a:buNone/>
        <a:defRPr sz="7200" b="1" kern="1200">
          <a:solidFill>
            <a:schemeClr val="tx1"/>
          </a:solidFill>
          <a:latin typeface="+mj-lt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360000" indent="-3600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Calibri" panose="020F0502020204030204" pitchFamily="34" charset="0"/>
        <a:buChar char="▪"/>
        <a:defRPr sz="4000" kern="1200" baseline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1pPr>
      <a:lvl2pPr marL="720000" indent="-3600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Calibri" panose="020F0502020204030204" pitchFamily="34" charset="0"/>
        <a:buChar char="▪"/>
        <a:defRPr sz="4000" kern="1200" baseline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2pPr>
      <a:lvl3pPr marL="1080000" indent="-3600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Calibri" panose="020F0502020204030204" pitchFamily="34" charset="0"/>
        <a:buChar char="▪"/>
        <a:defRPr sz="4000" kern="1200" baseline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3pPr>
      <a:lvl4pPr marL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4000" b="1" kern="1200" baseline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4pPr>
      <a:lvl5pPr marL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tabLst/>
        <a:defRPr sz="4000" kern="1200" baseline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5pPr>
      <a:lvl6pPr marL="360000" indent="-36000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Calibri" panose="020F0502020204030204" pitchFamily="34" charset="0"/>
        <a:buChar char="▪"/>
        <a:defRPr sz="2400" kern="1200" baseline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6pPr>
      <a:lvl7pPr marL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2400" b="1" kern="1200" baseline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7pPr>
      <a:lvl8pPr marL="0" indent="0" algn="l" defTabSz="1828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2400" kern="1200" baseline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8pPr>
      <a:lvl9pPr marL="0" indent="0" algn="l" defTabSz="18288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12000" b="1" kern="1200" baseline="0">
          <a:solidFill>
            <a:schemeClr val="tx1"/>
          </a:solidFill>
          <a:latin typeface="+mn-lt"/>
          <a:ea typeface="Calibri" panose="020F0502020204030204" pitchFamily="34" charset="0"/>
          <a:cs typeface="Calibri" panose="020F0502020204030204" pitchFamily="34" charset="0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476">
          <p15:clr>
            <a:srgbClr val="A4A3A4"/>
          </p15:clr>
        </p15:guide>
        <p15:guide id="8" pos="278">
          <p15:clr>
            <a:srgbClr val="A4A3A4"/>
          </p15:clr>
        </p15:guide>
        <p15:guide id="9" pos="7401">
          <p15:clr>
            <a:srgbClr val="A4A3A4"/>
          </p15:clr>
        </p15:guide>
        <p15:guide id="10" orient="horz" pos="4041">
          <p15:clr>
            <a:srgbClr val="A4A3A4"/>
          </p15:clr>
        </p15:guide>
        <p15:guide id="11" orient="horz" pos="3762">
          <p15:clr>
            <a:srgbClr val="A4A3A4"/>
          </p15:clr>
        </p15:guide>
        <p15:guide id="12" orient="horz" pos="1111">
          <p15:clr>
            <a:srgbClr val="A4A3A4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FA631E1-6CC7-430D-B2BA-E79C0066B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0D16E9-1FD0-4D51-BCC7-5625B7F44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265C8C-C7C5-49C4-A3EB-086E7787E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E548C-3BE2-4FFB-96FE-F321D341E7FF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2C228B-B981-4556-9789-C6F6A673DC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5D9F09-2820-4EBA-842F-3E57A113B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9E34DEB9-E08C-1922-1825-F841D50690A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945989792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592" imgH="591" progId="TCLayout.ActiveDocument.1">
                  <p:embed/>
                </p:oleObj>
              </mc:Choice>
              <mc:Fallback>
                <p:oleObj name="think-cell Slide" r:id="rId14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9E34DEB9-E08C-1922-1825-F841D5069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176" y="3176"/>
                        <a:ext cx="3176" cy="3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806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676400" y="12712703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E548C-3BE2-4FFB-96FE-F321D341E7FF}" type="datetime1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8077200" y="12712703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Jubileumsymposium 20 jaar CCMO - De toekomst van toetsing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3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26200-1153-45E1-BEC4-7B75648B602B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BD6A810-C078-5C2B-825E-59BB9220485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8820150" y="13375641"/>
            <a:ext cx="6870700" cy="215444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400">
                <a:solidFill>
                  <a:srgbClr val="7373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Classified as internal/staff &amp; contractors by the European Medicines Agency </a:t>
            </a:r>
          </a:p>
        </p:txBody>
      </p:sp>
    </p:spTree>
    <p:extLst>
      <p:ext uri="{BB962C8B-B14F-4D97-AF65-F5344CB8AC3E}">
        <p14:creationId xmlns:p14="http://schemas.microsoft.com/office/powerpoint/2010/main" val="374079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22" r:id="rId15"/>
    <p:sldLayoutId id="2147483923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0A4D2C7-0E75-D927-BFD8-19FF4F0B9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0AAACAA-4C5C-6EF8-4B2D-7BA7C5933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6B87EA-7176-54C9-BEC6-56AB6F1AE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E41ADA-72E0-4886-BECB-B0334BF6AE04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544F42-76CE-7458-C807-19B2CFCD66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EE4DB1-76B6-4FEE-20D1-FF834E0252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F94265-421E-4540-B734-BB944F4486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479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  <p:sldLayoutId id="2147483939" r:id="rId13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ma.eu/about-hma/working-groups/clinical-trials-coordination-group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1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hma.eu/about-hma/working-groups/clinical-trials-coordination-group.html" TargetMode="Externa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.ec.europa.eu/medicinal-products/clinical-trials/medethicseu_en" TargetMode="External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edethicseu@ec.europa.eu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glish.ccmo.nl/investigators/clinical-trials-with-medicinal-products-ctr/preparation-ctr/research-dossier-part-ii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hyperlink" Target="https://health.ec.europa.eu/document/download/7ae68dce-da1a-40e5-81ed-25d6211cda0b_en?filename=mp_ct_medethicseu_deliverables_cta-per-ms_en.pdf" TargetMode="External"/><Relationship Id="rId3" Type="http://schemas.openxmlformats.org/officeDocument/2006/relationships/image" Target="../media/image32.png"/><Relationship Id="rId7" Type="http://schemas.openxmlformats.org/officeDocument/2006/relationships/image" Target="../media/image63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5.png"/><Relationship Id="rId5" Type="http://schemas.openxmlformats.org/officeDocument/2006/relationships/image" Target="../media/image61.png"/><Relationship Id="rId10" Type="http://schemas.openxmlformats.org/officeDocument/2006/relationships/hyperlink" Target="https://www.hma.eu/about-hma/working-groups/clinical-trials-coordination-group.html" TargetMode="External"/><Relationship Id="rId4" Type="http://schemas.openxmlformats.org/officeDocument/2006/relationships/image" Target="../media/image57.png"/><Relationship Id="rId9" Type="http://schemas.openxmlformats.org/officeDocument/2006/relationships/image" Target="../media/image64.png"/><Relationship Id="rId14" Type="http://schemas.openxmlformats.org/officeDocument/2006/relationships/hyperlink" Target="https://health.ec.europa.eu/medicinal-products/clinical-trials/medethicseu_en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32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english.ccmo.nl/investigators/clinical-trials-with-medicinal-products-ctr" TargetMode="External"/><Relationship Id="rId3" Type="http://schemas.openxmlformats.org/officeDocument/2006/relationships/image" Target="../media/image70.png"/><Relationship Id="rId7" Type="http://schemas.openxmlformats.org/officeDocument/2006/relationships/hyperlink" Target="https://euclinicaltrials.eu/website-outages-and-system-releases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ma.europa.eu/en/documents/other/clinical-trial-information-system-ctis-sponsor-handbook_en.pdf" TargetMode="External"/><Relationship Id="rId11" Type="http://schemas.openxmlformats.org/officeDocument/2006/relationships/image" Target="../media/image32.png"/><Relationship Id="rId5" Type="http://schemas.openxmlformats.org/officeDocument/2006/relationships/hyperlink" Target="https://health.ec.europa.eu/medicinal-products/eudralex/eudralex-volume-10_en" TargetMode="External"/><Relationship Id="rId10" Type="http://schemas.openxmlformats.org/officeDocument/2006/relationships/hyperlink" Target="https://health.ec.europa.eu/medicinal-products/clinical-trials/medethicseu_en" TargetMode="External"/><Relationship Id="rId4" Type="http://schemas.openxmlformats.org/officeDocument/2006/relationships/hyperlink" Target="https://health.ec.europa.eu/document/download/bd165522-8acf-433a-9ab1-d7dceae58112_en?filename=regulation5362014_qa_en.pdf" TargetMode="External"/><Relationship Id="rId9" Type="http://schemas.openxmlformats.org/officeDocument/2006/relationships/hyperlink" Target="https://www.hma.eu/about-hma/working-groups/clinical-trials-coordination-group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0.png"/><Relationship Id="rId5" Type="http://schemas.openxmlformats.org/officeDocument/2006/relationships/image" Target="../media/image31.png"/><Relationship Id="rId4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hyperlink" Target="https://health.ec.europa.eu/document/download/7f505e74-9f98-4f6c-9b1c-76d3924a46d9_en?filename=biotechnology_2025_clinical-trials_en.pdf" TargetMode="External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6.xml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6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Collage tbv Powerpoint cover.jpg" descr="Collage tbv Powerpoint cover.jpg"/>
          <p:cNvPicPr>
            <a:picLocks noChangeAspect="1"/>
          </p:cNvPicPr>
          <p:nvPr/>
        </p:nvPicPr>
        <p:blipFill>
          <a:blip r:embed="rId2"/>
          <a:srcRect r="42240"/>
          <a:stretch>
            <a:fillRect/>
          </a:stretch>
        </p:blipFill>
        <p:spPr>
          <a:xfrm>
            <a:off x="-34" y="1721"/>
            <a:ext cx="14091048" cy="13716002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 van de presentatie"/>
          <p:cNvSpPr txBox="1">
            <a:spLocks noGrp="1"/>
          </p:cNvSpPr>
          <p:nvPr>
            <p:ph type="title"/>
          </p:nvPr>
        </p:nvSpPr>
        <p:spPr>
          <a:xfrm>
            <a:off x="3788193" y="3575624"/>
            <a:ext cx="20100486" cy="686662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r" defTabSz="457200">
              <a:lnSpc>
                <a:spcPct val="120000"/>
              </a:lnSpc>
              <a:defRPr sz="17700" b="0" spc="-354">
                <a:solidFill>
                  <a:srgbClr val="D2762B"/>
                </a:solidFill>
                <a:latin typeface="ITCFranklinGothic LT Pro CnDm"/>
                <a:ea typeface="ITCFranklinGothic LT Pro CnDm"/>
                <a:cs typeface="ITCFranklinGothic LT Pro CnDm"/>
                <a:sym typeface="ITCFranklinGothic LT Pro CnDm"/>
              </a:defRPr>
            </a:lvl1pPr>
          </a:lstStyle>
          <a:p>
            <a:r>
              <a:rPr lang="nl-NL" sz="11700" kern="1200" dirty="0">
                <a:solidFill>
                  <a:srgbClr val="06669D"/>
                </a:solidFill>
                <a:latin typeface="+mj-lt"/>
                <a:ea typeface="+mj-ea"/>
                <a:cs typeface="+mj-cs"/>
              </a:rPr>
              <a:t>Ontwikkelingen in CTR-onderzoek in Nederland en Europa</a:t>
            </a:r>
            <a:br>
              <a:rPr lang="nl-NL" sz="11700" dirty="0"/>
            </a:br>
            <a:endParaRPr lang="nl-NL" sz="11700" dirty="0"/>
          </a:p>
        </p:txBody>
      </p:sp>
      <p:sp>
        <p:nvSpPr>
          <p:cNvPr id="157" name="aankondiging van het thema"/>
          <p:cNvSpPr txBox="1"/>
          <p:nvPr/>
        </p:nvSpPr>
        <p:spPr>
          <a:xfrm>
            <a:off x="4443081" y="4395523"/>
            <a:ext cx="17591422" cy="1848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/>
          <a:lstStyle>
            <a:lvl1pPr algn="r" defTabSz="457200">
              <a:defRPr sz="5500" u="sng" cap="all" spc="167">
                <a:solidFill>
                  <a:srgbClr val="2C6798"/>
                </a:solidFill>
                <a:latin typeface="ITCFranklinGothic LT Pro CnBk"/>
                <a:ea typeface="ITCFranklinGothic LT Pro CnBk"/>
                <a:cs typeface="ITCFranklinGothic LT Pro CnBk"/>
                <a:sym typeface="ITCFranklinGothic LT Pro CnBk"/>
              </a:defRPr>
            </a:lvl1pPr>
          </a:lstStyle>
          <a:p>
            <a:endParaRPr spc="168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DC1249A-31A9-AA61-ED17-0258B0D68592}"/>
              </a:ext>
            </a:extLst>
          </p:cNvPr>
          <p:cNvSpPr txBox="1"/>
          <p:nvPr/>
        </p:nvSpPr>
        <p:spPr>
          <a:xfrm>
            <a:off x="7404100" y="13019872"/>
            <a:ext cx="16624279" cy="5355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 defTabSz="1143000">
              <a:lnSpc>
                <a:spcPct val="90000"/>
              </a:lnSpc>
              <a:defRPr sz="7650" b="0">
                <a:solidFill>
                  <a:srgbClr val="2C6798"/>
                </a:solidFill>
                <a:latin typeface="ITCFranklinGothic LT Pro CnDm"/>
                <a:ea typeface="ITCFranklinGothic LT Pro CnDm"/>
                <a:cs typeface="ITCFranklinGothic LT Pro CnDm"/>
                <a:sym typeface="ITCFranklinGothic LT Pro CnDm"/>
              </a:defRPr>
            </a:pPr>
            <a:r>
              <a:rPr lang="nl-NL" sz="3200" dirty="0">
                <a:solidFill>
                  <a:srgbClr val="2C6798"/>
                </a:solidFill>
                <a:latin typeface="ITCFranklinGothic LT Pro CnDm"/>
              </a:rPr>
              <a:t>NVFG </a:t>
            </a:r>
            <a:r>
              <a:rPr lang="nl-NL" sz="3200" dirty="0" err="1">
                <a:solidFill>
                  <a:srgbClr val="2C6798"/>
                </a:solidFill>
                <a:latin typeface="ITCFranklinGothic LT Pro CnDm"/>
              </a:rPr>
              <a:t>ClinOpsDag</a:t>
            </a:r>
            <a:r>
              <a:rPr lang="nl-NL" sz="3200" dirty="0">
                <a:solidFill>
                  <a:srgbClr val="2C6798"/>
                </a:solidFill>
                <a:latin typeface="ITCFranklinGothic LT Pro CnDm"/>
              </a:rPr>
              <a:t>		 14-04</a:t>
            </a:r>
            <a:r>
              <a:rPr lang="nl-NL" sz="3200" b="0" dirty="0">
                <a:solidFill>
                  <a:srgbClr val="2C6798"/>
                </a:solidFill>
                <a:latin typeface="ITCFranklinGothic LT Pro CnDm"/>
              </a:rPr>
              <a:t>-2026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3BD9EF0-2F94-69E3-85B9-63D846AE2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8471" y="428362"/>
            <a:ext cx="9330208" cy="1129956"/>
          </a:xfrm>
          <a:prstGeom prst="rect">
            <a:avLst/>
          </a:prstGeom>
        </p:spPr>
      </p:pic>
      <p:pic>
        <p:nvPicPr>
          <p:cNvPr id="158" name="Afbeelding" descr="Afbeeldi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495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17516AE-9DCF-D3B3-0CAA-3BB2F3ADDF35}"/>
              </a:ext>
            </a:extLst>
          </p:cNvPr>
          <p:cNvSpPr txBox="1"/>
          <p:nvPr/>
        </p:nvSpPr>
        <p:spPr>
          <a:xfrm>
            <a:off x="126999" y="12601345"/>
            <a:ext cx="10528559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3200" dirty="0">
                <a:solidFill>
                  <a:srgbClr val="2C6798"/>
                </a:solidFill>
                <a:latin typeface="ITCFranklinGothic LT Pro CnDm"/>
              </a:rPr>
              <a:t>Jan Willem Kleinovink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dirty="0">
                <a:solidFill>
                  <a:srgbClr val="2C6798"/>
                </a:solidFill>
                <a:latin typeface="ITCFranklinGothic LT Pro CnDm"/>
              </a:rPr>
              <a:t>Special </a:t>
            </a:r>
            <a:r>
              <a:rPr lang="nl-NL" dirty="0" err="1">
                <a:solidFill>
                  <a:srgbClr val="2C6798"/>
                </a:solidFill>
                <a:latin typeface="ITCFranklinGothic LT Pro CnDm"/>
              </a:rPr>
              <a:t>advisor</a:t>
            </a:r>
            <a:r>
              <a:rPr lang="nl-NL" dirty="0">
                <a:solidFill>
                  <a:srgbClr val="2C6798"/>
                </a:solidFill>
                <a:latin typeface="ITCFranklinGothic LT Pro CnDm"/>
              </a:rPr>
              <a:t>, CCMO           ctr@ccmo.nl</a:t>
            </a:r>
          </a:p>
        </p:txBody>
      </p:sp>
    </p:spTree>
    <p:extLst>
      <p:ext uri="{BB962C8B-B14F-4D97-AF65-F5344CB8AC3E}">
        <p14:creationId xmlns:p14="http://schemas.microsoft.com/office/powerpoint/2010/main" val="225818119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D143CCCF-8E82-9BAF-F31E-C2635BEBB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DAC46E09-055F-FEEE-F322-F2E2B07469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21912700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Applying BTA timelines in the meantime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84F31E99-51BD-E845-4A91-3FFD47C793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64974" y="5802007"/>
            <a:ext cx="22834781" cy="625314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 fontScale="92500" lnSpcReduction="10000"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000" b="1" dirty="0">
                <a:solidFill>
                  <a:srgbClr val="2C6798"/>
                </a:solidFill>
              </a:rPr>
              <a:t>FAST-EU </a:t>
            </a:r>
            <a:r>
              <a:rPr lang="en-US" sz="4000" dirty="0">
                <a:solidFill>
                  <a:srgbClr val="2C6798"/>
                </a:solidFill>
              </a:rPr>
              <a:t>(Facilitating and Accelerating Strategic Trials):</a:t>
            </a:r>
            <a:r>
              <a:rPr lang="en-US" sz="4000" b="1" dirty="0">
                <a:solidFill>
                  <a:srgbClr val="2C6798"/>
                </a:solidFill>
              </a:rPr>
              <a:t> </a:t>
            </a:r>
            <a:r>
              <a:rPr lang="en-US" sz="4000" dirty="0">
                <a:solidFill>
                  <a:srgbClr val="2C6798"/>
                </a:solidFill>
              </a:rPr>
              <a:t>limited pilot with BTA timeline</a:t>
            </a:r>
            <a:endParaRPr lang="en-AU" sz="4000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300" b="1" spc="123" dirty="0">
              <a:solidFill>
                <a:srgbClr val="2C6798"/>
              </a:solidFill>
              <a:sym typeface="Helvetica Neue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Initiative by HMA, CTCG and </a:t>
            </a:r>
            <a:r>
              <a:rPr lang="en-AU" sz="4000" spc="123" dirty="0" err="1">
                <a:solidFill>
                  <a:srgbClr val="2C6798"/>
                </a:solidFill>
                <a:latin typeface="+mn-lt"/>
                <a:ea typeface="+mn-ea"/>
                <a:cs typeface="+mn-cs"/>
              </a:rPr>
              <a:t>MedEthicsEU</a:t>
            </a: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2-3 trials per month – only multinational trials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Almost all MS participate in the project (NCA + Ethics) </a:t>
            </a:r>
          </a:p>
          <a:p>
            <a:pPr marL="1358900" lvl="1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NL: CCMO and currently 2 MRECs, more MRECs expected to join soon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Prioritisation by impact; criteria include unmet medical need, number of MSCs, indication 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Monthly slot to submit expression of interest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FAST-EU Sponsor Guide: </a:t>
            </a: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  <a:hlinkClick r:id="rId3"/>
              </a:rPr>
              <a:t>CTCG website </a:t>
            </a: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2BA35DA0-63A5-B99A-418C-8255B7EDE58D}"/>
              </a:ext>
            </a:extLst>
          </p:cNvPr>
          <p:cNvSpPr/>
          <p:nvPr/>
        </p:nvSpPr>
        <p:spPr>
          <a:xfrm>
            <a:off x="883955" y="2050627"/>
            <a:ext cx="6140277" cy="2889474"/>
          </a:xfrm>
          <a:custGeom>
            <a:avLst/>
            <a:gdLst>
              <a:gd name="connsiteX0" fmla="*/ 0 w 6140277"/>
              <a:gd name="connsiteY0" fmla="*/ 288947 h 2889474"/>
              <a:gd name="connsiteX1" fmla="*/ 288947 w 6140277"/>
              <a:gd name="connsiteY1" fmla="*/ 0 h 2889474"/>
              <a:gd name="connsiteX2" fmla="*/ 5851330 w 6140277"/>
              <a:gd name="connsiteY2" fmla="*/ 0 h 2889474"/>
              <a:gd name="connsiteX3" fmla="*/ 6140277 w 6140277"/>
              <a:gd name="connsiteY3" fmla="*/ 288947 h 2889474"/>
              <a:gd name="connsiteX4" fmla="*/ 6140277 w 6140277"/>
              <a:gd name="connsiteY4" fmla="*/ 2600527 h 2889474"/>
              <a:gd name="connsiteX5" fmla="*/ 5851330 w 6140277"/>
              <a:gd name="connsiteY5" fmla="*/ 2889474 h 2889474"/>
              <a:gd name="connsiteX6" fmla="*/ 288947 w 6140277"/>
              <a:gd name="connsiteY6" fmla="*/ 2889474 h 2889474"/>
              <a:gd name="connsiteX7" fmla="*/ 0 w 6140277"/>
              <a:gd name="connsiteY7" fmla="*/ 2600527 h 2889474"/>
              <a:gd name="connsiteX8" fmla="*/ 0 w 6140277"/>
              <a:gd name="connsiteY8" fmla="*/ 288947 h 288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40277" h="2889474">
                <a:moveTo>
                  <a:pt x="0" y="288947"/>
                </a:moveTo>
                <a:cubicBezTo>
                  <a:pt x="0" y="129366"/>
                  <a:pt x="129366" y="0"/>
                  <a:pt x="288947" y="0"/>
                </a:cubicBezTo>
                <a:lnTo>
                  <a:pt x="5851330" y="0"/>
                </a:lnTo>
                <a:cubicBezTo>
                  <a:pt x="6010911" y="0"/>
                  <a:pt x="6140277" y="129366"/>
                  <a:pt x="6140277" y="288947"/>
                </a:cubicBezTo>
                <a:lnTo>
                  <a:pt x="6140277" y="2600527"/>
                </a:lnTo>
                <a:cubicBezTo>
                  <a:pt x="6140277" y="2760108"/>
                  <a:pt x="6010911" y="2889474"/>
                  <a:pt x="5851330" y="2889474"/>
                </a:cubicBezTo>
                <a:lnTo>
                  <a:pt x="288947" y="2889474"/>
                </a:lnTo>
                <a:cubicBezTo>
                  <a:pt x="129366" y="2889474"/>
                  <a:pt x="0" y="2760108"/>
                  <a:pt x="0" y="2600527"/>
                </a:cubicBezTo>
                <a:lnTo>
                  <a:pt x="0" y="28894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1320" tIns="271320" rIns="271320" bIns="271320" numCol="1" spcCol="1270" anchor="ctr" anchorCtr="0">
            <a:noAutofit/>
          </a:bodyPr>
          <a:lstStyle/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4900" kern="1200" dirty="0"/>
              <a:t>FAST-EU</a:t>
            </a:r>
          </a:p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4900" kern="1200" dirty="0" err="1"/>
              <a:t>Started</a:t>
            </a:r>
            <a:r>
              <a:rPr lang="nl-NL" sz="4900" kern="1200" dirty="0"/>
              <a:t> Feb 2026</a:t>
            </a:r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09D9FEA3-3DA0-83FE-AD2B-51DC47035317}"/>
              </a:ext>
            </a:extLst>
          </p:cNvPr>
          <p:cNvGrpSpPr/>
          <p:nvPr/>
        </p:nvGrpSpPr>
        <p:grpSpPr>
          <a:xfrm>
            <a:off x="7505811" y="2050627"/>
            <a:ext cx="13004060" cy="2889474"/>
            <a:chOff x="7505811" y="2050627"/>
            <a:chExt cx="13004060" cy="2889474"/>
          </a:xfrm>
        </p:grpSpPr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3CC1561A-DF9C-3D78-1BB3-0A9E0EC8B136}"/>
                </a:ext>
              </a:extLst>
            </p:cNvPr>
            <p:cNvSpPr/>
            <p:nvPr/>
          </p:nvSpPr>
          <p:spPr>
            <a:xfrm>
              <a:off x="7505811" y="2898206"/>
              <a:ext cx="1020947" cy="1194316"/>
            </a:xfrm>
            <a:custGeom>
              <a:avLst/>
              <a:gdLst>
                <a:gd name="connsiteX0" fmla="*/ 0 w 1020947"/>
                <a:gd name="connsiteY0" fmla="*/ 238863 h 1194316"/>
                <a:gd name="connsiteX1" fmla="*/ 510474 w 1020947"/>
                <a:gd name="connsiteY1" fmla="*/ 238863 h 1194316"/>
                <a:gd name="connsiteX2" fmla="*/ 510474 w 1020947"/>
                <a:gd name="connsiteY2" fmla="*/ 0 h 1194316"/>
                <a:gd name="connsiteX3" fmla="*/ 1020947 w 1020947"/>
                <a:gd name="connsiteY3" fmla="*/ 597158 h 1194316"/>
                <a:gd name="connsiteX4" fmla="*/ 510474 w 1020947"/>
                <a:gd name="connsiteY4" fmla="*/ 1194316 h 1194316"/>
                <a:gd name="connsiteX5" fmla="*/ 510474 w 1020947"/>
                <a:gd name="connsiteY5" fmla="*/ 955453 h 1194316"/>
                <a:gd name="connsiteX6" fmla="*/ 0 w 1020947"/>
                <a:gd name="connsiteY6" fmla="*/ 955453 h 1194316"/>
                <a:gd name="connsiteX7" fmla="*/ 0 w 1020947"/>
                <a:gd name="connsiteY7" fmla="*/ 238863 h 119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20947" h="1194316">
                  <a:moveTo>
                    <a:pt x="0" y="238863"/>
                  </a:moveTo>
                  <a:lnTo>
                    <a:pt x="510474" y="238863"/>
                  </a:lnTo>
                  <a:lnTo>
                    <a:pt x="510474" y="0"/>
                  </a:lnTo>
                  <a:lnTo>
                    <a:pt x="1020947" y="597158"/>
                  </a:lnTo>
                  <a:lnTo>
                    <a:pt x="510474" y="1194316"/>
                  </a:lnTo>
                  <a:lnTo>
                    <a:pt x="510474" y="955453"/>
                  </a:lnTo>
                  <a:lnTo>
                    <a:pt x="0" y="955453"/>
                  </a:lnTo>
                  <a:lnTo>
                    <a:pt x="0" y="238863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238863" rIns="306284" bIns="238863" numCol="1" spcCol="1270" anchor="ctr" anchorCtr="0">
              <a:noAutofit/>
            </a:bodyPr>
            <a:lstStyle/>
            <a:p>
              <a:pPr marL="0" lvl="0" indent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3900" kern="1200"/>
            </a:p>
          </p:txBody>
        </p:sp>
        <p:sp>
          <p:nvSpPr>
            <p:cNvPr id="7" name="Vrije vorm: vorm 6">
              <a:extLst>
                <a:ext uri="{FF2B5EF4-FFF2-40B4-BE49-F238E27FC236}">
                  <a16:creationId xmlns:a16="http://schemas.microsoft.com/office/drawing/2014/main" id="{E6D72E94-DFE1-2F94-21B9-AD5A7338734B}"/>
                </a:ext>
              </a:extLst>
            </p:cNvPr>
            <p:cNvSpPr/>
            <p:nvPr/>
          </p:nvSpPr>
          <p:spPr>
            <a:xfrm>
              <a:off x="8950549" y="2050627"/>
              <a:ext cx="4815790" cy="2889474"/>
            </a:xfrm>
            <a:custGeom>
              <a:avLst/>
              <a:gdLst>
                <a:gd name="connsiteX0" fmla="*/ 0 w 4815790"/>
                <a:gd name="connsiteY0" fmla="*/ 288947 h 2889474"/>
                <a:gd name="connsiteX1" fmla="*/ 288947 w 4815790"/>
                <a:gd name="connsiteY1" fmla="*/ 0 h 2889474"/>
                <a:gd name="connsiteX2" fmla="*/ 4526843 w 4815790"/>
                <a:gd name="connsiteY2" fmla="*/ 0 h 2889474"/>
                <a:gd name="connsiteX3" fmla="*/ 4815790 w 4815790"/>
                <a:gd name="connsiteY3" fmla="*/ 288947 h 2889474"/>
                <a:gd name="connsiteX4" fmla="*/ 4815790 w 4815790"/>
                <a:gd name="connsiteY4" fmla="*/ 2600527 h 2889474"/>
                <a:gd name="connsiteX5" fmla="*/ 4526843 w 4815790"/>
                <a:gd name="connsiteY5" fmla="*/ 2889474 h 2889474"/>
                <a:gd name="connsiteX6" fmla="*/ 288947 w 4815790"/>
                <a:gd name="connsiteY6" fmla="*/ 2889474 h 2889474"/>
                <a:gd name="connsiteX7" fmla="*/ 0 w 4815790"/>
                <a:gd name="connsiteY7" fmla="*/ 2600527 h 2889474"/>
                <a:gd name="connsiteX8" fmla="*/ 0 w 4815790"/>
                <a:gd name="connsiteY8" fmla="*/ 288947 h 288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5790" h="2889474">
                  <a:moveTo>
                    <a:pt x="0" y="288947"/>
                  </a:moveTo>
                  <a:cubicBezTo>
                    <a:pt x="0" y="129366"/>
                    <a:pt x="129366" y="0"/>
                    <a:pt x="288947" y="0"/>
                  </a:cubicBezTo>
                  <a:lnTo>
                    <a:pt x="4526843" y="0"/>
                  </a:lnTo>
                  <a:cubicBezTo>
                    <a:pt x="4686424" y="0"/>
                    <a:pt x="4815790" y="129366"/>
                    <a:pt x="4815790" y="288947"/>
                  </a:cubicBezTo>
                  <a:lnTo>
                    <a:pt x="4815790" y="2600527"/>
                  </a:lnTo>
                  <a:cubicBezTo>
                    <a:pt x="4815790" y="2760108"/>
                    <a:pt x="4686424" y="2889474"/>
                    <a:pt x="4526843" y="2889474"/>
                  </a:cubicBezTo>
                  <a:lnTo>
                    <a:pt x="288947" y="2889474"/>
                  </a:lnTo>
                  <a:cubicBezTo>
                    <a:pt x="129366" y="2889474"/>
                    <a:pt x="0" y="2760108"/>
                    <a:pt x="0" y="2600527"/>
                  </a:cubicBezTo>
                  <a:lnTo>
                    <a:pt x="0" y="28894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1320" tIns="271320" rIns="271320" bIns="271320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4900" kern="1200" dirty="0"/>
                <a:t>EU4Health </a:t>
              </a:r>
              <a:br>
                <a:rPr lang="nl-NL" sz="4900" kern="1200" dirty="0"/>
              </a:br>
              <a:r>
                <a:rPr lang="nl-NL" sz="4900" kern="1200" dirty="0"/>
                <a:t>Joint Action</a:t>
              </a:r>
            </a:p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4900" kern="1200" dirty="0"/>
                <a:t>November ‘26</a:t>
              </a:r>
            </a:p>
          </p:txBody>
        </p:sp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6489BB9A-361E-CD0A-652D-24B2A49B1F6A}"/>
                </a:ext>
              </a:extLst>
            </p:cNvPr>
            <p:cNvSpPr/>
            <p:nvPr/>
          </p:nvSpPr>
          <p:spPr>
            <a:xfrm>
              <a:off x="14248275" y="2898206"/>
              <a:ext cx="1021702" cy="1194316"/>
            </a:xfrm>
            <a:custGeom>
              <a:avLst/>
              <a:gdLst>
                <a:gd name="connsiteX0" fmla="*/ 0 w 1021702"/>
                <a:gd name="connsiteY0" fmla="*/ 238863 h 1194316"/>
                <a:gd name="connsiteX1" fmla="*/ 510851 w 1021702"/>
                <a:gd name="connsiteY1" fmla="*/ 238863 h 1194316"/>
                <a:gd name="connsiteX2" fmla="*/ 510851 w 1021702"/>
                <a:gd name="connsiteY2" fmla="*/ 0 h 1194316"/>
                <a:gd name="connsiteX3" fmla="*/ 1021702 w 1021702"/>
                <a:gd name="connsiteY3" fmla="*/ 597158 h 1194316"/>
                <a:gd name="connsiteX4" fmla="*/ 510851 w 1021702"/>
                <a:gd name="connsiteY4" fmla="*/ 1194316 h 1194316"/>
                <a:gd name="connsiteX5" fmla="*/ 510851 w 1021702"/>
                <a:gd name="connsiteY5" fmla="*/ 955453 h 1194316"/>
                <a:gd name="connsiteX6" fmla="*/ 0 w 1021702"/>
                <a:gd name="connsiteY6" fmla="*/ 955453 h 1194316"/>
                <a:gd name="connsiteX7" fmla="*/ 0 w 1021702"/>
                <a:gd name="connsiteY7" fmla="*/ 238863 h 119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21702" h="1194316">
                  <a:moveTo>
                    <a:pt x="0" y="238863"/>
                  </a:moveTo>
                  <a:lnTo>
                    <a:pt x="510851" y="238863"/>
                  </a:lnTo>
                  <a:lnTo>
                    <a:pt x="510851" y="0"/>
                  </a:lnTo>
                  <a:lnTo>
                    <a:pt x="1021702" y="597158"/>
                  </a:lnTo>
                  <a:lnTo>
                    <a:pt x="510851" y="1194316"/>
                  </a:lnTo>
                  <a:lnTo>
                    <a:pt x="510851" y="955453"/>
                  </a:lnTo>
                  <a:lnTo>
                    <a:pt x="0" y="955453"/>
                  </a:lnTo>
                  <a:lnTo>
                    <a:pt x="0" y="238863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238863" rIns="306511" bIns="238863" numCol="1" spcCol="1270" anchor="ctr" anchorCtr="0">
              <a:noAutofit/>
            </a:bodyPr>
            <a:lstStyle/>
            <a:p>
              <a:pPr marL="0" lvl="0" indent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nl-NL" sz="3900" kern="1200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C47858AC-328E-4A5C-2F4B-3BD1EE8F1E4A}"/>
                </a:ext>
              </a:extLst>
            </p:cNvPr>
            <p:cNvSpPr/>
            <p:nvPr/>
          </p:nvSpPr>
          <p:spPr>
            <a:xfrm>
              <a:off x="15694081" y="2050627"/>
              <a:ext cx="4815790" cy="2889474"/>
            </a:xfrm>
            <a:custGeom>
              <a:avLst/>
              <a:gdLst>
                <a:gd name="connsiteX0" fmla="*/ 0 w 4815790"/>
                <a:gd name="connsiteY0" fmla="*/ 288947 h 2889474"/>
                <a:gd name="connsiteX1" fmla="*/ 288947 w 4815790"/>
                <a:gd name="connsiteY1" fmla="*/ 0 h 2889474"/>
                <a:gd name="connsiteX2" fmla="*/ 4526843 w 4815790"/>
                <a:gd name="connsiteY2" fmla="*/ 0 h 2889474"/>
                <a:gd name="connsiteX3" fmla="*/ 4815790 w 4815790"/>
                <a:gd name="connsiteY3" fmla="*/ 288947 h 2889474"/>
                <a:gd name="connsiteX4" fmla="*/ 4815790 w 4815790"/>
                <a:gd name="connsiteY4" fmla="*/ 2600527 h 2889474"/>
                <a:gd name="connsiteX5" fmla="*/ 4526843 w 4815790"/>
                <a:gd name="connsiteY5" fmla="*/ 2889474 h 2889474"/>
                <a:gd name="connsiteX6" fmla="*/ 288947 w 4815790"/>
                <a:gd name="connsiteY6" fmla="*/ 2889474 h 2889474"/>
                <a:gd name="connsiteX7" fmla="*/ 0 w 4815790"/>
                <a:gd name="connsiteY7" fmla="*/ 2600527 h 2889474"/>
                <a:gd name="connsiteX8" fmla="*/ 0 w 4815790"/>
                <a:gd name="connsiteY8" fmla="*/ 288947 h 288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5790" h="2889474">
                  <a:moveTo>
                    <a:pt x="0" y="288947"/>
                  </a:moveTo>
                  <a:cubicBezTo>
                    <a:pt x="0" y="129366"/>
                    <a:pt x="129366" y="0"/>
                    <a:pt x="288947" y="0"/>
                  </a:cubicBezTo>
                  <a:lnTo>
                    <a:pt x="4526843" y="0"/>
                  </a:lnTo>
                  <a:cubicBezTo>
                    <a:pt x="4686424" y="0"/>
                    <a:pt x="4815790" y="129366"/>
                    <a:pt x="4815790" y="288947"/>
                  </a:cubicBezTo>
                  <a:lnTo>
                    <a:pt x="4815790" y="2600527"/>
                  </a:lnTo>
                  <a:cubicBezTo>
                    <a:pt x="4815790" y="2760108"/>
                    <a:pt x="4686424" y="2889474"/>
                    <a:pt x="4526843" y="2889474"/>
                  </a:cubicBezTo>
                  <a:lnTo>
                    <a:pt x="288947" y="2889474"/>
                  </a:lnTo>
                  <a:cubicBezTo>
                    <a:pt x="129366" y="2889474"/>
                    <a:pt x="0" y="2760108"/>
                    <a:pt x="0" y="2600527"/>
                  </a:cubicBezTo>
                  <a:lnTo>
                    <a:pt x="0" y="28894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1320" tIns="271320" rIns="271320" bIns="271320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4900" kern="1200" dirty="0" err="1"/>
                <a:t>Biotech</a:t>
              </a:r>
              <a:r>
                <a:rPr lang="nl-NL" sz="4900" kern="1200" dirty="0"/>
                <a:t> Act</a:t>
              </a:r>
            </a:p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4900" kern="1200" dirty="0"/>
                <a:t>2028?</a:t>
              </a:r>
            </a:p>
          </p:txBody>
        </p:sp>
      </p:grp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9C92A3C-7F9C-D177-5B83-44E3BB9D5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1454" y="11166787"/>
            <a:ext cx="7056130" cy="196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8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38DD49EC-0B4E-FC56-4A76-6A3445822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B168244C-B62A-7A50-A958-0E5479F472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21912700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Applying BTA timelines in the meantime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0EBBCA6D-0536-879E-8C84-27369D9524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64974" y="5802007"/>
            <a:ext cx="22834781" cy="625314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 fontScale="92500" lnSpcReduction="10000"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300" b="1" spc="123" dirty="0">
                <a:solidFill>
                  <a:srgbClr val="2C6798"/>
                </a:solidFill>
                <a:sym typeface="Helvetica Neue"/>
              </a:rPr>
              <a:t>EU4Health Joint Action: implementation of the Clinical Trials Regulation</a:t>
            </a:r>
            <a:br>
              <a:rPr lang="en-AU" sz="4300" b="1" spc="123" dirty="0">
                <a:solidFill>
                  <a:srgbClr val="2C6798"/>
                </a:solidFill>
                <a:sym typeface="Helvetica Neue"/>
              </a:rPr>
            </a:br>
            <a:r>
              <a:rPr lang="en-AU" sz="4000" spc="123" dirty="0">
                <a:solidFill>
                  <a:srgbClr val="2C6798"/>
                </a:solidFill>
                <a:sym typeface="Helvetica Neue"/>
              </a:rPr>
              <a:t>EU funding to </a:t>
            </a:r>
            <a:r>
              <a:rPr lang="en-AU" sz="4000" spc="123" dirty="0">
                <a:solidFill>
                  <a:srgbClr val="2C6798"/>
                </a:solidFill>
              </a:rPr>
              <a:t>offer the BTA timeline on a larger scale, and to prepare for BTA implementation</a:t>
            </a: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863600" indent="-6858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Expected to start November 2026, replaces FAST-EU</a:t>
            </a:r>
          </a:p>
          <a:p>
            <a:pPr marL="863600" indent="-6858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NL: CCMO and all MRECs</a:t>
            </a:r>
          </a:p>
          <a:p>
            <a:pPr marL="863600" indent="-6858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Goals include:</a:t>
            </a:r>
          </a:p>
          <a:p>
            <a:pPr marL="1473200" lvl="1" indent="-6858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EU-wide harmonisation of assessment (process), both NCA and Ethics Committees</a:t>
            </a:r>
          </a:p>
          <a:p>
            <a:pPr marL="1473200" lvl="1" indent="-6858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Training and knowledge sharing for assessors </a:t>
            </a: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 BTA: stronger role of RMS</a:t>
            </a:r>
          </a:p>
          <a:p>
            <a:pPr marL="1473200" lvl="1" indent="-6858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Aligning (Part II) templates  BTA: EU-harmonised templates mandatory</a:t>
            </a: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FAAFD19E-7718-BC8E-8E91-A498F925A4ED}"/>
              </a:ext>
            </a:extLst>
          </p:cNvPr>
          <p:cNvSpPr/>
          <p:nvPr/>
        </p:nvSpPr>
        <p:spPr>
          <a:xfrm>
            <a:off x="883955" y="2050627"/>
            <a:ext cx="6140277" cy="2889474"/>
          </a:xfrm>
          <a:custGeom>
            <a:avLst/>
            <a:gdLst>
              <a:gd name="connsiteX0" fmla="*/ 0 w 6140277"/>
              <a:gd name="connsiteY0" fmla="*/ 288947 h 2889474"/>
              <a:gd name="connsiteX1" fmla="*/ 288947 w 6140277"/>
              <a:gd name="connsiteY1" fmla="*/ 0 h 2889474"/>
              <a:gd name="connsiteX2" fmla="*/ 5851330 w 6140277"/>
              <a:gd name="connsiteY2" fmla="*/ 0 h 2889474"/>
              <a:gd name="connsiteX3" fmla="*/ 6140277 w 6140277"/>
              <a:gd name="connsiteY3" fmla="*/ 288947 h 2889474"/>
              <a:gd name="connsiteX4" fmla="*/ 6140277 w 6140277"/>
              <a:gd name="connsiteY4" fmla="*/ 2600527 h 2889474"/>
              <a:gd name="connsiteX5" fmla="*/ 5851330 w 6140277"/>
              <a:gd name="connsiteY5" fmla="*/ 2889474 h 2889474"/>
              <a:gd name="connsiteX6" fmla="*/ 288947 w 6140277"/>
              <a:gd name="connsiteY6" fmla="*/ 2889474 h 2889474"/>
              <a:gd name="connsiteX7" fmla="*/ 0 w 6140277"/>
              <a:gd name="connsiteY7" fmla="*/ 2600527 h 2889474"/>
              <a:gd name="connsiteX8" fmla="*/ 0 w 6140277"/>
              <a:gd name="connsiteY8" fmla="*/ 288947 h 288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40277" h="2889474">
                <a:moveTo>
                  <a:pt x="0" y="288947"/>
                </a:moveTo>
                <a:cubicBezTo>
                  <a:pt x="0" y="129366"/>
                  <a:pt x="129366" y="0"/>
                  <a:pt x="288947" y="0"/>
                </a:cubicBezTo>
                <a:lnTo>
                  <a:pt x="5851330" y="0"/>
                </a:lnTo>
                <a:cubicBezTo>
                  <a:pt x="6010911" y="0"/>
                  <a:pt x="6140277" y="129366"/>
                  <a:pt x="6140277" y="288947"/>
                </a:cubicBezTo>
                <a:lnTo>
                  <a:pt x="6140277" y="2600527"/>
                </a:lnTo>
                <a:cubicBezTo>
                  <a:pt x="6140277" y="2760108"/>
                  <a:pt x="6010911" y="2889474"/>
                  <a:pt x="5851330" y="2889474"/>
                </a:cubicBezTo>
                <a:lnTo>
                  <a:pt x="288947" y="2889474"/>
                </a:lnTo>
                <a:cubicBezTo>
                  <a:pt x="129366" y="2889474"/>
                  <a:pt x="0" y="2760108"/>
                  <a:pt x="0" y="2600527"/>
                </a:cubicBezTo>
                <a:lnTo>
                  <a:pt x="0" y="28894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1320" tIns="271320" rIns="271320" bIns="271320" numCol="1" spcCol="1270" anchor="ctr" anchorCtr="0">
            <a:noAutofit/>
          </a:bodyPr>
          <a:lstStyle/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4900" kern="1200" dirty="0"/>
              <a:t>FAST-EU</a:t>
            </a:r>
          </a:p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4900" kern="1200" dirty="0" err="1"/>
              <a:t>Started</a:t>
            </a:r>
            <a:r>
              <a:rPr lang="nl-NL" sz="4900" kern="1200" dirty="0"/>
              <a:t> Feb 2026</a:t>
            </a:r>
          </a:p>
        </p:txBody>
      </p: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ED61F6DA-D255-9B84-3FAC-46C288387962}"/>
              </a:ext>
            </a:extLst>
          </p:cNvPr>
          <p:cNvSpPr/>
          <p:nvPr/>
        </p:nvSpPr>
        <p:spPr>
          <a:xfrm>
            <a:off x="7505811" y="2898206"/>
            <a:ext cx="1020947" cy="1194316"/>
          </a:xfrm>
          <a:custGeom>
            <a:avLst/>
            <a:gdLst>
              <a:gd name="connsiteX0" fmla="*/ 0 w 1020947"/>
              <a:gd name="connsiteY0" fmla="*/ 238863 h 1194316"/>
              <a:gd name="connsiteX1" fmla="*/ 510474 w 1020947"/>
              <a:gd name="connsiteY1" fmla="*/ 238863 h 1194316"/>
              <a:gd name="connsiteX2" fmla="*/ 510474 w 1020947"/>
              <a:gd name="connsiteY2" fmla="*/ 0 h 1194316"/>
              <a:gd name="connsiteX3" fmla="*/ 1020947 w 1020947"/>
              <a:gd name="connsiteY3" fmla="*/ 597158 h 1194316"/>
              <a:gd name="connsiteX4" fmla="*/ 510474 w 1020947"/>
              <a:gd name="connsiteY4" fmla="*/ 1194316 h 1194316"/>
              <a:gd name="connsiteX5" fmla="*/ 510474 w 1020947"/>
              <a:gd name="connsiteY5" fmla="*/ 955453 h 1194316"/>
              <a:gd name="connsiteX6" fmla="*/ 0 w 1020947"/>
              <a:gd name="connsiteY6" fmla="*/ 955453 h 1194316"/>
              <a:gd name="connsiteX7" fmla="*/ 0 w 1020947"/>
              <a:gd name="connsiteY7" fmla="*/ 238863 h 119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0947" h="1194316">
                <a:moveTo>
                  <a:pt x="0" y="238863"/>
                </a:moveTo>
                <a:lnTo>
                  <a:pt x="510474" y="238863"/>
                </a:lnTo>
                <a:lnTo>
                  <a:pt x="510474" y="0"/>
                </a:lnTo>
                <a:lnTo>
                  <a:pt x="1020947" y="597158"/>
                </a:lnTo>
                <a:lnTo>
                  <a:pt x="510474" y="1194316"/>
                </a:lnTo>
                <a:lnTo>
                  <a:pt x="510474" y="955453"/>
                </a:lnTo>
                <a:lnTo>
                  <a:pt x="0" y="955453"/>
                </a:lnTo>
                <a:lnTo>
                  <a:pt x="0" y="238863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238863" rIns="306284" bIns="238863" numCol="1" spcCol="1270" anchor="ctr" anchorCtr="0">
            <a:noAutofit/>
          </a:bodyPr>
          <a:lstStyle/>
          <a:p>
            <a:pPr marL="0" lvl="0" indent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nl-NL" sz="3900" kern="120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C854DF94-F353-89EE-DD55-59205EC7027C}"/>
              </a:ext>
            </a:extLst>
          </p:cNvPr>
          <p:cNvSpPr/>
          <p:nvPr/>
        </p:nvSpPr>
        <p:spPr>
          <a:xfrm>
            <a:off x="8950549" y="2050627"/>
            <a:ext cx="4815790" cy="2889474"/>
          </a:xfrm>
          <a:custGeom>
            <a:avLst/>
            <a:gdLst>
              <a:gd name="connsiteX0" fmla="*/ 0 w 4815790"/>
              <a:gd name="connsiteY0" fmla="*/ 288947 h 2889474"/>
              <a:gd name="connsiteX1" fmla="*/ 288947 w 4815790"/>
              <a:gd name="connsiteY1" fmla="*/ 0 h 2889474"/>
              <a:gd name="connsiteX2" fmla="*/ 4526843 w 4815790"/>
              <a:gd name="connsiteY2" fmla="*/ 0 h 2889474"/>
              <a:gd name="connsiteX3" fmla="*/ 4815790 w 4815790"/>
              <a:gd name="connsiteY3" fmla="*/ 288947 h 2889474"/>
              <a:gd name="connsiteX4" fmla="*/ 4815790 w 4815790"/>
              <a:gd name="connsiteY4" fmla="*/ 2600527 h 2889474"/>
              <a:gd name="connsiteX5" fmla="*/ 4526843 w 4815790"/>
              <a:gd name="connsiteY5" fmla="*/ 2889474 h 2889474"/>
              <a:gd name="connsiteX6" fmla="*/ 288947 w 4815790"/>
              <a:gd name="connsiteY6" fmla="*/ 2889474 h 2889474"/>
              <a:gd name="connsiteX7" fmla="*/ 0 w 4815790"/>
              <a:gd name="connsiteY7" fmla="*/ 2600527 h 2889474"/>
              <a:gd name="connsiteX8" fmla="*/ 0 w 4815790"/>
              <a:gd name="connsiteY8" fmla="*/ 288947 h 288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15790" h="2889474">
                <a:moveTo>
                  <a:pt x="0" y="288947"/>
                </a:moveTo>
                <a:cubicBezTo>
                  <a:pt x="0" y="129366"/>
                  <a:pt x="129366" y="0"/>
                  <a:pt x="288947" y="0"/>
                </a:cubicBezTo>
                <a:lnTo>
                  <a:pt x="4526843" y="0"/>
                </a:lnTo>
                <a:cubicBezTo>
                  <a:pt x="4686424" y="0"/>
                  <a:pt x="4815790" y="129366"/>
                  <a:pt x="4815790" y="288947"/>
                </a:cubicBezTo>
                <a:lnTo>
                  <a:pt x="4815790" y="2600527"/>
                </a:lnTo>
                <a:cubicBezTo>
                  <a:pt x="4815790" y="2760108"/>
                  <a:pt x="4686424" y="2889474"/>
                  <a:pt x="4526843" y="2889474"/>
                </a:cubicBezTo>
                <a:lnTo>
                  <a:pt x="288947" y="2889474"/>
                </a:lnTo>
                <a:cubicBezTo>
                  <a:pt x="129366" y="2889474"/>
                  <a:pt x="0" y="2760108"/>
                  <a:pt x="0" y="2600527"/>
                </a:cubicBezTo>
                <a:lnTo>
                  <a:pt x="0" y="28894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1320" tIns="271320" rIns="271320" bIns="271320" numCol="1" spcCol="1270" anchor="ctr" anchorCtr="0">
            <a:noAutofit/>
          </a:bodyPr>
          <a:lstStyle/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4900" kern="1200" dirty="0"/>
              <a:t>EU4Health </a:t>
            </a:r>
            <a:br>
              <a:rPr lang="nl-NL" sz="4900" kern="1200" dirty="0"/>
            </a:br>
            <a:r>
              <a:rPr lang="nl-NL" sz="4900" kern="1200" dirty="0"/>
              <a:t>Joint Action</a:t>
            </a:r>
          </a:p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4900" kern="1200" dirty="0"/>
              <a:t>November ‘26</a:t>
            </a:r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A350AE13-CDD7-2556-1BE3-F54203C0DF05}"/>
              </a:ext>
            </a:extLst>
          </p:cNvPr>
          <p:cNvSpPr/>
          <p:nvPr/>
        </p:nvSpPr>
        <p:spPr>
          <a:xfrm>
            <a:off x="14248275" y="2898206"/>
            <a:ext cx="1021702" cy="1194316"/>
          </a:xfrm>
          <a:custGeom>
            <a:avLst/>
            <a:gdLst>
              <a:gd name="connsiteX0" fmla="*/ 0 w 1021702"/>
              <a:gd name="connsiteY0" fmla="*/ 238863 h 1194316"/>
              <a:gd name="connsiteX1" fmla="*/ 510851 w 1021702"/>
              <a:gd name="connsiteY1" fmla="*/ 238863 h 1194316"/>
              <a:gd name="connsiteX2" fmla="*/ 510851 w 1021702"/>
              <a:gd name="connsiteY2" fmla="*/ 0 h 1194316"/>
              <a:gd name="connsiteX3" fmla="*/ 1021702 w 1021702"/>
              <a:gd name="connsiteY3" fmla="*/ 597158 h 1194316"/>
              <a:gd name="connsiteX4" fmla="*/ 510851 w 1021702"/>
              <a:gd name="connsiteY4" fmla="*/ 1194316 h 1194316"/>
              <a:gd name="connsiteX5" fmla="*/ 510851 w 1021702"/>
              <a:gd name="connsiteY5" fmla="*/ 955453 h 1194316"/>
              <a:gd name="connsiteX6" fmla="*/ 0 w 1021702"/>
              <a:gd name="connsiteY6" fmla="*/ 955453 h 1194316"/>
              <a:gd name="connsiteX7" fmla="*/ 0 w 1021702"/>
              <a:gd name="connsiteY7" fmla="*/ 238863 h 119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1702" h="1194316">
                <a:moveTo>
                  <a:pt x="0" y="238863"/>
                </a:moveTo>
                <a:lnTo>
                  <a:pt x="510851" y="238863"/>
                </a:lnTo>
                <a:lnTo>
                  <a:pt x="510851" y="0"/>
                </a:lnTo>
                <a:lnTo>
                  <a:pt x="1021702" y="597158"/>
                </a:lnTo>
                <a:lnTo>
                  <a:pt x="510851" y="1194316"/>
                </a:lnTo>
                <a:lnTo>
                  <a:pt x="510851" y="955453"/>
                </a:lnTo>
                <a:lnTo>
                  <a:pt x="0" y="955453"/>
                </a:lnTo>
                <a:lnTo>
                  <a:pt x="0" y="238863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238863" rIns="306511" bIns="238863" numCol="1" spcCol="1270" anchor="ctr" anchorCtr="0">
            <a:noAutofit/>
          </a:bodyPr>
          <a:lstStyle/>
          <a:p>
            <a:pPr marL="0" lvl="0" indent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nl-NL" sz="3900" kern="1200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7E670B21-01A5-9C21-BFE8-C58E1564C8F5}"/>
              </a:ext>
            </a:extLst>
          </p:cNvPr>
          <p:cNvSpPr/>
          <p:nvPr/>
        </p:nvSpPr>
        <p:spPr>
          <a:xfrm>
            <a:off x="15694081" y="2050627"/>
            <a:ext cx="4815790" cy="2889474"/>
          </a:xfrm>
          <a:custGeom>
            <a:avLst/>
            <a:gdLst>
              <a:gd name="connsiteX0" fmla="*/ 0 w 4815790"/>
              <a:gd name="connsiteY0" fmla="*/ 288947 h 2889474"/>
              <a:gd name="connsiteX1" fmla="*/ 288947 w 4815790"/>
              <a:gd name="connsiteY1" fmla="*/ 0 h 2889474"/>
              <a:gd name="connsiteX2" fmla="*/ 4526843 w 4815790"/>
              <a:gd name="connsiteY2" fmla="*/ 0 h 2889474"/>
              <a:gd name="connsiteX3" fmla="*/ 4815790 w 4815790"/>
              <a:gd name="connsiteY3" fmla="*/ 288947 h 2889474"/>
              <a:gd name="connsiteX4" fmla="*/ 4815790 w 4815790"/>
              <a:gd name="connsiteY4" fmla="*/ 2600527 h 2889474"/>
              <a:gd name="connsiteX5" fmla="*/ 4526843 w 4815790"/>
              <a:gd name="connsiteY5" fmla="*/ 2889474 h 2889474"/>
              <a:gd name="connsiteX6" fmla="*/ 288947 w 4815790"/>
              <a:gd name="connsiteY6" fmla="*/ 2889474 h 2889474"/>
              <a:gd name="connsiteX7" fmla="*/ 0 w 4815790"/>
              <a:gd name="connsiteY7" fmla="*/ 2600527 h 2889474"/>
              <a:gd name="connsiteX8" fmla="*/ 0 w 4815790"/>
              <a:gd name="connsiteY8" fmla="*/ 288947 h 288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15790" h="2889474">
                <a:moveTo>
                  <a:pt x="0" y="288947"/>
                </a:moveTo>
                <a:cubicBezTo>
                  <a:pt x="0" y="129366"/>
                  <a:pt x="129366" y="0"/>
                  <a:pt x="288947" y="0"/>
                </a:cubicBezTo>
                <a:lnTo>
                  <a:pt x="4526843" y="0"/>
                </a:lnTo>
                <a:cubicBezTo>
                  <a:pt x="4686424" y="0"/>
                  <a:pt x="4815790" y="129366"/>
                  <a:pt x="4815790" y="288947"/>
                </a:cubicBezTo>
                <a:lnTo>
                  <a:pt x="4815790" y="2600527"/>
                </a:lnTo>
                <a:cubicBezTo>
                  <a:pt x="4815790" y="2760108"/>
                  <a:pt x="4686424" y="2889474"/>
                  <a:pt x="4526843" y="2889474"/>
                </a:cubicBezTo>
                <a:lnTo>
                  <a:pt x="288947" y="2889474"/>
                </a:lnTo>
                <a:cubicBezTo>
                  <a:pt x="129366" y="2889474"/>
                  <a:pt x="0" y="2760108"/>
                  <a:pt x="0" y="2600527"/>
                </a:cubicBezTo>
                <a:lnTo>
                  <a:pt x="0" y="28894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1320" tIns="271320" rIns="271320" bIns="271320" numCol="1" spcCol="1270" anchor="ctr" anchorCtr="0">
            <a:noAutofit/>
          </a:bodyPr>
          <a:lstStyle/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4900" kern="1200" dirty="0" err="1"/>
              <a:t>Biotech</a:t>
            </a:r>
            <a:r>
              <a:rPr lang="nl-NL" sz="4900" kern="1200" dirty="0"/>
              <a:t> Act</a:t>
            </a:r>
          </a:p>
          <a:p>
            <a:pPr marL="0" lvl="0" indent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4900" kern="1200" dirty="0"/>
              <a:t>2028?</a:t>
            </a:r>
          </a:p>
        </p:txBody>
      </p:sp>
    </p:spTree>
    <p:extLst>
      <p:ext uri="{BB962C8B-B14F-4D97-AF65-F5344CB8AC3E}">
        <p14:creationId xmlns:p14="http://schemas.microsoft.com/office/powerpoint/2010/main" val="142755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" grpId="0" animBg="1"/>
      <p:bldP spid="3" grpId="0" animBg="1"/>
      <p:bldP spid="5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1F5A3606-08EC-02D0-A629-63BA19DA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Afbeelding" descr="Afbeelding">
            <a:extLst>
              <a:ext uri="{FF2B5EF4-FFF2-40B4-BE49-F238E27FC236}">
                <a16:creationId xmlns:a16="http://schemas.microsoft.com/office/drawing/2014/main" id="{FA65693D-3E69-2164-D836-80FB09404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Afbeelding" descr="Afbeelding">
            <a:extLst>
              <a:ext uri="{FF2B5EF4-FFF2-40B4-BE49-F238E27FC236}">
                <a16:creationId xmlns:a16="http://schemas.microsoft.com/office/drawing/2014/main" id="{C226425A-822F-E9DC-C268-AB2F5AA0E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C815B3F-CEAD-1953-BEB7-B3F34DC70CA0}"/>
              </a:ext>
            </a:extLst>
          </p:cNvPr>
          <p:cNvSpPr txBox="1"/>
          <p:nvPr/>
        </p:nvSpPr>
        <p:spPr>
          <a:xfrm>
            <a:off x="1581150" y="2412920"/>
            <a:ext cx="20688300" cy="77662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6600" kern="1200" spc="-209" dirty="0">
                <a:solidFill>
                  <a:srgbClr val="D2762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Toetsing CTR-onderzoek in Nederland</a:t>
            </a:r>
          </a:p>
        </p:txBody>
      </p:sp>
    </p:spTree>
    <p:extLst>
      <p:ext uri="{BB962C8B-B14F-4D97-AF65-F5344CB8AC3E}">
        <p14:creationId xmlns:p14="http://schemas.microsoft.com/office/powerpoint/2010/main" val="178606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Afbeelding" descr="Afbeel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7507" y="13018282"/>
            <a:ext cx="1085786" cy="3860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Afbeelding" descr="Afbeeld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1022653" y="0"/>
            <a:ext cx="1771048" cy="65126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el van de slide…">
            <a:extLst>
              <a:ext uri="{FF2B5EF4-FFF2-40B4-BE49-F238E27FC236}">
                <a16:creationId xmlns:a16="http://schemas.microsoft.com/office/drawing/2014/main" id="{04EB338B-D481-B9B2-4061-6C5A7AAFBA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8368" y="751337"/>
            <a:ext cx="22703510" cy="1622669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457200">
              <a:lnSpc>
                <a:spcPct val="70000"/>
              </a:lnSpc>
              <a:defRPr sz="10500" b="0" spc="-209">
                <a:solidFill>
                  <a:srgbClr val="D2762B"/>
                </a:solidFill>
                <a:latin typeface="+mn-lt"/>
                <a:ea typeface="+mn-ea"/>
                <a:cs typeface="+mn-cs"/>
                <a:sym typeface="ITCFranklinGothic LT Pro CnDm"/>
              </a:defRPr>
            </a:pPr>
            <a:r>
              <a:rPr lang="nl-NL" dirty="0"/>
              <a:t>Rolverdeling CCMO en </a:t>
            </a:r>
            <a:r>
              <a:rPr lang="nl-NL" dirty="0" err="1"/>
              <a:t>METCs</a:t>
            </a:r>
            <a:endParaRPr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C5C0A6F-48A4-78A5-AAAC-C6D480F5A1BD}"/>
              </a:ext>
            </a:extLst>
          </p:cNvPr>
          <p:cNvSpPr txBox="1"/>
          <p:nvPr/>
        </p:nvSpPr>
        <p:spPr>
          <a:xfrm>
            <a:off x="702041" y="2305335"/>
            <a:ext cx="22091660" cy="10382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CCMO-bureau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Ontvangt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en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valideert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alle indieningen</a:t>
            </a:r>
          </a:p>
          <a:p>
            <a:pPr lvl="1" indent="0" algn="l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       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Toewijzing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aan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METC: op basis van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voorstel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uit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cover letter,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capaciteit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en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bevoegdheid</a:t>
            </a:r>
            <a:br>
              <a:rPr lang="en-US" sz="28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       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Keuze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over RMS-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rol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in 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</a:rPr>
              <a:t>overleg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 met METC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2">
                  <a:lumMod val="1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Ondersteunt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METCs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bij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multinationale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studies met Nederland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als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RMS (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inhoudelijk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en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procedureel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2">
                  <a:lumMod val="1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Ondersteunt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CCMO-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commissie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bij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CCMO-studies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2">
                  <a:lumMod val="1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Afstemming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met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autoriteiten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van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andere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</a:rPr>
              <a:t>lidstaten</a:t>
            </a:r>
            <a:endParaRPr lang="en-US" sz="36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endParaRPr lang="nl-NL" sz="36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endParaRPr lang="nl-NL" sz="36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endParaRPr lang="nl-NL" sz="36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endParaRPr lang="nl-NL" sz="3600" dirty="0">
              <a:solidFill>
                <a:schemeClr val="bg2">
                  <a:lumMod val="10000"/>
                </a:schemeClr>
              </a:solidFill>
            </a:endParaRP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METCs: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3600" dirty="0">
                <a:solidFill>
                  <a:schemeClr val="bg2">
                    <a:lumMod val="10000"/>
                  </a:schemeClr>
                </a:solidFill>
              </a:rPr>
              <a:t>Beoordelen indieningen voor METC-studies (beoordeling Part I + Part II en besluit)</a:t>
            </a: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nl-NL" sz="3600" b="0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sz="36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Besluite</a:t>
            </a:r>
            <a:r>
              <a:rPr lang="nl-NL" sz="3600" dirty="0">
                <a:solidFill>
                  <a:schemeClr val="bg2">
                    <a:lumMod val="10000"/>
                  </a:schemeClr>
                </a:solidFill>
              </a:rPr>
              <a:t>n </a:t>
            </a:r>
            <a:r>
              <a:rPr kumimoji="0" lang="nl-NL" sz="36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autonoom over goedkeurin</a:t>
            </a:r>
            <a:r>
              <a:rPr lang="nl-NL" sz="3600" dirty="0">
                <a:solidFill>
                  <a:schemeClr val="bg2">
                    <a:lumMod val="10000"/>
                  </a:schemeClr>
                </a:solidFill>
              </a:rPr>
              <a:t>g van door hen getoetste studies</a:t>
            </a:r>
            <a:endParaRPr kumimoji="0" lang="nl-NL" sz="3600" b="0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nl-NL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Afbeelding" descr="Afbeelding">
            <a:extLst>
              <a:ext uri="{FF2B5EF4-FFF2-40B4-BE49-F238E27FC236}">
                <a16:creationId xmlns:a16="http://schemas.microsoft.com/office/drawing/2014/main" id="{F095ECC5-E087-C767-0EFA-D72DEB247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5924" y="7811925"/>
            <a:ext cx="2893148" cy="102875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9F40E3A-D085-F27D-6745-A52FD43FE76D}"/>
              </a:ext>
            </a:extLst>
          </p:cNvPr>
          <p:cNvSpPr txBox="1"/>
          <p:nvPr/>
        </p:nvSpPr>
        <p:spPr>
          <a:xfrm>
            <a:off x="18666084" y="9302526"/>
            <a:ext cx="157672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Planning</a:t>
            </a:r>
            <a:endParaRPr kumimoji="0" lang="nl-NL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9AF4230-A5BF-1737-B478-37F040CCA0B0}"/>
              </a:ext>
            </a:extLst>
          </p:cNvPr>
          <p:cNvSpPr txBox="1"/>
          <p:nvPr/>
        </p:nvSpPr>
        <p:spPr>
          <a:xfrm>
            <a:off x="16785560" y="8863996"/>
            <a:ext cx="138106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Validatie</a:t>
            </a:r>
            <a:endParaRPr kumimoji="0" lang="nl-NL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451C48A-D6BF-A4D1-F858-5F506AEDAB74}"/>
              </a:ext>
            </a:extLst>
          </p:cNvPr>
          <p:cNvSpPr txBox="1"/>
          <p:nvPr/>
        </p:nvSpPr>
        <p:spPr>
          <a:xfrm>
            <a:off x="15006859" y="7592482"/>
            <a:ext cx="315976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dirty="0"/>
              <a:t>Klinisch beoordelaar en coördinator</a:t>
            </a:r>
            <a:endParaRPr kumimoji="0" lang="nl-NL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D85D0ED-0CAB-56C2-7210-4EA00562830A}"/>
              </a:ext>
            </a:extLst>
          </p:cNvPr>
          <p:cNvSpPr txBox="1"/>
          <p:nvPr/>
        </p:nvSpPr>
        <p:spPr>
          <a:xfrm>
            <a:off x="18142814" y="6454646"/>
            <a:ext cx="2099994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Preklinisch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beoordelaar</a:t>
            </a:r>
            <a:endParaRPr kumimoji="0" lang="nl-NL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327F8EFE-2B6F-DCE5-9859-06B3B6121BA2}"/>
              </a:ext>
            </a:extLst>
          </p:cNvPr>
          <p:cNvSpPr txBox="1"/>
          <p:nvPr/>
        </p:nvSpPr>
        <p:spPr>
          <a:xfrm>
            <a:off x="20775092" y="6437372"/>
            <a:ext cx="250678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Quality- 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beoordelaar</a:t>
            </a:r>
            <a:endParaRPr kumimoji="0" lang="nl-NL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C26AC8D-20D9-D45C-7D45-2FDFC52E4D52}"/>
              </a:ext>
            </a:extLst>
          </p:cNvPr>
          <p:cNvSpPr txBox="1"/>
          <p:nvPr/>
        </p:nvSpPr>
        <p:spPr>
          <a:xfrm>
            <a:off x="22235395" y="8433738"/>
            <a:ext cx="130317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Safety</a:t>
            </a:r>
            <a:endParaRPr kumimoji="0" lang="nl-NL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76E24FEE-FB97-D967-AF83-175D361C5243}"/>
              </a:ext>
            </a:extLst>
          </p:cNvPr>
          <p:cNvSpPr txBox="1"/>
          <p:nvPr/>
        </p:nvSpPr>
        <p:spPr>
          <a:xfrm>
            <a:off x="21022653" y="9133182"/>
            <a:ext cx="144656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Europa</a:t>
            </a:r>
            <a:endParaRPr kumimoji="0" lang="nl-NL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5D976D0-CAAC-C4A5-4775-D450F2975C63}"/>
              </a:ext>
            </a:extLst>
          </p:cNvPr>
          <p:cNvSpPr txBox="1"/>
          <p:nvPr/>
        </p:nvSpPr>
        <p:spPr>
          <a:xfrm>
            <a:off x="22235395" y="7620221"/>
            <a:ext cx="144656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Juristen</a:t>
            </a:r>
            <a:endParaRPr kumimoji="0" lang="nl-NL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8E9C934-5F4A-B365-5F34-C5FCC6D7C0E9}"/>
              </a:ext>
            </a:extLst>
          </p:cNvPr>
          <p:cNvSpPr txBox="1"/>
          <p:nvPr/>
        </p:nvSpPr>
        <p:spPr>
          <a:xfrm>
            <a:off x="18715349" y="8541975"/>
            <a:ext cx="130317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Bureau</a:t>
            </a:r>
            <a:endParaRPr kumimoji="0" lang="nl-NL" sz="2400" b="1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740765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171F3-BD24-680F-DC39-620458662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4DF15CD1-3371-167F-D053-B0BB589F0FDC}"/>
              </a:ext>
            </a:extLst>
          </p:cNvPr>
          <p:cNvSpPr>
            <a:spLocks/>
          </p:cNvSpPr>
          <p:nvPr/>
        </p:nvSpPr>
        <p:spPr>
          <a:xfrm>
            <a:off x="1" y="-18396"/>
            <a:ext cx="4575794" cy="137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nl-NL" sz="48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5B381EF-146A-77EC-E1ED-461D1DEE8A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575792" y="-18394"/>
            <a:ext cx="19808208" cy="13716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6F67D740-0512-F69B-2A3C-61C16A680F82}"/>
              </a:ext>
            </a:extLst>
          </p:cNvPr>
          <p:cNvSpPr txBox="1"/>
          <p:nvPr/>
        </p:nvSpPr>
        <p:spPr>
          <a:xfrm>
            <a:off x="5310416" y="685923"/>
            <a:ext cx="186499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828800" hangingPunct="1"/>
            <a:r>
              <a:rPr lang="nl-NL" sz="72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Toekomstbestendig toetsingssysteem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B207844D-A0C6-5F8C-052B-B12C3C027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3788" y="10627768"/>
            <a:ext cx="2643424" cy="2643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921C223F-4B67-6F6A-42E4-458C5D91F245}"/>
              </a:ext>
            </a:extLst>
          </p:cNvPr>
          <p:cNvSpPr txBox="1"/>
          <p:nvPr/>
        </p:nvSpPr>
        <p:spPr>
          <a:xfrm>
            <a:off x="6230197" y="2647457"/>
            <a:ext cx="17127878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828800" hangingPunct="1"/>
            <a:r>
              <a:rPr lang="nl-NL" sz="36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Check van de Europese Commissie				2021</a:t>
            </a:r>
          </a:p>
          <a:p>
            <a:pPr algn="l" defTabSz="1828800" hangingPunct="1"/>
            <a:endParaRPr lang="nl-NL" sz="3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Evaluatie van de WMO en CCMO 					2023</a:t>
            </a:r>
          </a:p>
          <a:p>
            <a:pPr algn="l" defTabSz="1828800" hangingPunct="1"/>
            <a:endParaRPr lang="nl-NL" sz="3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Strategisch businessplan (CCMO en NVMETC)			2024</a:t>
            </a:r>
          </a:p>
          <a:p>
            <a:pPr algn="l" defTabSz="1828800" hangingPunct="1"/>
            <a:endParaRPr lang="nl-NL" sz="3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Reactie VWS op aanbevelingen					2024</a:t>
            </a:r>
          </a:p>
          <a:p>
            <a:pPr algn="l" defTabSz="1828800" hangingPunct="1"/>
            <a:endParaRPr lang="nl-NL" sz="3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Besluit over start programma 					2025 </a:t>
            </a:r>
          </a:p>
          <a:p>
            <a:pPr algn="l" defTabSz="1828800" hangingPunct="1"/>
            <a:endParaRPr lang="nl-NL" sz="3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Start van het programma 					sept 2025</a:t>
            </a:r>
          </a:p>
          <a:p>
            <a:pPr algn="l" defTabSz="1828800" hangingPunct="1"/>
            <a:endParaRPr lang="nl-NL" sz="3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endParaRPr lang="nl-NL" sz="3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FE122A1-83DF-0602-626C-BE325A444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" t="25586" r="47526" b="55197"/>
          <a:stretch/>
        </p:blipFill>
        <p:spPr>
          <a:xfrm rot="16200000">
            <a:off x="4287524" y="4022486"/>
            <a:ext cx="3078112" cy="68534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8CF6ED6-4D51-A87E-6560-A61E212E14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8" t="25586" r="47526" b="55197"/>
          <a:stretch/>
        </p:blipFill>
        <p:spPr>
          <a:xfrm rot="16200000">
            <a:off x="4553836" y="7022462"/>
            <a:ext cx="2576668" cy="685344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F62C3EF-0EEF-636E-64E8-172978E88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" t="25586" r="87883" b="55257"/>
          <a:stretch/>
        </p:blipFill>
        <p:spPr>
          <a:xfrm rot="16200000">
            <a:off x="5571026" y="5624385"/>
            <a:ext cx="508960" cy="683198"/>
          </a:xfrm>
          <a:prstGeom prst="rect">
            <a:avLst/>
          </a:prstGeom>
        </p:spPr>
      </p:pic>
      <p:sp>
        <p:nvSpPr>
          <p:cNvPr id="7" name="Wolk 6">
            <a:extLst>
              <a:ext uri="{FF2B5EF4-FFF2-40B4-BE49-F238E27FC236}">
                <a16:creationId xmlns:a16="http://schemas.microsoft.com/office/drawing/2014/main" id="{F18C230C-103C-53EA-CE7D-1313E496320C}"/>
              </a:ext>
            </a:extLst>
          </p:cNvPr>
          <p:cNvSpPr/>
          <p:nvPr/>
        </p:nvSpPr>
        <p:spPr>
          <a:xfrm>
            <a:off x="11866590" y="8219327"/>
            <a:ext cx="9913320" cy="5478278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r>
              <a:rPr lang="nl-NL" sz="3200" b="1" kern="1200" dirty="0">
                <a:solidFill>
                  <a:prstClr val="white"/>
                </a:solidFill>
                <a:latin typeface="Aptos" panose="02110004020202020204"/>
              </a:rPr>
              <a:t>Kabinet ziet Noodzaak voor herziening van toetsingssysteem</a:t>
            </a:r>
            <a:endParaRPr lang="nl-NL" sz="3200" kern="1200" dirty="0">
              <a:solidFill>
                <a:prstClr val="white"/>
              </a:solidFill>
              <a:latin typeface="Aptos" panose="02110004020202020204"/>
            </a:endParaRPr>
          </a:p>
          <a:p>
            <a:pPr marL="571500" indent="-571500" defTabSz="1828800" hangingPunct="1">
              <a:buFontTx/>
              <a:buChar char="-"/>
            </a:pPr>
            <a:r>
              <a:rPr lang="nl-NL" sz="3200" kern="1200" dirty="0">
                <a:solidFill>
                  <a:prstClr val="white"/>
                </a:solidFill>
                <a:latin typeface="Aptos" panose="02110004020202020204"/>
              </a:rPr>
              <a:t>Voor beschikbaarheid;</a:t>
            </a:r>
          </a:p>
          <a:p>
            <a:pPr marL="571500" indent="-571500" defTabSz="1828800" hangingPunct="1">
              <a:buFontTx/>
              <a:buChar char="-"/>
            </a:pPr>
            <a:r>
              <a:rPr lang="nl-NL" sz="3200" kern="1200" dirty="0">
                <a:solidFill>
                  <a:prstClr val="white"/>
                </a:solidFill>
                <a:latin typeface="Aptos" panose="02110004020202020204"/>
              </a:rPr>
              <a:t>Voor veiligheid;</a:t>
            </a:r>
          </a:p>
          <a:p>
            <a:pPr marL="571500" indent="-571500" defTabSz="1828800" hangingPunct="1">
              <a:buFontTx/>
              <a:buChar char="-"/>
            </a:pPr>
            <a:r>
              <a:rPr lang="nl-NL" sz="3200" kern="1200" dirty="0">
                <a:solidFill>
                  <a:prstClr val="white"/>
                </a:solidFill>
                <a:latin typeface="Aptos" panose="02110004020202020204"/>
              </a:rPr>
              <a:t>Voldoen aan EU-wetgeving; </a:t>
            </a:r>
          </a:p>
          <a:p>
            <a:pPr marL="571500" indent="-571500" defTabSz="1828800" hangingPunct="1">
              <a:buFontTx/>
              <a:buChar char="-"/>
            </a:pPr>
            <a:r>
              <a:rPr lang="nl-NL" sz="3200" kern="1200" dirty="0">
                <a:solidFill>
                  <a:prstClr val="white"/>
                </a:solidFill>
                <a:latin typeface="Aptos" panose="02110004020202020204"/>
              </a:rPr>
              <a:t>Goed systeem nodig voor stimulering klinisch onderzoek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02C898B-65D6-39D7-8EE7-C4D9C85A4C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49" y="9197"/>
            <a:ext cx="4531493" cy="222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84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0391A-F083-7BC9-FDE4-A8ED15ED5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D38B73-80E1-4EEF-F3CD-9C272A49BD72}"/>
              </a:ext>
            </a:extLst>
          </p:cNvPr>
          <p:cNvSpPr>
            <a:spLocks/>
          </p:cNvSpPr>
          <p:nvPr/>
        </p:nvSpPr>
        <p:spPr>
          <a:xfrm>
            <a:off x="1" y="-18396"/>
            <a:ext cx="4575794" cy="137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nl-NL" sz="48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EFC1E73-FC71-E4EE-A0BA-A030588198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575792" y="-18394"/>
            <a:ext cx="19808208" cy="13716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869210B-E325-90E8-FADA-4CB929FF6084}"/>
              </a:ext>
            </a:extLst>
          </p:cNvPr>
          <p:cNvSpPr txBox="1"/>
          <p:nvPr/>
        </p:nvSpPr>
        <p:spPr>
          <a:xfrm>
            <a:off x="5310416" y="685923"/>
            <a:ext cx="186499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828800" hangingPunct="1"/>
            <a:r>
              <a:rPr lang="nl-NL" sz="72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Toekomstbestendig toetsingssysteem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A2780702-CE17-1A7D-4714-CE05795DF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3788" y="10627768"/>
            <a:ext cx="2643424" cy="2643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E39E216B-474B-B778-501D-9CC54C9F2883}"/>
              </a:ext>
            </a:extLst>
          </p:cNvPr>
          <p:cNvSpPr txBox="1"/>
          <p:nvPr/>
        </p:nvSpPr>
        <p:spPr>
          <a:xfrm>
            <a:off x="6071459" y="3320557"/>
            <a:ext cx="1712787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828800" hangingPunct="1"/>
            <a:r>
              <a:rPr lang="nl-NL" sz="36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Advies van CCMO en NVMETC: </a:t>
            </a:r>
          </a:p>
          <a:p>
            <a:pPr algn="l" defTabSz="1828800" hangingPunct="1"/>
            <a:r>
              <a:rPr lang="nl-NL" sz="3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vorm </a:t>
            </a:r>
            <a:r>
              <a:rPr lang="nl-NL" sz="3600" u="sng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één organisatie</a:t>
            </a:r>
            <a:r>
              <a:rPr lang="nl-NL" sz="3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waarin CCMO en alle </a:t>
            </a:r>
            <a:r>
              <a:rPr lang="nl-NL" sz="36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METCs</a:t>
            </a:r>
            <a:r>
              <a:rPr lang="nl-NL" sz="3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opgaan</a:t>
            </a:r>
          </a:p>
          <a:p>
            <a:pPr algn="l" defTabSz="1828800" hangingPunct="1"/>
            <a:endParaRPr lang="nl-NL" sz="36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endParaRPr lang="nl-NL" sz="36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endParaRPr lang="nl-NL" sz="36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endParaRPr lang="nl-NL" sz="36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 defTabSz="1828800" hangingPunct="1"/>
            <a:r>
              <a:rPr lang="nl-NL" sz="36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Rapport en advies ‘bestuurlijk aanjager’ VWS verwacht in juni 2026</a:t>
            </a:r>
          </a:p>
          <a:p>
            <a:pPr algn="l" defTabSz="1828800" hangingPunct="1"/>
            <a:endParaRPr lang="nl-NL" sz="36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E1823A-A063-1E38-1AB0-259C7D9733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49" y="9197"/>
            <a:ext cx="4531493" cy="222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140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FC682-0212-5C95-3A45-2F55E17CF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Afbeelding" descr="Afbeelding">
            <a:extLst>
              <a:ext uri="{FF2B5EF4-FFF2-40B4-BE49-F238E27FC236}">
                <a16:creationId xmlns:a16="http://schemas.microsoft.com/office/drawing/2014/main" id="{582930A1-5B5C-26E3-0FDB-6EE4EFD0B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7507" y="13018282"/>
            <a:ext cx="1085786" cy="3860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Afbeelding" descr="Afbeelding">
            <a:extLst>
              <a:ext uri="{FF2B5EF4-FFF2-40B4-BE49-F238E27FC236}">
                <a16:creationId xmlns:a16="http://schemas.microsoft.com/office/drawing/2014/main" id="{F38DDE31-6E84-4F1C-75A0-3B76868B3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1022653" y="0"/>
            <a:ext cx="1771048" cy="65126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el van de slide…">
            <a:extLst>
              <a:ext uri="{FF2B5EF4-FFF2-40B4-BE49-F238E27FC236}">
                <a16:creationId xmlns:a16="http://schemas.microsoft.com/office/drawing/2014/main" id="{B302A59F-CEFD-9C4E-2ACC-8A1D331C95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8368" y="751337"/>
            <a:ext cx="22703510" cy="1622669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457200">
              <a:lnSpc>
                <a:spcPct val="70000"/>
              </a:lnSpc>
              <a:defRPr sz="10500" b="0" spc="-209">
                <a:solidFill>
                  <a:srgbClr val="D2762B"/>
                </a:solidFill>
                <a:latin typeface="+mn-lt"/>
                <a:ea typeface="+mn-ea"/>
                <a:cs typeface="+mn-cs"/>
                <a:sym typeface="ITCFranklinGothic LT Pro CnDm"/>
              </a:defRPr>
            </a:pPr>
            <a:r>
              <a:rPr lang="nl-NL" dirty="0"/>
              <a:t>CTR-studies in Nederland</a:t>
            </a:r>
            <a:endParaRPr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9E765DC1-3C2C-8AED-844F-EAD297334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92" y="3232165"/>
            <a:ext cx="14840604" cy="5654508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B12ACE69-E72B-40A0-3256-E88A3D5A6928}"/>
              </a:ext>
            </a:extLst>
          </p:cNvPr>
          <p:cNvSpPr txBox="1"/>
          <p:nvPr/>
        </p:nvSpPr>
        <p:spPr>
          <a:xfrm>
            <a:off x="16232980" y="4365875"/>
            <a:ext cx="656072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dirty="0">
                <a:solidFill>
                  <a:schemeClr val="bg2">
                    <a:lumMod val="10000"/>
                  </a:schemeClr>
                </a:solidFill>
              </a:rPr>
              <a:t>Inclusief AM voor NL. Negatief besluit bij &lt;1%</a:t>
            </a:r>
            <a:endParaRPr kumimoji="0" lang="nl-NL" sz="2400" b="0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3547221-1D5A-F947-B5AD-03D03F908EC3}"/>
              </a:ext>
            </a:extLst>
          </p:cNvPr>
          <p:cNvSpPr txBox="1"/>
          <p:nvPr/>
        </p:nvSpPr>
        <p:spPr>
          <a:xfrm>
            <a:off x="1300055" y="9080633"/>
            <a:ext cx="10558733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dirty="0" err="1">
                <a:solidFill>
                  <a:schemeClr val="bg2">
                    <a:lumMod val="10000"/>
                  </a:schemeClr>
                </a:solidFill>
              </a:rPr>
              <a:t>Substantial</a:t>
            </a:r>
            <a:r>
              <a:rPr lang="nl-NL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nl-NL" dirty="0" err="1">
                <a:solidFill>
                  <a:schemeClr val="bg2">
                    <a:lumMod val="10000"/>
                  </a:schemeClr>
                </a:solidFill>
              </a:rPr>
              <a:t>modifications</a:t>
            </a:r>
            <a:r>
              <a:rPr lang="nl-NL" dirty="0">
                <a:solidFill>
                  <a:schemeClr val="bg2">
                    <a:lumMod val="10000"/>
                  </a:schemeClr>
                </a:solidFill>
              </a:rPr>
              <a:t>		</a:t>
            </a:r>
            <a:r>
              <a:rPr lang="nl-NL" sz="2000" b="1" dirty="0">
                <a:solidFill>
                  <a:schemeClr val="bg2">
                    <a:lumMod val="10000"/>
                  </a:schemeClr>
                </a:solidFill>
              </a:rPr>
              <a:t>2125</a:t>
            </a:r>
            <a:endParaRPr lang="nl-NL" b="1" dirty="0">
              <a:solidFill>
                <a:schemeClr val="bg2">
                  <a:lumMod val="10000"/>
                </a:schemeClr>
              </a:solidFill>
            </a:endParaRP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b="0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Non-</a:t>
            </a:r>
            <a:r>
              <a:rPr kumimoji="0" lang="nl-NL" b="0" i="0" u="none" strike="noStrike" cap="none" spc="0" normalizeH="0" baseline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substantial</a:t>
            </a:r>
            <a:r>
              <a:rPr kumimoji="0" lang="nl-NL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nl-NL" b="0" i="0" u="none" strike="noStrike" cap="none" spc="0" normalizeH="0" baseline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modifications</a:t>
            </a:r>
            <a:r>
              <a:rPr kumimoji="0" lang="nl-NL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(art 81.9)	</a:t>
            </a:r>
            <a:r>
              <a:rPr lang="nl-NL" sz="2000" b="1" dirty="0">
                <a:solidFill>
                  <a:schemeClr val="bg2">
                    <a:lumMod val="10000"/>
                  </a:schemeClr>
                </a:solidFill>
              </a:rPr>
              <a:t>1089</a:t>
            </a:r>
            <a:endParaRPr kumimoji="0" lang="nl-NL" b="1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4166EE7-E0CB-D0A1-B6D8-5A6FC288AD85}"/>
              </a:ext>
            </a:extLst>
          </p:cNvPr>
          <p:cNvSpPr txBox="1"/>
          <p:nvPr/>
        </p:nvSpPr>
        <p:spPr>
          <a:xfrm>
            <a:off x="13362780" y="8899450"/>
            <a:ext cx="365522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800" dirty="0">
                <a:solidFill>
                  <a:schemeClr val="bg2">
                    <a:lumMod val="10000"/>
                  </a:schemeClr>
                </a:solidFill>
              </a:rPr>
              <a:t>Jaarverslag CCMO 2025</a:t>
            </a:r>
            <a:endParaRPr kumimoji="0" lang="nl-NL" sz="1800" b="0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4FD208FE-189A-FEBB-21F4-A05088851F36}"/>
              </a:ext>
            </a:extLst>
          </p:cNvPr>
          <p:cNvCxnSpPr/>
          <p:nvPr/>
        </p:nvCxnSpPr>
        <p:spPr>
          <a:xfrm>
            <a:off x="2946400" y="10426700"/>
            <a:ext cx="1752600" cy="1371600"/>
          </a:xfrm>
          <a:prstGeom prst="straightConnector1">
            <a:avLst/>
          </a:prstGeom>
          <a:noFill/>
          <a:ln w="38100" cap="flat">
            <a:solidFill>
              <a:srgbClr val="FF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9D8A500C-2590-9728-21E1-B6D2786E6B80}"/>
              </a:ext>
            </a:extLst>
          </p:cNvPr>
          <p:cNvSpPr txBox="1"/>
          <p:nvPr/>
        </p:nvSpPr>
        <p:spPr>
          <a:xfrm>
            <a:off x="4889335" y="11464788"/>
            <a:ext cx="1864039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2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NSM-indieningstype in CTIS is alléén voor </a:t>
            </a:r>
            <a:r>
              <a:rPr lang="nl-NL" sz="2000" dirty="0">
                <a:solidFill>
                  <a:srgbClr val="FF0000"/>
                </a:solidFill>
              </a:rPr>
              <a:t>wijzigingen die vallen onder artikel 81.9! (</a:t>
            </a:r>
            <a:r>
              <a:rPr lang="nl-NL" sz="2000" dirty="0" err="1">
                <a:solidFill>
                  <a:srgbClr val="FF0000"/>
                </a:solidFill>
              </a:rPr>
              <a:t>dwz</a:t>
            </a:r>
            <a:r>
              <a:rPr lang="nl-NL" sz="2000" dirty="0">
                <a:solidFill>
                  <a:srgbClr val="FF0000"/>
                </a:solidFill>
              </a:rPr>
              <a:t> direct rapporteren is noodzakelijk voor toezicht door autoriteiten)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br>
              <a:rPr kumimoji="0" lang="nl-NL" sz="2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kumimoji="0" lang="nl-NL" sz="2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Alle overige niet-substantiële wijzigingen pas indienen in CTIS bij eerstvolgende SM op hetzelfde ‘Part’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2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    – geen probleem als er geen SM meer komt voor einde studie.</a:t>
            </a:r>
          </a:p>
        </p:txBody>
      </p:sp>
    </p:spTree>
    <p:extLst>
      <p:ext uri="{BB962C8B-B14F-4D97-AF65-F5344CB8AC3E}">
        <p14:creationId xmlns:p14="http://schemas.microsoft.com/office/powerpoint/2010/main" val="430578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5814CB14-3FB2-2342-21A2-ECC5D4BF8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Afbeelding" descr="Afbeelding">
            <a:extLst>
              <a:ext uri="{FF2B5EF4-FFF2-40B4-BE49-F238E27FC236}">
                <a16:creationId xmlns:a16="http://schemas.microsoft.com/office/drawing/2014/main" id="{D4CBC2A2-689B-871F-E1F0-02B01E935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Afbeelding" descr="Afbeelding">
            <a:extLst>
              <a:ext uri="{FF2B5EF4-FFF2-40B4-BE49-F238E27FC236}">
                <a16:creationId xmlns:a16="http://schemas.microsoft.com/office/drawing/2014/main" id="{E8459CE7-5021-B88E-760B-A25AC53E5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54EF7E0-CAB6-C093-EFDA-5FC98366E931}"/>
              </a:ext>
            </a:extLst>
          </p:cNvPr>
          <p:cNvSpPr txBox="1"/>
          <p:nvPr/>
        </p:nvSpPr>
        <p:spPr>
          <a:xfrm>
            <a:off x="1581150" y="2412920"/>
            <a:ext cx="20688300" cy="77662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6600" kern="1200" spc="-209" dirty="0">
                <a:solidFill>
                  <a:srgbClr val="D2762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Europese samenwerking en ontwikkelingen</a:t>
            </a:r>
          </a:p>
        </p:txBody>
      </p:sp>
    </p:spTree>
    <p:extLst>
      <p:ext uri="{BB962C8B-B14F-4D97-AF65-F5344CB8AC3E}">
        <p14:creationId xmlns:p14="http://schemas.microsoft.com/office/powerpoint/2010/main" val="229107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048F10C9-305E-FC70-58C5-A0F02611B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8A911BBB-7B52-422D-4BC0-1D6F4244D8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21912700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CTCG: European coordination of Part I (NCAs)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651E925E-01C2-F62F-2167-78A1EAFD9E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2530" y="1738007"/>
            <a:ext cx="22834781" cy="625314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 fontScale="92500" lnSpcReduction="10000"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300" b="1" spc="123" dirty="0">
                <a:solidFill>
                  <a:srgbClr val="2C6798"/>
                </a:solidFill>
                <a:sym typeface="Helvetica Neue"/>
              </a:rPr>
              <a:t>Clinical Trials Coordination Group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000" spc="123" dirty="0">
                <a:solidFill>
                  <a:srgbClr val="2C6798"/>
                </a:solidFill>
                <a:sym typeface="Helvetica Neue"/>
              </a:rPr>
              <a:t>HMA working group, experts from national competent authorities (NL: Monique Al, vice-chair)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US" sz="4000" b="1" spc="123" dirty="0" err="1">
                <a:solidFill>
                  <a:srgbClr val="2C6798"/>
                </a:solidFill>
                <a:sym typeface="Helvetica Neue"/>
              </a:rPr>
              <a:t>Harmonisation</a:t>
            </a:r>
            <a:r>
              <a:rPr lang="en-US" sz="4000" spc="123" dirty="0">
                <a:solidFill>
                  <a:srgbClr val="2C6798"/>
                </a:solidFill>
                <a:sym typeface="Helvetica Neue"/>
              </a:rPr>
              <a:t> and </a:t>
            </a:r>
            <a:r>
              <a:rPr lang="en-US" sz="4000" b="1" spc="123" dirty="0">
                <a:solidFill>
                  <a:srgbClr val="2C6798"/>
                </a:solidFill>
                <a:sym typeface="Helvetica Neue"/>
              </a:rPr>
              <a:t>coordination</a:t>
            </a:r>
            <a:r>
              <a:rPr lang="en-US" sz="4000" spc="123" dirty="0">
                <a:solidFill>
                  <a:srgbClr val="2C6798"/>
                </a:solidFill>
                <a:sym typeface="Helvetica Neue"/>
              </a:rPr>
              <a:t> to support the full implementation of the CTR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4000" spc="123" dirty="0">
                <a:solidFill>
                  <a:srgbClr val="2C6798"/>
                </a:solidFill>
              </a:rPr>
              <a:t>Monthly plenary meeting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4000" spc="123" dirty="0">
                <a:solidFill>
                  <a:srgbClr val="2C6798"/>
                </a:solidFill>
                <a:sym typeface="Helvetica Neue"/>
              </a:rPr>
              <a:t>Weekly ‘assessors round table’ meetings </a:t>
            </a:r>
            <a:r>
              <a:rPr lang="en-US" sz="3000" spc="123" dirty="0">
                <a:solidFill>
                  <a:srgbClr val="2C6798"/>
                </a:solidFill>
                <a:sym typeface="Wingdings" panose="05000000000000000000" pitchFamily="2" charset="2"/>
              </a:rPr>
              <a:t> discuss trials, considerations, procedures, risk-based assessment</a:t>
            </a:r>
            <a:endParaRPr lang="en-US" sz="4000" spc="123" dirty="0">
              <a:solidFill>
                <a:srgbClr val="2C6798"/>
              </a:solidFill>
              <a:sym typeface="Helvetica Neue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4000" spc="123" dirty="0">
                <a:solidFill>
                  <a:srgbClr val="2C6798"/>
                </a:solidFill>
              </a:rPr>
              <a:t>For assessors: Best Practice documents, knowledge sharing documents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4000" spc="123" dirty="0">
                <a:solidFill>
                  <a:srgbClr val="2C6798"/>
                </a:solidFill>
                <a:sym typeface="Helvetica Neue"/>
              </a:rPr>
              <a:t>For sponsors: guidance and templates</a:t>
            </a: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9243238-7752-1381-8AE2-CF1D5C3CA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57144" y="77835"/>
            <a:ext cx="2626833" cy="137244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CBA6DAE-EAE1-5A47-FB79-B94E419EBC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2582" y="-4657"/>
            <a:ext cx="2933763" cy="137244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C27A9CA-B12F-3BDA-6EA2-449CF56B8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38200" y="7816903"/>
            <a:ext cx="6946899" cy="5329279"/>
          </a:xfrm>
          <a:prstGeom prst="rect">
            <a:avLst/>
          </a:prstGeom>
        </p:spPr>
      </p:pic>
      <p:sp>
        <p:nvSpPr>
          <p:cNvPr id="11" name="Pijl: links 10">
            <a:extLst>
              <a:ext uri="{FF2B5EF4-FFF2-40B4-BE49-F238E27FC236}">
                <a16:creationId xmlns:a16="http://schemas.microsoft.com/office/drawing/2014/main" id="{14632E31-F7FA-A29A-544F-F87CF245D31D}"/>
              </a:ext>
            </a:extLst>
          </p:cNvPr>
          <p:cNvSpPr/>
          <p:nvPr/>
        </p:nvSpPr>
        <p:spPr>
          <a:xfrm flipH="1">
            <a:off x="12674598" y="10897638"/>
            <a:ext cx="660400" cy="332571"/>
          </a:xfrm>
          <a:prstGeom prst="leftArrow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D465D13-4CF4-AE36-E812-F8417B3B455F}"/>
              </a:ext>
            </a:extLst>
          </p:cNvPr>
          <p:cNvSpPr txBox="1"/>
          <p:nvPr/>
        </p:nvSpPr>
        <p:spPr>
          <a:xfrm>
            <a:off x="6051486" y="10006077"/>
            <a:ext cx="6946900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Cover letter templates</a:t>
            </a: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dirty="0"/>
              <a:t>FAQ</a:t>
            </a: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dirty="0"/>
              <a:t>Standard </a:t>
            </a:r>
            <a:r>
              <a:rPr lang="nl-NL" dirty="0" err="1"/>
              <a:t>coding</a:t>
            </a:r>
            <a:r>
              <a:rPr lang="nl-NL" dirty="0"/>
              <a:t> + </a:t>
            </a:r>
            <a:r>
              <a:rPr lang="nl-NL" dirty="0" err="1"/>
              <a:t>naming</a:t>
            </a:r>
            <a:r>
              <a:rPr lang="nl-NL" dirty="0"/>
              <a:t> of </a:t>
            </a:r>
            <a:r>
              <a:rPr lang="nl-NL" dirty="0" err="1"/>
              <a:t>documents</a:t>
            </a:r>
            <a:endParaRPr lang="nl-NL" dirty="0"/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dirty="0" err="1"/>
              <a:t>Guidance</a:t>
            </a:r>
            <a:r>
              <a:rPr lang="nl-NL" dirty="0"/>
              <a:t> on </a:t>
            </a:r>
            <a:r>
              <a:rPr lang="nl-NL" dirty="0" err="1"/>
              <a:t>various</a:t>
            </a:r>
            <a:r>
              <a:rPr lang="nl-NL" dirty="0"/>
              <a:t> topics/procedures </a:t>
            </a:r>
            <a:endParaRPr kumimoji="0" lang="nl-NL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38E75FC-A741-947A-0CAE-EA390357A988}"/>
              </a:ext>
            </a:extLst>
          </p:cNvPr>
          <p:cNvSpPr txBox="1"/>
          <p:nvPr/>
        </p:nvSpPr>
        <p:spPr>
          <a:xfrm>
            <a:off x="13336494" y="13243954"/>
            <a:ext cx="10380817" cy="3942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77800" indent="0" algn="l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1800" spc="123" dirty="0">
                <a:solidFill>
                  <a:srgbClr val="2C6798"/>
                </a:solidFill>
                <a:sym typeface="Helvetica Neue"/>
                <a:hlinkClick r:id="rId6"/>
              </a:rPr>
              <a:t>https://www.hma.eu/about-hma/working-groups/clinical-trials-coordination-group.html</a:t>
            </a:r>
            <a:endParaRPr lang="en-AU" sz="1800" spc="123" dirty="0">
              <a:solidFill>
                <a:srgbClr val="2C6798"/>
              </a:solidFill>
              <a:sym typeface="Helvetica Neue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E5CD454-051C-ABC0-1053-91354753824C}"/>
              </a:ext>
            </a:extLst>
          </p:cNvPr>
          <p:cNvSpPr txBox="1"/>
          <p:nvPr/>
        </p:nvSpPr>
        <p:spPr>
          <a:xfrm>
            <a:off x="18429195" y="7422693"/>
            <a:ext cx="2259106" cy="3942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77800" indent="0" algn="l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1800" spc="123" dirty="0">
                <a:solidFill>
                  <a:srgbClr val="2C6798"/>
                </a:solidFill>
                <a:sym typeface="Helvetica Neue"/>
              </a:rPr>
              <a:t>CTCG website</a:t>
            </a:r>
          </a:p>
        </p:txBody>
      </p:sp>
    </p:spTree>
    <p:extLst>
      <p:ext uri="{BB962C8B-B14F-4D97-AF65-F5344CB8AC3E}">
        <p14:creationId xmlns:p14="http://schemas.microsoft.com/office/powerpoint/2010/main" val="882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1C29A4BF-5BC9-ACE1-6120-EDBB065C3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85BCB1B0-F268-8979-20A8-A8C06907AE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15906870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 err="1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MedEthicsEU</a:t>
            </a: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: European coordination of ECs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1D7FD377-BC75-20CD-7860-559FD77024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2530" y="1738007"/>
            <a:ext cx="23049230" cy="625314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 lnSpcReduction="10000"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US" sz="4000" spc="123" dirty="0">
                <a:solidFill>
                  <a:srgbClr val="2C6798"/>
                </a:solidFill>
                <a:sym typeface="Helvetica Neue"/>
              </a:rPr>
              <a:t>National representatives of Medical Research Ethics Committees</a:t>
            </a:r>
            <a:r>
              <a:rPr lang="en-AU" sz="4000" spc="123" dirty="0">
                <a:solidFill>
                  <a:srgbClr val="2C6798"/>
                </a:solidFill>
                <a:sym typeface="Helvetica Neue"/>
              </a:rPr>
              <a:t> (NL: Monique Al, co-chair)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000" spc="123" dirty="0">
                <a:solidFill>
                  <a:srgbClr val="2C6798"/>
                </a:solidFill>
                <a:sym typeface="Helvetica Neue"/>
              </a:rPr>
              <a:t>Created in 2024, almost all MS participate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US" sz="4000" b="1" spc="123" dirty="0">
                <a:solidFill>
                  <a:srgbClr val="2C6798"/>
                </a:solidFill>
                <a:sym typeface="Helvetica Neue"/>
              </a:rPr>
              <a:t>Cooperation </a:t>
            </a:r>
            <a:r>
              <a:rPr lang="en-US" sz="4000" spc="123" dirty="0">
                <a:solidFill>
                  <a:srgbClr val="2C6798"/>
                </a:solidFill>
                <a:sym typeface="Helvetica Neue"/>
              </a:rPr>
              <a:t>between MS ECs, </a:t>
            </a:r>
            <a:r>
              <a:rPr lang="en-US" sz="4000" b="1" spc="123" dirty="0" err="1">
                <a:solidFill>
                  <a:srgbClr val="2C6798"/>
                </a:solidFill>
                <a:sym typeface="Helvetica Neue"/>
              </a:rPr>
              <a:t>harmonisation</a:t>
            </a:r>
            <a:r>
              <a:rPr lang="en-US" sz="4000" b="1" spc="123" dirty="0">
                <a:solidFill>
                  <a:srgbClr val="2C6798"/>
                </a:solidFill>
                <a:sym typeface="Helvetica Neue"/>
              </a:rPr>
              <a:t> </a:t>
            </a:r>
            <a:r>
              <a:rPr lang="en-US" sz="4000" spc="123" dirty="0">
                <a:solidFill>
                  <a:srgbClr val="2C6798"/>
                </a:solidFill>
                <a:sym typeface="Helvetica Neue"/>
              </a:rPr>
              <a:t>of ethics review in Europe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3000" spc="123" dirty="0">
                <a:solidFill>
                  <a:srgbClr val="2C6798"/>
                </a:solidFill>
              </a:rPr>
              <a:t>Scope: CTR, MDR, IVDR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3000" spc="123" dirty="0">
                <a:solidFill>
                  <a:srgbClr val="2C6798"/>
                </a:solidFill>
              </a:rPr>
              <a:t>Monthly plenary meeting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3000" spc="123" dirty="0">
                <a:solidFill>
                  <a:srgbClr val="2C6798"/>
                </a:solidFill>
              </a:rPr>
              <a:t>For EC assessors: cooperation, alignment, knowledge sharing, discussion forum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3000" spc="123" dirty="0">
                <a:solidFill>
                  <a:srgbClr val="2C6798"/>
                </a:solidFill>
                <a:sym typeface="Helvetica Neue"/>
              </a:rPr>
              <a:t>For sponsors: </a:t>
            </a:r>
          </a:p>
          <a:p>
            <a:pPr marL="1358900" lvl="1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3000" spc="123" dirty="0">
                <a:solidFill>
                  <a:srgbClr val="2C6798"/>
                </a:solidFill>
                <a:sym typeface="Helvetica Neue"/>
              </a:rPr>
              <a:t>overview of Part II requirements per MS (published </a:t>
            </a:r>
            <a:r>
              <a:rPr lang="en-US" sz="3000" spc="123" dirty="0">
                <a:solidFill>
                  <a:srgbClr val="2C6798"/>
                </a:solidFill>
                <a:sym typeface="Wingdings" panose="05000000000000000000" pitchFamily="2" charset="2"/>
              </a:rPr>
              <a:t>)</a:t>
            </a:r>
          </a:p>
          <a:p>
            <a:pPr marL="1358900" lvl="1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US" sz="3000" spc="123" dirty="0">
                <a:solidFill>
                  <a:srgbClr val="2C6798"/>
                </a:solidFill>
                <a:sym typeface="Wingdings" panose="05000000000000000000" pitchFamily="2" charset="2"/>
              </a:rPr>
              <a:t>harmonized K1 template Recruitment Arrangements (soon)</a:t>
            </a:r>
            <a:endParaRPr lang="en-AU" sz="3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B95B590-D260-8564-A6FC-07C99DA21EB2}"/>
              </a:ext>
            </a:extLst>
          </p:cNvPr>
          <p:cNvSpPr txBox="1"/>
          <p:nvPr/>
        </p:nvSpPr>
        <p:spPr>
          <a:xfrm>
            <a:off x="14617701" y="13243954"/>
            <a:ext cx="9613900" cy="3942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77800" indent="0" algn="l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1800" spc="123" dirty="0">
                <a:solidFill>
                  <a:srgbClr val="2C6798"/>
                </a:solidFill>
                <a:sym typeface="Helvetica Neue"/>
                <a:hlinkClick r:id="rId3"/>
              </a:rPr>
              <a:t>https://health.ec.europa.eu/medicinal-products/clinical-trials/medethicseu_en</a:t>
            </a:r>
            <a:endParaRPr lang="en-AU" sz="1800" spc="123" dirty="0">
              <a:solidFill>
                <a:srgbClr val="2C6798"/>
              </a:solidFill>
              <a:sym typeface="Helvetica Neue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91693CB-68B4-261B-1A53-E77D90B60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62962" y="126271"/>
            <a:ext cx="3646928" cy="10928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319512-4A8C-2788-9A29-7A3189EAF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38683" y="6471925"/>
            <a:ext cx="10293077" cy="5978203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80932FF4-087F-1CED-2881-D248B6CE6D4E}"/>
              </a:ext>
            </a:extLst>
          </p:cNvPr>
          <p:cNvSpPr txBox="1"/>
          <p:nvPr/>
        </p:nvSpPr>
        <p:spPr>
          <a:xfrm>
            <a:off x="1193800" y="9185929"/>
            <a:ext cx="11696700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nl-NL" sz="2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EU4Health Joint Action on CTR </a:t>
            </a:r>
            <a:r>
              <a:rPr kumimoji="0" lang="nl-NL" sz="28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implementation</a:t>
            </a:r>
            <a:r>
              <a:rPr kumimoji="0" lang="nl-NL" sz="2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nl-NL" sz="28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contains</a:t>
            </a:r>
            <a:r>
              <a:rPr kumimoji="0" lang="nl-NL" sz="2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a </a:t>
            </a:r>
            <a:r>
              <a:rPr kumimoji="0" lang="nl-NL" sz="28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dedicated</a:t>
            </a:r>
            <a:r>
              <a:rPr kumimoji="0" lang="nl-NL" sz="2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nl-NL" sz="2800" b="1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work</a:t>
            </a:r>
            <a:r>
              <a:rPr kumimoji="0" lang="nl-NL" sz="28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package on EC review</a:t>
            </a:r>
            <a:r>
              <a:rPr kumimoji="0" lang="nl-NL" sz="2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nl-NL" sz="2800" dirty="0"/>
              <a:t>led </a:t>
            </a:r>
            <a:r>
              <a:rPr lang="nl-NL" sz="2800" dirty="0" err="1"/>
              <a:t>by</a:t>
            </a:r>
            <a:r>
              <a:rPr lang="nl-NL" sz="2800" dirty="0"/>
              <a:t> NL CCMO</a:t>
            </a:r>
            <a:r>
              <a:rPr kumimoji="0" lang="nl-NL" sz="2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nl-NL" sz="28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and</a:t>
            </a:r>
            <a:r>
              <a:rPr kumimoji="0" lang="nl-NL" sz="2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DK-</a:t>
            </a:r>
            <a:r>
              <a:rPr kumimoji="0" lang="nl-NL" sz="28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Etik</a:t>
            </a:r>
            <a:r>
              <a:rPr lang="nl-NL" sz="2800" dirty="0"/>
              <a:t> </a:t>
            </a:r>
            <a:endParaRPr kumimoji="0" lang="nl-NL" sz="28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76CAE25-125B-520C-9A6A-5913A1FC2609}"/>
              </a:ext>
            </a:extLst>
          </p:cNvPr>
          <p:cNvSpPr txBox="1"/>
          <p:nvPr/>
        </p:nvSpPr>
        <p:spPr>
          <a:xfrm>
            <a:off x="495300" y="13218942"/>
            <a:ext cx="33909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nl-NL" sz="1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hlinkClick r:id="rId6"/>
              </a:rPr>
              <a:t>medethicseu@ec.europa.eu</a:t>
            </a:r>
            <a:endParaRPr lang="nl-NL" sz="28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CD2C0E2-8F3C-E0BB-EDCD-698B715CE4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1448" y="315857"/>
            <a:ext cx="2510773" cy="775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970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61182519-3110-44A0-FA67-BC002679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Titel 1">
            <a:extLst>
              <a:ext uri="{FF2B5EF4-FFF2-40B4-BE49-F238E27FC236}">
                <a16:creationId xmlns:a16="http://schemas.microsoft.com/office/drawing/2014/main" id="{05BA590B-B306-22BD-FAC5-71DA065624B2}"/>
              </a:ext>
            </a:extLst>
          </p:cNvPr>
          <p:cNvSpPr txBox="1">
            <a:spLocks/>
          </p:cNvSpPr>
          <p:nvPr/>
        </p:nvSpPr>
        <p:spPr>
          <a:xfrm>
            <a:off x="863602" y="730252"/>
            <a:ext cx="23401864" cy="980016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6669D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>
              <a:defRPr/>
            </a:pP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Ontwikkelingen in CTR-onderzoek in Nederland en Europa</a:t>
            </a:r>
          </a:p>
        </p:txBody>
      </p:sp>
      <p:pic>
        <p:nvPicPr>
          <p:cNvPr id="451" name="Afbeelding" descr="Afbeelding">
            <a:extLst>
              <a:ext uri="{FF2B5EF4-FFF2-40B4-BE49-F238E27FC236}">
                <a16:creationId xmlns:a16="http://schemas.microsoft.com/office/drawing/2014/main" id="{CD00D436-2E57-F58F-039E-4EFCCBB38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Afbeelding" descr="Afbeelding">
            <a:extLst>
              <a:ext uri="{FF2B5EF4-FFF2-40B4-BE49-F238E27FC236}">
                <a16:creationId xmlns:a16="http://schemas.microsoft.com/office/drawing/2014/main" id="{ECFCB71B-E71C-92C9-234F-1A8024B13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Google Shape;445;g389d61c94ae_0_284">
            <a:extLst>
              <a:ext uri="{FF2B5EF4-FFF2-40B4-BE49-F238E27FC236}">
                <a16:creationId xmlns:a16="http://schemas.microsoft.com/office/drawing/2014/main" id="{9B3DBD56-E410-705E-6CB6-40850FA93DCD}"/>
              </a:ext>
            </a:extLst>
          </p:cNvPr>
          <p:cNvSpPr txBox="1">
            <a:spLocks/>
          </p:cNvSpPr>
          <p:nvPr/>
        </p:nvSpPr>
        <p:spPr>
          <a:xfrm>
            <a:off x="774609" y="2433871"/>
            <a:ext cx="22834781" cy="7826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vert="horz" wrap="square" lIns="182850" tIns="91400" rIns="182850" bIns="91400" rtlCol="0" anchor="t" anchorCtr="0">
            <a:normAutofit lnSpcReduction="10000"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b="1" dirty="0" err="1">
                <a:solidFill>
                  <a:srgbClr val="2C6798"/>
                </a:solidFill>
              </a:rPr>
              <a:t>Biotech</a:t>
            </a:r>
            <a:r>
              <a:rPr lang="nl-NL" b="1" dirty="0">
                <a:solidFill>
                  <a:srgbClr val="2C6798"/>
                </a:solidFill>
              </a:rPr>
              <a:t> Act </a:t>
            </a:r>
            <a:r>
              <a:rPr lang="nl-NL" dirty="0">
                <a:solidFill>
                  <a:srgbClr val="2C6798"/>
                </a:solidFill>
              </a:rPr>
              <a:t>– de weg richting implementatie</a:t>
            </a: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dirty="0">
              <a:solidFill>
                <a:srgbClr val="2C6798"/>
              </a:solidFill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rgbClr val="2C6798"/>
                </a:solidFill>
              </a:rPr>
              <a:t>Toetsing CTR-onderzoek in Nederland</a:t>
            </a: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b="1" dirty="0">
              <a:solidFill>
                <a:srgbClr val="2C6798"/>
              </a:solidFill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rgbClr val="2C6798"/>
                </a:solidFill>
              </a:rPr>
              <a:t>Europese samenwerking en ontwikkelingen</a:t>
            </a: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b="1" dirty="0">
              <a:solidFill>
                <a:srgbClr val="2C6798"/>
              </a:solidFill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rgbClr val="2C6798"/>
                </a:solidFill>
              </a:rPr>
              <a:t>Informatiebronnen en </a:t>
            </a:r>
            <a:r>
              <a:rPr lang="nl-NL" b="1" dirty="0" err="1">
                <a:solidFill>
                  <a:srgbClr val="2C6798"/>
                </a:solidFill>
              </a:rPr>
              <a:t>troubleshooting</a:t>
            </a:r>
            <a:endParaRPr lang="nl-NL" b="1" dirty="0">
              <a:solidFill>
                <a:srgbClr val="2C6798"/>
              </a:solidFill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b="1" dirty="0">
              <a:solidFill>
                <a:srgbClr val="2C6798"/>
              </a:solidFill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b="1" dirty="0">
                <a:solidFill>
                  <a:srgbClr val="2C6798"/>
                </a:solidFill>
              </a:rPr>
              <a:t>Discussie</a:t>
            </a:r>
          </a:p>
          <a:p>
            <a:pPr marL="177800" indent="0" hangingPunct="1">
              <a:lnSpc>
                <a:spcPct val="120000"/>
              </a:lnSpc>
              <a:spcBef>
                <a:spcPts val="0"/>
              </a:spcBef>
              <a:buSzPts val="2200"/>
              <a:buFontTx/>
              <a:buNone/>
            </a:pP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749300" indent="-571500" hangingPunct="1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67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FE7A8F50-ACA5-3C24-A116-1BFD04C59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7D30FF4E-46A8-DC3A-BC34-FB29D613E9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21912700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Part II </a:t>
            </a: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forms – mandatory </a:t>
            </a: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templates for NL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29E87237-370F-1E21-1BA6-07369F94E0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2530" y="1788807"/>
            <a:ext cx="22834781" cy="625314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300" b="1" spc="123" dirty="0">
                <a:solidFill>
                  <a:srgbClr val="2C6798"/>
                </a:solidFill>
                <a:sym typeface="Helvetica Neue"/>
              </a:rPr>
              <a:t>NL Part II templates: CCMO website</a:t>
            </a: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  <a:sym typeface="Wingdings" panose="05000000000000000000" pitchFamily="2" charset="2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2400" spc="123" dirty="0">
                <a:solidFill>
                  <a:srgbClr val="2C6798"/>
                </a:solidFill>
                <a:latin typeface="+mn-lt"/>
                <a:ea typeface="+mn-ea"/>
                <a:cs typeface="+mn-cs"/>
                <a:hlinkClick r:id="rId3"/>
              </a:rPr>
              <a:t>https://english.ccmo.nl/investigators/clinical-trials-with-medicinal-products-ctr/preparation-ctr/research-dossier-part-ii</a:t>
            </a:r>
            <a:endParaRPr lang="en-AU" sz="24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200" b="1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K1 Recruitment Arrangements</a:t>
            </a:r>
            <a:r>
              <a:rPr lang="en-AU" sz="32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AU" sz="24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NL template mandatory (much shorter than EU template), soon to be replaced by new </a:t>
            </a:r>
            <a:r>
              <a:rPr lang="en-AU" sz="2400" spc="123" dirty="0" err="1">
                <a:solidFill>
                  <a:srgbClr val="2C6798"/>
                </a:solidFill>
                <a:latin typeface="+mn-lt"/>
                <a:ea typeface="+mn-ea"/>
                <a:cs typeface="+mn-cs"/>
              </a:rPr>
              <a:t>MedEthicsEU</a:t>
            </a:r>
            <a:r>
              <a:rPr lang="en-AU" sz="24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 template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3200" b="1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200" b="1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P1 Financial and other arrangements</a:t>
            </a:r>
            <a:r>
              <a:rPr lang="en-AU" sz="32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AU" sz="24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NL template mandatory (longer than EU template, </a:t>
            </a:r>
            <a:r>
              <a:rPr lang="en-AU" sz="2400" spc="123" dirty="0" err="1">
                <a:solidFill>
                  <a:srgbClr val="2C6798"/>
                </a:solidFill>
                <a:latin typeface="+mn-lt"/>
                <a:ea typeface="+mn-ea"/>
                <a:cs typeface="+mn-cs"/>
              </a:rPr>
              <a:t>a.o.</a:t>
            </a:r>
            <a:r>
              <a:rPr lang="en-AU" sz="24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 because CTA not submitted for NL)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3200" b="1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200" b="1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R1 Data protection</a:t>
            </a:r>
            <a:r>
              <a:rPr lang="en-AU" sz="32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AU" sz="24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NL template mandatory (no EU template, MS policies vary widely)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3200" b="1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200" b="1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S1 Biological samples</a:t>
            </a:r>
            <a:r>
              <a:rPr lang="en-AU" sz="32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AU" sz="24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NL template identical to EU template (clarifications added)</a:t>
            </a:r>
            <a:endParaRPr lang="en-AU" sz="32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0A4DA26-452D-ABA8-4EE4-35C92FF31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3500" y="6013664"/>
            <a:ext cx="8902700" cy="742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2AEA8E5A-4386-5593-1045-B1DA85ABB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E57FECAE-FD96-4F4D-69F7-6A1E66906B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21912700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Upcoming new procedure: Article 11 workaround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AD8D19C5-3728-954F-1A5D-A1E5DFA2D8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2530" y="1738007"/>
            <a:ext cx="23049230" cy="1036509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000" spc="123" dirty="0">
                <a:solidFill>
                  <a:srgbClr val="2C6798"/>
                </a:solidFill>
                <a:sym typeface="Helvetica Neue"/>
              </a:rPr>
              <a:t>Article 11: partial initial application, lacking Part II for some/all MSCs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900" spc="123" dirty="0">
                <a:solidFill>
                  <a:srgbClr val="D2762B"/>
                </a:solidFill>
                <a:sym typeface="Helvetica Neue"/>
              </a:rPr>
              <a:t>   </a:t>
            </a:r>
            <a:r>
              <a:rPr lang="en-AU" sz="3900" u="sng" spc="123" dirty="0">
                <a:solidFill>
                  <a:srgbClr val="D2762B"/>
                </a:solidFill>
                <a:sym typeface="Helvetica Neue"/>
              </a:rPr>
              <a:t>Workaround</a:t>
            </a:r>
            <a:r>
              <a:rPr lang="en-AU" sz="3900" spc="123" dirty="0">
                <a:solidFill>
                  <a:srgbClr val="D2762B"/>
                </a:solidFill>
                <a:sym typeface="Helvetica Neue"/>
              </a:rPr>
              <a:t>: fill Part II with dummy trial site and placeholder docs </a:t>
            </a:r>
          </a:p>
          <a:p>
            <a:pPr marL="1358900" lvl="1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AU" sz="3900" spc="123" dirty="0">
                <a:solidFill>
                  <a:srgbClr val="D2762B"/>
                </a:solidFill>
                <a:sym typeface="Wingdings" panose="05000000000000000000" pitchFamily="2" charset="2"/>
              </a:rPr>
              <a:t>technically a full application, all MSC can enter decision, </a:t>
            </a:r>
            <a:br>
              <a:rPr lang="en-AU" sz="3900" spc="123" dirty="0">
                <a:solidFill>
                  <a:srgbClr val="D2762B"/>
                </a:solidFill>
                <a:sym typeface="Wingdings" panose="05000000000000000000" pitchFamily="2" charset="2"/>
              </a:rPr>
            </a:br>
            <a:r>
              <a:rPr lang="en-AU" sz="3900" spc="123" dirty="0">
                <a:solidFill>
                  <a:srgbClr val="D2762B"/>
                </a:solidFill>
                <a:sym typeface="Wingdings" panose="05000000000000000000" pitchFamily="2" charset="2"/>
              </a:rPr>
              <a:t>allowing Part I SM</a:t>
            </a:r>
            <a:endParaRPr lang="en-AU" sz="3900" spc="123" dirty="0">
              <a:solidFill>
                <a:srgbClr val="D2762B"/>
              </a:solidFill>
              <a:sym typeface="Helvetica Neue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3900" spc="123" dirty="0">
              <a:solidFill>
                <a:srgbClr val="D2762B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900" spc="123" dirty="0">
                <a:solidFill>
                  <a:srgbClr val="D2762B"/>
                </a:solidFill>
                <a:sym typeface="Helvetica Neue"/>
              </a:rPr>
              <a:t>  ‘Partial MSCs’ authorise with condition, </a:t>
            </a:r>
            <a:br>
              <a:rPr lang="en-AU" sz="3900" spc="123" dirty="0">
                <a:solidFill>
                  <a:srgbClr val="D2762B"/>
                </a:solidFill>
                <a:sym typeface="Helvetica Neue"/>
              </a:rPr>
            </a:br>
            <a:r>
              <a:rPr lang="en-AU" sz="3900" spc="123" dirty="0">
                <a:solidFill>
                  <a:srgbClr val="D2762B"/>
                </a:solidFill>
                <a:sym typeface="Helvetica Neue"/>
              </a:rPr>
              <a:t>   requiring Part II SM with full Part II package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3900" spc="123" dirty="0">
              <a:solidFill>
                <a:srgbClr val="D2762B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900" b="1" spc="123" dirty="0">
                <a:solidFill>
                  <a:srgbClr val="D2762B"/>
                </a:solidFill>
                <a:sym typeface="Helvetica Neue"/>
              </a:rPr>
              <a:t>Implemented on 27 April 2026 – no transition/grace period!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AU" sz="3900" spc="123" dirty="0">
                <a:solidFill>
                  <a:srgbClr val="2C6798"/>
                </a:solidFill>
                <a:sym typeface="Helvetica Neue"/>
              </a:rPr>
              <a:t>CTCG website, Key Documents List</a:t>
            </a:r>
          </a:p>
          <a:p>
            <a:pPr marL="1358900" lvl="1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AU" sz="3900" spc="123" dirty="0">
                <a:solidFill>
                  <a:srgbClr val="2C6798"/>
                </a:solidFill>
                <a:sym typeface="Helvetica Neue"/>
              </a:rPr>
              <a:t>guidance for sponsors</a:t>
            </a:r>
          </a:p>
          <a:p>
            <a:pPr marL="1358900" lvl="1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AU" sz="3900" spc="123" dirty="0">
                <a:solidFill>
                  <a:srgbClr val="2C6798"/>
                </a:solidFill>
              </a:rPr>
              <a:t>placeholder PDF for Part II</a:t>
            </a:r>
          </a:p>
          <a:p>
            <a:pPr marL="1358900" lvl="1" indent="-571500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en-AU" sz="3900" spc="123" dirty="0">
                <a:solidFill>
                  <a:srgbClr val="2C6798"/>
                </a:solidFill>
              </a:rPr>
              <a:t>updated cover letter templates </a:t>
            </a:r>
            <a:r>
              <a:rPr lang="en-AU" sz="2800" spc="123" dirty="0">
                <a:solidFill>
                  <a:srgbClr val="2C6798"/>
                </a:solidFill>
              </a:rPr>
              <a:t>(soon)</a:t>
            </a:r>
            <a:endParaRPr lang="en-AU" sz="28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B6A9E324-EFBB-4406-1189-D4A67E2D57E0}"/>
              </a:ext>
            </a:extLst>
          </p:cNvPr>
          <p:cNvGrpSpPr/>
          <p:nvPr/>
        </p:nvGrpSpPr>
        <p:grpSpPr>
          <a:xfrm>
            <a:off x="17892067" y="3015371"/>
            <a:ext cx="6039693" cy="10250330"/>
            <a:chOff x="17892067" y="3015371"/>
            <a:chExt cx="6039693" cy="10250330"/>
          </a:xfrm>
        </p:grpSpPr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C7FC84AA-D65B-A4EB-B59C-AFA871167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92067" y="3015371"/>
              <a:ext cx="6039693" cy="10250330"/>
            </a:xfrm>
            <a:prstGeom prst="rect">
              <a:avLst/>
            </a:prstGeom>
          </p:spPr>
        </p:pic>
        <p:sp>
          <p:nvSpPr>
            <p:cNvPr id="12" name="Rechthoek: afgeronde hoeken 11">
              <a:extLst>
                <a:ext uri="{FF2B5EF4-FFF2-40B4-BE49-F238E27FC236}">
                  <a16:creationId xmlns:a16="http://schemas.microsoft.com/office/drawing/2014/main" id="{A424959B-DB1F-3A41-DCC5-8504E68AA353}"/>
                </a:ext>
              </a:extLst>
            </p:cNvPr>
            <p:cNvSpPr/>
            <p:nvPr/>
          </p:nvSpPr>
          <p:spPr>
            <a:xfrm>
              <a:off x="18014868" y="5605153"/>
              <a:ext cx="1662545" cy="475013"/>
            </a:xfrm>
            <a:prstGeom prst="roundRect">
              <a:avLst/>
            </a:prstGeom>
            <a:noFill/>
            <a:ln w="38100" cap="flat">
              <a:solidFill>
                <a:srgbClr val="FF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nl-NL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3EC53084-D15D-F126-3BA7-08E7EC16C086}"/>
                </a:ext>
              </a:extLst>
            </p:cNvPr>
            <p:cNvSpPr/>
            <p:nvPr/>
          </p:nvSpPr>
          <p:spPr>
            <a:xfrm>
              <a:off x="18333522" y="8752196"/>
              <a:ext cx="5167948" cy="475013"/>
            </a:xfrm>
            <a:prstGeom prst="roundRect">
              <a:avLst/>
            </a:prstGeom>
            <a:noFill/>
            <a:ln w="38100" cap="flat">
              <a:solidFill>
                <a:srgbClr val="FF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nl-NL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2CCEBC8B-CABE-414B-5210-E7D1C8268649}"/>
                </a:ext>
              </a:extLst>
            </p:cNvPr>
            <p:cNvSpPr/>
            <p:nvPr/>
          </p:nvSpPr>
          <p:spPr>
            <a:xfrm>
              <a:off x="18167268" y="12295856"/>
              <a:ext cx="5334202" cy="910469"/>
            </a:xfrm>
            <a:prstGeom prst="roundRect">
              <a:avLst/>
            </a:prstGeom>
            <a:noFill/>
            <a:ln w="38100" cap="flat">
              <a:solidFill>
                <a:srgbClr val="FF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nl-NL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99658084-051E-BD3E-F6B8-33A0D88B0D4D}"/>
              </a:ext>
            </a:extLst>
          </p:cNvPr>
          <p:cNvCxnSpPr>
            <a:cxnSpLocks/>
          </p:cNvCxnSpPr>
          <p:nvPr/>
        </p:nvCxnSpPr>
        <p:spPr>
          <a:xfrm>
            <a:off x="10751457" y="8645237"/>
            <a:ext cx="6253843" cy="0"/>
          </a:xfrm>
          <a:prstGeom prst="straightConnector1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84549935-5C7C-6FE3-3AC5-ABC0A8A0BA9D}"/>
              </a:ext>
            </a:extLst>
          </p:cNvPr>
          <p:cNvSpPr txBox="1"/>
          <p:nvPr/>
        </p:nvSpPr>
        <p:spPr>
          <a:xfrm>
            <a:off x="19511158" y="210262"/>
            <a:ext cx="4420602" cy="933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5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27 April</a:t>
            </a:r>
          </a:p>
        </p:txBody>
      </p:sp>
    </p:spTree>
    <p:extLst>
      <p:ext uri="{BB962C8B-B14F-4D97-AF65-F5344CB8AC3E}">
        <p14:creationId xmlns:p14="http://schemas.microsoft.com/office/powerpoint/2010/main" val="337504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E58C3FF0-E2DF-4B04-0975-C4C0D8ABC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C67C2322-F3B7-BF45-11B2-68EB34DF42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23212504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Upcoming new procedure: patient-facing documents in Part II (1)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7B5F3DD3-4BE3-7A2F-CEB2-294B03403C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2530" y="1738007"/>
            <a:ext cx="23049230" cy="1036509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000" b="1" spc="123" dirty="0">
                <a:solidFill>
                  <a:srgbClr val="2C6798"/>
                </a:solidFill>
              </a:rPr>
              <a:t>Patient-facing documents used to measure primary/secondary endpoints </a:t>
            </a:r>
            <a:br>
              <a:rPr lang="en-AU" sz="4000" b="1" spc="123" dirty="0">
                <a:solidFill>
                  <a:srgbClr val="2C6798"/>
                </a:solidFill>
              </a:rPr>
            </a:br>
            <a:r>
              <a:rPr lang="en-AU" sz="4000" spc="123" dirty="0">
                <a:solidFill>
                  <a:srgbClr val="D2762B"/>
                </a:solidFill>
              </a:rPr>
              <a:t>Currently, EN + national languages all uploaded in Part I protocol section (D4) </a:t>
            </a:r>
            <a:br>
              <a:rPr lang="en-AU" sz="4000" spc="123" dirty="0">
                <a:solidFill>
                  <a:srgbClr val="D2762B"/>
                </a:solidFill>
              </a:rPr>
            </a:br>
            <a:r>
              <a:rPr lang="en-AU" sz="4000" spc="123" dirty="0">
                <a:solidFill>
                  <a:srgbClr val="D2762B"/>
                </a:solidFill>
                <a:sym typeface="Wingdings" panose="05000000000000000000" pitchFamily="2" charset="2"/>
              </a:rPr>
              <a:t> very crowded section</a:t>
            </a:r>
            <a:endParaRPr lang="en-AU" sz="4000" spc="123" dirty="0">
              <a:solidFill>
                <a:srgbClr val="D2762B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b="1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b="1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000" b="1" spc="123" dirty="0">
                <a:solidFill>
                  <a:srgbClr val="2C6798"/>
                </a:solidFill>
              </a:rPr>
              <a:t>From 27 April 2026: MS translations moved to Part II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900" spc="123" dirty="0">
                <a:solidFill>
                  <a:srgbClr val="D2762B"/>
                </a:solidFill>
              </a:rPr>
              <a:t>EN version will stay in current location Part I, all versions in MS national languages should be submitted in Part II, R section (Compliance with data protection), document code R2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900" spc="123" dirty="0">
                <a:solidFill>
                  <a:srgbClr val="D2762B"/>
                </a:solidFill>
              </a:rPr>
              <a:t>For </a:t>
            </a:r>
            <a:r>
              <a:rPr lang="en-AU" sz="3900" spc="123" dirty="0" err="1">
                <a:solidFill>
                  <a:srgbClr val="D2762B"/>
                </a:solidFill>
              </a:rPr>
              <a:t>mononational</a:t>
            </a:r>
            <a:r>
              <a:rPr lang="en-AU" sz="3900" spc="123" dirty="0">
                <a:solidFill>
                  <a:srgbClr val="D2762B"/>
                </a:solidFill>
              </a:rPr>
              <a:t> trials where only a non-English document is used, this is uploaded in Part I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3900" spc="123" dirty="0">
              <a:solidFill>
                <a:srgbClr val="D2762B"/>
              </a:solidFill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900" spc="123" dirty="0">
                <a:solidFill>
                  <a:srgbClr val="D2762B"/>
                </a:solidFill>
              </a:rPr>
              <a:t>Applies per 27 Apr to all new initial applications – not retrospectively for SM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900" spc="123" dirty="0">
                <a:solidFill>
                  <a:srgbClr val="D2762B"/>
                </a:solidFill>
              </a:rPr>
              <a:t>If sponsors cannot comply by 27 Apr, add a justified request for exemption in the cover letter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3900" spc="123" dirty="0">
              <a:solidFill>
                <a:srgbClr val="D2762B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000" spc="123" dirty="0">
                <a:solidFill>
                  <a:srgbClr val="2C6798"/>
                </a:solidFill>
                <a:sym typeface="Helvetica Neue"/>
              </a:rPr>
              <a:t>Sponsors are encouraged to apply this ASAP, also allowed before 27 Apr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11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19B1BFC0-125B-F3AE-8792-5FAA7ADD9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DEE7936E-9A67-B921-397E-449D079519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23307506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Upcoming new procedure: patient-facing documents in Part II (2)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FF8D8D52-8EDB-82C2-DF50-5779E53530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2530" y="1738007"/>
            <a:ext cx="23049230" cy="915859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900" spc="123" dirty="0">
                <a:solidFill>
                  <a:srgbClr val="2C6798"/>
                </a:solidFill>
              </a:rPr>
              <a:t>CTR Q&amp;A, Annex II shows MS language requirements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900" spc="123" dirty="0">
                <a:solidFill>
                  <a:srgbClr val="2C6798"/>
                </a:solidFill>
              </a:rPr>
              <a:t>    – these have not changed, only the location has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900" spc="123" dirty="0">
              <a:solidFill>
                <a:srgbClr val="D2762B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900" spc="123" dirty="0">
              <a:solidFill>
                <a:srgbClr val="D2762B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200" spc="123" dirty="0">
                <a:solidFill>
                  <a:srgbClr val="D2762B"/>
                </a:solidFill>
              </a:rPr>
              <a:t>For example: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200" spc="123" dirty="0">
              <a:solidFill>
                <a:srgbClr val="D2762B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200" b="1" spc="123" dirty="0">
                <a:solidFill>
                  <a:srgbClr val="D2762B"/>
                </a:solidFill>
              </a:rPr>
              <a:t>Italy</a:t>
            </a:r>
            <a:r>
              <a:rPr lang="en-AU" sz="3200" spc="123" dirty="0">
                <a:solidFill>
                  <a:srgbClr val="D2762B"/>
                </a:solidFill>
              </a:rPr>
              <a:t> requires English AND Italian versions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200" spc="123" dirty="0">
                <a:solidFill>
                  <a:srgbClr val="D2762B"/>
                </a:solidFill>
                <a:sym typeface="Wingdings" panose="05000000000000000000" pitchFamily="2" charset="2"/>
              </a:rPr>
              <a:t> </a:t>
            </a:r>
            <a:r>
              <a:rPr lang="en-AU" sz="3200" spc="123" dirty="0">
                <a:solidFill>
                  <a:srgbClr val="D2762B"/>
                </a:solidFill>
              </a:rPr>
              <a:t>EN version in Part I, IT version in Part II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200" spc="123" dirty="0">
              <a:solidFill>
                <a:srgbClr val="D2762B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200" b="1" spc="123" dirty="0">
                <a:solidFill>
                  <a:srgbClr val="D2762B"/>
                </a:solidFill>
              </a:rPr>
              <a:t>NL</a:t>
            </a:r>
            <a:r>
              <a:rPr lang="en-AU" sz="3200" spc="123" dirty="0">
                <a:solidFill>
                  <a:srgbClr val="D2762B"/>
                </a:solidFill>
              </a:rPr>
              <a:t> requires English OR Dutch versions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200" spc="123" dirty="0">
                <a:solidFill>
                  <a:srgbClr val="D2762B"/>
                </a:solidFill>
                <a:sym typeface="Wingdings" panose="05000000000000000000" pitchFamily="2" charset="2"/>
              </a:rPr>
              <a:t> </a:t>
            </a:r>
            <a:r>
              <a:rPr lang="en-AU" sz="3200" spc="123" dirty="0">
                <a:solidFill>
                  <a:srgbClr val="D2762B"/>
                </a:solidFill>
              </a:rPr>
              <a:t>EN version in Part I, nothing in Part II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EF507FF-AC12-2A94-4749-03206A260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8991" y="3810000"/>
            <a:ext cx="12536579" cy="163362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5CF3C73-A201-D7D2-7159-B0C7735C6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8991" y="5564574"/>
            <a:ext cx="12488175" cy="4876681"/>
          </a:xfrm>
          <a:prstGeom prst="rect">
            <a:avLst/>
          </a:prstGeom>
        </p:spPr>
      </p:pic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7251DA26-BE5C-8291-C4F0-C7B01EC27DE9}"/>
              </a:ext>
            </a:extLst>
          </p:cNvPr>
          <p:cNvSpPr/>
          <p:nvPr/>
        </p:nvSpPr>
        <p:spPr>
          <a:xfrm>
            <a:off x="14243253" y="5564574"/>
            <a:ext cx="1173678" cy="5074309"/>
          </a:xfrm>
          <a:prstGeom prst="roundRect">
            <a:avLst/>
          </a:prstGeom>
          <a:noFill/>
          <a:ln w="381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B7EA96C-6032-9AEB-3252-5D469EE526CF}"/>
              </a:ext>
            </a:extLst>
          </p:cNvPr>
          <p:cNvSpPr txBox="1"/>
          <p:nvPr/>
        </p:nvSpPr>
        <p:spPr>
          <a:xfrm>
            <a:off x="882530" y="11576355"/>
            <a:ext cx="22591864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3600" spc="123" dirty="0">
                <a:solidFill>
                  <a:srgbClr val="2C6798"/>
                </a:solidFill>
                <a:sym typeface="Wingdings" panose="05000000000000000000" pitchFamily="2" charset="2"/>
              </a:rPr>
              <a:t> </a:t>
            </a:r>
            <a:r>
              <a:rPr lang="nl-NL" sz="3600" spc="123" dirty="0">
                <a:solidFill>
                  <a:srgbClr val="2C6798"/>
                </a:solidFill>
              </a:rPr>
              <a:t>CTCG/MedEthicsEU </a:t>
            </a:r>
            <a:r>
              <a:rPr lang="nl-NL" sz="3600" b="1" spc="123" dirty="0" err="1">
                <a:solidFill>
                  <a:srgbClr val="2C6798"/>
                </a:solidFill>
              </a:rPr>
              <a:t>webinar</a:t>
            </a:r>
            <a:r>
              <a:rPr lang="nl-NL" sz="3600" spc="123" dirty="0">
                <a:solidFill>
                  <a:srgbClr val="2C6798"/>
                </a:solidFill>
              </a:rPr>
              <a:t> on Art.11 </a:t>
            </a:r>
            <a:r>
              <a:rPr lang="nl-NL" sz="3600" spc="123" dirty="0" err="1">
                <a:solidFill>
                  <a:srgbClr val="2C6798"/>
                </a:solidFill>
              </a:rPr>
              <a:t>workaround</a:t>
            </a:r>
            <a:r>
              <a:rPr lang="nl-NL" sz="3600" spc="123" dirty="0">
                <a:solidFill>
                  <a:srgbClr val="2C6798"/>
                </a:solidFill>
              </a:rPr>
              <a:t> </a:t>
            </a:r>
            <a:r>
              <a:rPr lang="nl-NL" sz="3600" spc="123" dirty="0" err="1">
                <a:solidFill>
                  <a:srgbClr val="2C6798"/>
                </a:solidFill>
              </a:rPr>
              <a:t>and</a:t>
            </a:r>
            <a:r>
              <a:rPr lang="nl-NL" sz="3600" spc="123" dirty="0">
                <a:solidFill>
                  <a:srgbClr val="2C6798"/>
                </a:solidFill>
              </a:rPr>
              <a:t> </a:t>
            </a:r>
            <a:r>
              <a:rPr lang="nl-NL" sz="3600" spc="123" dirty="0" err="1">
                <a:solidFill>
                  <a:srgbClr val="2C6798"/>
                </a:solidFill>
              </a:rPr>
              <a:t>patient-facing</a:t>
            </a:r>
            <a:r>
              <a:rPr lang="nl-NL" sz="3600" spc="123" dirty="0">
                <a:solidFill>
                  <a:srgbClr val="2C6798"/>
                </a:solidFill>
              </a:rPr>
              <a:t> </a:t>
            </a:r>
            <a:r>
              <a:rPr lang="nl-NL" sz="3600" spc="123" dirty="0" err="1">
                <a:solidFill>
                  <a:srgbClr val="2C6798"/>
                </a:solidFill>
              </a:rPr>
              <a:t>documents</a:t>
            </a:r>
            <a:r>
              <a:rPr lang="nl-NL" sz="3600" spc="123" dirty="0">
                <a:solidFill>
                  <a:srgbClr val="2C6798"/>
                </a:solidFill>
              </a:rPr>
              <a:t> 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3600" spc="123" dirty="0" err="1">
                <a:solidFill>
                  <a:srgbClr val="2C6798"/>
                </a:solidFill>
              </a:rPr>
              <a:t>Tomorrow</a:t>
            </a:r>
            <a:r>
              <a:rPr lang="nl-NL" sz="3600" spc="123" dirty="0">
                <a:solidFill>
                  <a:srgbClr val="2C6798"/>
                </a:solidFill>
              </a:rPr>
              <a:t> </a:t>
            </a:r>
            <a:r>
              <a:rPr lang="nl-NL" sz="3600" b="1" spc="123" dirty="0">
                <a:solidFill>
                  <a:srgbClr val="2C6798"/>
                </a:solidFill>
              </a:rPr>
              <a:t>15 Apr, 14.00-15.30 </a:t>
            </a:r>
            <a:r>
              <a:rPr lang="nl-NL" sz="3600" spc="123" dirty="0">
                <a:solidFill>
                  <a:srgbClr val="2C6798"/>
                </a:solidFill>
              </a:rPr>
              <a:t>– no </a:t>
            </a:r>
            <a:r>
              <a:rPr lang="nl-NL" sz="3600" spc="123" dirty="0" err="1">
                <a:solidFill>
                  <a:srgbClr val="2C6798"/>
                </a:solidFill>
              </a:rPr>
              <a:t>registration</a:t>
            </a:r>
            <a:r>
              <a:rPr lang="nl-NL" sz="3600" spc="123" dirty="0">
                <a:solidFill>
                  <a:srgbClr val="2C6798"/>
                </a:solidFill>
              </a:rPr>
              <a:t> </a:t>
            </a:r>
            <a:r>
              <a:rPr lang="nl-NL" sz="3600" spc="123" dirty="0" err="1">
                <a:solidFill>
                  <a:srgbClr val="2C6798"/>
                </a:solidFill>
              </a:rPr>
              <a:t>required</a:t>
            </a:r>
            <a:r>
              <a:rPr lang="nl-NL" sz="3600" spc="123" dirty="0">
                <a:solidFill>
                  <a:srgbClr val="2C6798"/>
                </a:solidFill>
              </a:rPr>
              <a:t> </a:t>
            </a: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2800" spc="123" dirty="0">
                <a:solidFill>
                  <a:srgbClr val="2C6798"/>
                </a:solidFill>
              </a:rPr>
              <a:t>Teams link in CCMO LinkedIn post, or CTCG website (News </a:t>
            </a:r>
            <a:r>
              <a:rPr lang="nl-NL" sz="2800" spc="123" dirty="0" err="1">
                <a:solidFill>
                  <a:srgbClr val="2C6798"/>
                </a:solidFill>
              </a:rPr>
              <a:t>and</a:t>
            </a:r>
            <a:r>
              <a:rPr lang="nl-NL" sz="2800" spc="123" dirty="0">
                <a:solidFill>
                  <a:srgbClr val="2C6798"/>
                </a:solidFill>
              </a:rPr>
              <a:t> events)</a:t>
            </a:r>
          </a:p>
        </p:txBody>
      </p:sp>
    </p:spTree>
    <p:extLst>
      <p:ext uri="{BB962C8B-B14F-4D97-AF65-F5344CB8AC3E}">
        <p14:creationId xmlns:p14="http://schemas.microsoft.com/office/powerpoint/2010/main" val="273536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493BC820-805B-0DD3-D533-111E87078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869BD08D-A1B4-AA61-C64B-71CA44C102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21912700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Upcoming releases – CTIS (1)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2CAA7CC9-4A2C-DC1A-89F7-C896523656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2530" y="1738007"/>
            <a:ext cx="23049230" cy="1134299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4000" b="1" spc="123" dirty="0">
                <a:solidFill>
                  <a:schemeClr val="tx1">
                    <a:lumMod val="50000"/>
                  </a:schemeClr>
                </a:solidFill>
              </a:rPr>
              <a:t>General note: </a:t>
            </a:r>
            <a:r>
              <a:rPr lang="en-AU" sz="4000" spc="123" dirty="0">
                <a:solidFill>
                  <a:schemeClr val="tx1">
                    <a:lumMod val="50000"/>
                  </a:schemeClr>
                </a:solidFill>
              </a:rPr>
              <a:t>planning of CTIS updates very uncertain due to impact of BTA</a:t>
            </a:r>
            <a:br>
              <a:rPr lang="en-AU" sz="4000" spc="123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AU" sz="3200" spc="123" dirty="0">
                <a:solidFill>
                  <a:schemeClr val="tx1">
                    <a:lumMod val="50000"/>
                  </a:schemeClr>
                </a:solidFill>
              </a:rPr>
              <a:t>Modernisation roadmap is currently being revised</a:t>
            </a:r>
            <a:endParaRPr lang="en-AU" sz="3200" b="1" spc="123" dirty="0">
              <a:solidFill>
                <a:schemeClr val="tx1">
                  <a:lumMod val="50000"/>
                </a:schemeClr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b="1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b="1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600" b="1" spc="123" dirty="0">
                <a:solidFill>
                  <a:srgbClr val="2C6798"/>
                </a:solidFill>
              </a:rPr>
              <a:t>Email notification</a:t>
            </a:r>
            <a:r>
              <a:rPr lang="en-AU" sz="3600" spc="123" dirty="0">
                <a:solidFill>
                  <a:srgbClr val="2C6798"/>
                </a:solidFill>
              </a:rPr>
              <a:t> (soon)</a:t>
            </a:r>
            <a:endParaRPr lang="en-AU" sz="3600" b="1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600" spc="123" dirty="0">
                <a:solidFill>
                  <a:srgbClr val="D2762B"/>
                </a:solidFill>
              </a:rPr>
              <a:t>Receive an email for each message as seen in CTIS Notices &amp; Alerts, opt-in, not selectively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600" b="1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600" b="1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600" b="1" spc="123" dirty="0">
                <a:solidFill>
                  <a:srgbClr val="2C6798"/>
                </a:solidFill>
              </a:rPr>
              <a:t>New safety module</a:t>
            </a:r>
            <a:r>
              <a:rPr lang="en-AU" sz="3600" spc="123" dirty="0">
                <a:solidFill>
                  <a:srgbClr val="2C6798"/>
                </a:solidFill>
              </a:rPr>
              <a:t> (Q2 2026.. or Q3?)</a:t>
            </a:r>
            <a:endParaRPr lang="en-AU" sz="3600" b="1" spc="123" dirty="0">
              <a:solidFill>
                <a:srgbClr val="2C6798"/>
              </a:solidFill>
              <a:sym typeface="Helvetica Neue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US" sz="3600" spc="123" dirty="0">
                <a:solidFill>
                  <a:srgbClr val="D2762B"/>
                </a:solidFill>
              </a:rPr>
              <a:t>Annual Safety Report (ASR) submission and assessment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US" sz="3600" spc="123" dirty="0">
                <a:solidFill>
                  <a:srgbClr val="2C6798"/>
                </a:solidFill>
              </a:rPr>
              <a:t>For sponsors</a:t>
            </a:r>
            <a:r>
              <a:rPr lang="en-US" sz="3600" spc="123" dirty="0">
                <a:solidFill>
                  <a:srgbClr val="D2762B"/>
                </a:solidFill>
              </a:rPr>
              <a:t>: notifications on all relevant events, email notification possible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US" sz="3600" spc="123" dirty="0">
                <a:solidFill>
                  <a:srgbClr val="2C6798"/>
                </a:solidFill>
              </a:rPr>
              <a:t>For MS</a:t>
            </a:r>
            <a:r>
              <a:rPr lang="en-US" sz="3600" spc="123" dirty="0">
                <a:solidFill>
                  <a:srgbClr val="D2762B"/>
                </a:solidFill>
              </a:rPr>
              <a:t>: selection of safety-assessing MS (</a:t>
            </a:r>
            <a:r>
              <a:rPr lang="en-US" sz="3600" spc="123" dirty="0" err="1">
                <a:solidFill>
                  <a:srgbClr val="D2762B"/>
                </a:solidFill>
              </a:rPr>
              <a:t>SaMS</a:t>
            </a:r>
            <a:r>
              <a:rPr lang="en-US" sz="3600" spc="123" dirty="0">
                <a:solidFill>
                  <a:srgbClr val="D2762B"/>
                </a:solidFill>
              </a:rPr>
              <a:t>), easier to find relevant trials </a:t>
            </a:r>
            <a:endParaRPr lang="en-AU" sz="3600" spc="123" dirty="0">
              <a:solidFill>
                <a:srgbClr val="D2762B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600" b="1" spc="123" dirty="0">
              <a:solidFill>
                <a:srgbClr val="2C6798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8772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8D895CAD-F46E-2F7B-AFAE-27D3622F8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89d61c94ae_0_284">
            <a:extLst>
              <a:ext uri="{FF2B5EF4-FFF2-40B4-BE49-F238E27FC236}">
                <a16:creationId xmlns:a16="http://schemas.microsoft.com/office/drawing/2014/main" id="{7055F0F4-83EA-829B-BDDD-9C0A769067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530" y="274941"/>
            <a:ext cx="21912700" cy="1092850"/>
          </a:xfrm>
          <a:prstGeom prst="rect">
            <a:avLst/>
          </a:prstGeom>
          <a:ln w="15875">
            <a:noFill/>
          </a:ln>
        </p:spPr>
        <p:txBody>
          <a:bodyPr spcFirstLastPara="1" vert="horz" wrap="square" lIns="182850" tIns="91400" rIns="182850" bIns="91400" rtlCol="0" anchor="ctr" anchorCtr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AU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Helvetica Neue"/>
              </a:rPr>
              <a:t>Upcoming releases – CTIS (2)</a:t>
            </a:r>
            <a:endParaRPr sz="8000" b="0" spc="-209" dirty="0">
              <a:solidFill>
                <a:srgbClr val="D2762B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5" name="Google Shape;445;g389d61c94ae_0_284">
            <a:extLst>
              <a:ext uri="{FF2B5EF4-FFF2-40B4-BE49-F238E27FC236}">
                <a16:creationId xmlns:a16="http://schemas.microsoft.com/office/drawing/2014/main" id="{9DC441E8-CC0D-67BA-154A-EE94B67423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2530" y="1738007"/>
            <a:ext cx="23049230" cy="11342993"/>
          </a:xfrm>
          <a:prstGeom prst="rect">
            <a:avLst/>
          </a:prstGeom>
        </p:spPr>
        <p:txBody>
          <a:bodyPr spcFirstLastPara="1" vert="horz" wrap="square" lIns="182850" tIns="91400" rIns="182850" bIns="91400" rtlCol="0" anchor="t" anchorCtr="0">
            <a:normAutofit/>
          </a:bodyPr>
          <a:lstStyle/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600" b="1" spc="123" dirty="0">
                <a:solidFill>
                  <a:srgbClr val="2C6798"/>
                </a:solidFill>
                <a:sym typeface="Helvetica Neue"/>
              </a:rPr>
              <a:t>Document management </a:t>
            </a:r>
            <a:r>
              <a:rPr lang="en-AU" sz="3600" spc="123" dirty="0">
                <a:solidFill>
                  <a:srgbClr val="2C6798"/>
                </a:solidFill>
                <a:sym typeface="Helvetica Neue"/>
              </a:rPr>
              <a:t>– selectivity and reliability of ‘All Documents’ and </a:t>
            </a:r>
            <a:r>
              <a:rPr lang="en-AU" sz="3600" spc="123" dirty="0" err="1">
                <a:solidFill>
                  <a:srgbClr val="2C6798"/>
                </a:solidFill>
                <a:sym typeface="Helvetica Neue"/>
              </a:rPr>
              <a:t>multidownload</a:t>
            </a:r>
            <a:endParaRPr lang="en-AU" sz="3600" spc="123" dirty="0">
              <a:solidFill>
                <a:srgbClr val="2C6798"/>
              </a:solidFill>
              <a:sym typeface="Helvetica Neue"/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600" spc="123" dirty="0">
                <a:solidFill>
                  <a:srgbClr val="2C6798"/>
                </a:solidFill>
              </a:rPr>
              <a:t>For sponsors: </a:t>
            </a:r>
            <a:r>
              <a:rPr lang="en-AU" sz="3600" spc="123" dirty="0">
                <a:solidFill>
                  <a:srgbClr val="D2762B"/>
                </a:solidFill>
                <a:sym typeface="Helvetica Neue"/>
              </a:rPr>
              <a:t>selectively </a:t>
            </a:r>
            <a:r>
              <a:rPr lang="en-AU" sz="3600" spc="123" dirty="0">
                <a:solidFill>
                  <a:srgbClr val="D2762B"/>
                </a:solidFill>
                <a:sym typeface="Wingdings" panose="05000000000000000000" pitchFamily="2" charset="2"/>
              </a:rPr>
              <a:t>seeing what was authorised in this application (incl export of list, download of documents)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600" spc="123" dirty="0">
                <a:solidFill>
                  <a:srgbClr val="2C6798"/>
                </a:solidFill>
                <a:sym typeface="Wingdings" panose="05000000000000000000" pitchFamily="2" charset="2"/>
              </a:rPr>
              <a:t>For MS: </a:t>
            </a:r>
            <a:r>
              <a:rPr lang="en-AU" sz="3600" spc="123" dirty="0">
                <a:solidFill>
                  <a:srgbClr val="D2762B"/>
                </a:solidFill>
                <a:sym typeface="Wingdings" panose="05000000000000000000" pitchFamily="2" charset="2"/>
              </a:rPr>
              <a:t>selectively seeing and downloading documents submitted in a new SM or in any RFI Response</a:t>
            </a: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600" spc="123" dirty="0">
                <a:solidFill>
                  <a:srgbClr val="D2762B"/>
                </a:solidFill>
                <a:sym typeface="Wingdings" panose="05000000000000000000" pitchFamily="2" charset="2"/>
              </a:rPr>
              <a:t>Status: requirements scoped, awaiting technical preparation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600" spc="123" dirty="0">
              <a:solidFill>
                <a:srgbClr val="D2762B"/>
              </a:solidFill>
              <a:sym typeface="Wingdings" panose="05000000000000000000" pitchFamily="2" charset="2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2800" spc="123" dirty="0">
                <a:solidFill>
                  <a:srgbClr val="2C6798"/>
                </a:solidFill>
                <a:sym typeface="Wingdings" panose="05000000000000000000" pitchFamily="2" charset="2"/>
              </a:rPr>
              <a:t>Hopefully soon</a:t>
            </a:r>
            <a:r>
              <a:rPr lang="en-AU" sz="2800" spc="123" dirty="0">
                <a:solidFill>
                  <a:srgbClr val="D2762B"/>
                </a:solidFill>
                <a:sym typeface="Wingdings" panose="05000000000000000000" pitchFamily="2" charset="2"/>
              </a:rPr>
              <a:t>: document version + date not pre-filled (v1, today) by CTIS anymore when uploading. </a:t>
            </a:r>
            <a:br>
              <a:rPr lang="en-AU" sz="2800" spc="123" dirty="0">
                <a:solidFill>
                  <a:srgbClr val="D2762B"/>
                </a:solidFill>
                <a:sym typeface="Wingdings" panose="05000000000000000000" pitchFamily="2" charset="2"/>
              </a:rPr>
            </a:br>
            <a:r>
              <a:rPr lang="en-AU" sz="2800" spc="123" dirty="0">
                <a:solidFill>
                  <a:srgbClr val="D2762B"/>
                </a:solidFill>
                <a:sym typeface="Wingdings" panose="05000000000000000000" pitchFamily="2" charset="2"/>
              </a:rPr>
              <a:t> fields are blank and mandatory  sponsor forced to fill in manually  fewer validation RFIs required</a:t>
            </a: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600" b="1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600" b="1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600" b="1" spc="123" dirty="0">
              <a:solidFill>
                <a:srgbClr val="2C6798"/>
              </a:solidFill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r>
              <a:rPr lang="en-AU" sz="3600" b="1" spc="123" dirty="0">
                <a:solidFill>
                  <a:srgbClr val="2C6798"/>
                </a:solidFill>
              </a:rPr>
              <a:t>Already scoped, also part of BTA </a:t>
            </a:r>
            <a:r>
              <a:rPr lang="en-AU" sz="2000" b="1" spc="123" dirty="0">
                <a:solidFill>
                  <a:srgbClr val="2C6798"/>
                </a:solidFill>
              </a:rPr>
              <a:t>– unsure whether released with BTA or before </a:t>
            </a:r>
            <a:endParaRPr lang="en-AU" sz="3600" b="1" spc="123" dirty="0">
              <a:solidFill>
                <a:srgbClr val="2C6798"/>
              </a:solidFill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600" b="1" spc="123" dirty="0">
                <a:solidFill>
                  <a:srgbClr val="D2762B"/>
                </a:solidFill>
              </a:rPr>
              <a:t>Parallel submission of SM </a:t>
            </a:r>
            <a:r>
              <a:rPr lang="en-AU" sz="3600" spc="123" dirty="0">
                <a:solidFill>
                  <a:srgbClr val="D2762B"/>
                </a:solidFill>
              </a:rPr>
              <a:t>depending on scope</a:t>
            </a:r>
            <a:endParaRPr lang="en-AU" sz="3600" b="1" spc="123" dirty="0">
              <a:solidFill>
                <a:srgbClr val="D2762B"/>
              </a:solidFill>
            </a:endParaRPr>
          </a:p>
          <a:p>
            <a:pPr marL="749300" indent="-571500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en-AU" sz="3600" b="1" spc="123" dirty="0">
                <a:solidFill>
                  <a:srgbClr val="D2762B"/>
                </a:solidFill>
              </a:rPr>
              <a:t>RMS selection</a:t>
            </a:r>
            <a:r>
              <a:rPr lang="en-AU" sz="3600" spc="123" dirty="0">
                <a:solidFill>
                  <a:srgbClr val="D2762B"/>
                </a:solidFill>
              </a:rPr>
              <a:t>: simpler and faster, MS work-sharing implemented</a:t>
            </a:r>
            <a:endParaRPr lang="en-AU" sz="3600" spc="123" dirty="0">
              <a:solidFill>
                <a:srgbClr val="D2762B"/>
              </a:solidFill>
              <a:sym typeface="Wingdings" panose="05000000000000000000" pitchFamily="2" charset="2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3600" spc="123" dirty="0">
              <a:solidFill>
                <a:srgbClr val="2C6798"/>
              </a:solidFill>
              <a:sym typeface="Helvetica Neue"/>
            </a:endParaRPr>
          </a:p>
          <a:p>
            <a:pPr marL="177800" indent="0">
              <a:lnSpc>
                <a:spcPct val="120000"/>
              </a:lnSpc>
              <a:spcBef>
                <a:spcPts val="0"/>
              </a:spcBef>
              <a:buSzPts val="2200"/>
              <a:buNone/>
            </a:pPr>
            <a:endParaRPr lang="en-AU" sz="4000" spc="123" dirty="0">
              <a:solidFill>
                <a:srgbClr val="2C6798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8628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B86167A1-75C3-F68D-867E-A9C611DE3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Afbeelding" descr="Afbeelding">
            <a:extLst>
              <a:ext uri="{FF2B5EF4-FFF2-40B4-BE49-F238E27FC236}">
                <a16:creationId xmlns:a16="http://schemas.microsoft.com/office/drawing/2014/main" id="{6B888982-570F-8B7F-423D-A740356BA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Afbeelding" descr="Afbeelding">
            <a:extLst>
              <a:ext uri="{FF2B5EF4-FFF2-40B4-BE49-F238E27FC236}">
                <a16:creationId xmlns:a16="http://schemas.microsoft.com/office/drawing/2014/main" id="{461F5D21-4911-31E2-E441-E1AABD5A6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1DA16B4-844D-3E44-5026-3E8D68E369FC}"/>
              </a:ext>
            </a:extLst>
          </p:cNvPr>
          <p:cNvSpPr txBox="1"/>
          <p:nvPr/>
        </p:nvSpPr>
        <p:spPr>
          <a:xfrm>
            <a:off x="1581150" y="4967465"/>
            <a:ext cx="20688300" cy="26571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6600" kern="1200" spc="-209" dirty="0">
                <a:solidFill>
                  <a:srgbClr val="D2762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Informatiebronnen</a:t>
            </a:r>
          </a:p>
        </p:txBody>
      </p:sp>
    </p:spTree>
    <p:extLst>
      <p:ext uri="{BB962C8B-B14F-4D97-AF65-F5344CB8AC3E}">
        <p14:creationId xmlns:p14="http://schemas.microsoft.com/office/powerpoint/2010/main" val="405800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0E92A953-035A-E6CF-B296-6666CBF98282}"/>
              </a:ext>
            </a:extLst>
          </p:cNvPr>
          <p:cNvSpPr txBox="1"/>
          <p:nvPr/>
        </p:nvSpPr>
        <p:spPr>
          <a:xfrm>
            <a:off x="728093" y="483428"/>
            <a:ext cx="23521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720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ITCFranklinGothic LT Pro CnDm"/>
              </a:rPr>
              <a:t>Informatiebronnen – EU</a:t>
            </a:r>
          </a:p>
        </p:txBody>
      </p:sp>
      <p:pic>
        <p:nvPicPr>
          <p:cNvPr id="2" name="Afbeelding" descr="Afbeelding">
            <a:extLst>
              <a:ext uri="{FF2B5EF4-FFF2-40B4-BE49-F238E27FC236}">
                <a16:creationId xmlns:a16="http://schemas.microsoft.com/office/drawing/2014/main" id="{B58837BE-BA34-6D53-8EDC-6E323D39B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7507" y="13018282"/>
            <a:ext cx="1085786" cy="38608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204A41A-2B20-160A-29E2-B54F79A65495}"/>
              </a:ext>
            </a:extLst>
          </p:cNvPr>
          <p:cNvSpPr txBox="1"/>
          <p:nvPr/>
        </p:nvSpPr>
        <p:spPr>
          <a:xfrm>
            <a:off x="728093" y="1850686"/>
            <a:ext cx="12721194" cy="39190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Europese</a:t>
            </a:r>
            <a:r>
              <a:rPr kumimoji="0" lang="en-US" sz="2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Commissie (</a:t>
            </a:r>
            <a:r>
              <a:rPr kumimoji="0" lang="en-US" sz="2800" b="1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Eudralex</a:t>
            </a:r>
            <a:r>
              <a:rPr kumimoji="0" lang="en-US" sz="2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volume 10, </a:t>
            </a:r>
            <a:r>
              <a:rPr kumimoji="0" lang="en-US" sz="2800" b="1" i="1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health.ec.europa.eu</a:t>
            </a:r>
            <a:r>
              <a:rPr kumimoji="0" lang="en-US" sz="2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b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</a:b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Quick guide for sponsors </a:t>
            </a:r>
            <a:r>
              <a:rPr lang="en-US" i="1" dirty="0">
                <a:solidFill>
                  <a:schemeClr val="tx1">
                    <a:lumMod val="50000"/>
                  </a:schemeClr>
                </a:solidFill>
              </a:rPr>
              <a:t>(currently not up to date)</a:t>
            </a: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CTR Q&amp;A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 met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bijlages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          Annex I – is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mijn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studie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een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CTR-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studie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?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          Annex II – document-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taaleisen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per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lidstaat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voor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Part I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          Annex II –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contactadres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lidstaten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voor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vragen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over indieningen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          Annex IV –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voorbeelden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van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wijzigingen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: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substantieel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, 81.9NSM,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normale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NSM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          Annex V – changes to IMP source country</a:t>
            </a:r>
          </a:p>
          <a:p>
            <a:pPr marL="342900" lvl="3" indent="-342900" algn="l">
              <a:buFont typeface="Arial" panose="020B0604020202020204" pitchFamily="34" charset="0"/>
              <a:buChar char="•"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Vele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richtlijnen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over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specifieke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onderwerpen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b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      </a:t>
            </a:r>
            <a:r>
              <a:rPr kumimoji="0" lang="en-US" sz="18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bijv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: nov2025 recommendations for using auxiliary products (</a:t>
            </a:r>
            <a:r>
              <a:rPr kumimoji="0" lang="en-US" sz="18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AxMPs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) in clinical trials</a:t>
            </a:r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3DF913C6-584B-C4F0-644E-CB7D4AA22F3F}"/>
              </a:ext>
            </a:extLst>
          </p:cNvPr>
          <p:cNvGrpSpPr/>
          <p:nvPr/>
        </p:nvGrpSpPr>
        <p:grpSpPr>
          <a:xfrm>
            <a:off x="13205362" y="2687001"/>
            <a:ext cx="7060169" cy="2764710"/>
            <a:chOff x="13174938" y="1391478"/>
            <a:chExt cx="7747004" cy="3033670"/>
          </a:xfrm>
        </p:grpSpPr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id="{55425F9C-0C38-8D6D-146A-C7DE6E410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74938" y="2091523"/>
              <a:ext cx="7496175" cy="2333625"/>
            </a:xfrm>
            <a:prstGeom prst="rect">
              <a:avLst/>
            </a:prstGeom>
          </p:spPr>
        </p:pic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698CF8A0-D8DB-880E-35FF-BD8766E363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174938" y="1391478"/>
              <a:ext cx="7747004" cy="445543"/>
            </a:xfrm>
            <a:prstGeom prst="rect">
              <a:avLst/>
            </a:prstGeom>
          </p:spPr>
        </p:pic>
      </p:grpSp>
      <p:sp>
        <p:nvSpPr>
          <p:cNvPr id="19" name="Tekstvak 18">
            <a:extLst>
              <a:ext uri="{FF2B5EF4-FFF2-40B4-BE49-F238E27FC236}">
                <a16:creationId xmlns:a16="http://schemas.microsoft.com/office/drawing/2014/main" id="{1CFABCC6-9941-F8D6-D5B6-975853E80B57}"/>
              </a:ext>
            </a:extLst>
          </p:cNvPr>
          <p:cNvSpPr txBox="1"/>
          <p:nvPr/>
        </p:nvSpPr>
        <p:spPr>
          <a:xfrm>
            <a:off x="923609" y="7602402"/>
            <a:ext cx="8475287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CTIS (EMA)</a:t>
            </a:r>
            <a:b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</a:b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567324C4-EC07-D200-72ED-7D3C82C742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8896" y="8075215"/>
            <a:ext cx="3105150" cy="1028700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24A90FBF-648D-76E4-F956-26E4799CC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05362" y="1669113"/>
            <a:ext cx="2266950" cy="676275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655340B7-18D7-9F68-2D4F-BAE41E2B4C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47504" y="255337"/>
            <a:ext cx="1488428" cy="121058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1DF80D1-EE54-EA82-F8B2-E48EF388F3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49287" y="7929719"/>
            <a:ext cx="7691116" cy="1791208"/>
          </a:xfrm>
          <a:prstGeom prst="rect">
            <a:avLst/>
          </a:prstGeom>
          <a:ln>
            <a:solidFill>
              <a:srgbClr val="2C6798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D65A0CE-1EAB-7383-458D-B4AA3D7449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628" y="10436729"/>
            <a:ext cx="6398486" cy="27958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361C04C-88D8-8569-1525-51765F8C7AF4}"/>
              </a:ext>
            </a:extLst>
          </p:cNvPr>
          <p:cNvSpPr/>
          <p:nvPr/>
        </p:nvSpPr>
        <p:spPr>
          <a:xfrm>
            <a:off x="5883226" y="11132516"/>
            <a:ext cx="877708" cy="5481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C3E01839-7811-D901-4F33-92A0841EAB89}"/>
              </a:ext>
            </a:extLst>
          </p:cNvPr>
          <p:cNvSpPr txBox="1"/>
          <p:nvPr/>
        </p:nvSpPr>
        <p:spPr>
          <a:xfrm>
            <a:off x="8195583" y="12635333"/>
            <a:ext cx="3477861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List of known issues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Release notes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</a:rPr>
              <a:t>bij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CTIS-updates</a:t>
            </a:r>
          </a:p>
          <a:p>
            <a:pPr marR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Planned downtime</a:t>
            </a:r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AC368C6D-6495-E252-647F-94FE3D76D1D6}"/>
              </a:ext>
            </a:extLst>
          </p:cNvPr>
          <p:cNvCxnSpPr/>
          <p:nvPr/>
        </p:nvCxnSpPr>
        <p:spPr>
          <a:xfrm>
            <a:off x="7375616" y="13137569"/>
            <a:ext cx="663980" cy="0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97128A2F-2966-0C4D-4228-34CC37017F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49287" y="10584258"/>
            <a:ext cx="10612331" cy="2934109"/>
          </a:xfrm>
          <a:prstGeom prst="rect">
            <a:avLst/>
          </a:prstGeom>
          <a:ln>
            <a:solidFill>
              <a:srgbClr val="2C6798"/>
            </a:solidFill>
          </a:ln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3C8EDD92-FE3E-4A89-1D2E-BCBD45255B55}"/>
              </a:ext>
            </a:extLst>
          </p:cNvPr>
          <p:cNvSpPr txBox="1"/>
          <p:nvPr/>
        </p:nvSpPr>
        <p:spPr>
          <a:xfrm>
            <a:off x="993680" y="8489323"/>
            <a:ext cx="7924689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CTIS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Sponsor handbook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+ FAQ (EMA website)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EMA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servicedesk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CTIS-website (euclinicaltrials.eu) - Support</a:t>
            </a:r>
          </a:p>
        </p:txBody>
      </p:sp>
    </p:spTree>
    <p:extLst>
      <p:ext uri="{BB962C8B-B14F-4D97-AF65-F5344CB8AC3E}">
        <p14:creationId xmlns:p14="http://schemas.microsoft.com/office/powerpoint/2010/main" val="383009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A9C86-047A-5FD7-18CE-00B333DFF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>
            <a:extLst>
              <a:ext uri="{FF2B5EF4-FFF2-40B4-BE49-F238E27FC236}">
                <a16:creationId xmlns:a16="http://schemas.microsoft.com/office/drawing/2014/main" id="{01E0358B-A8CF-F81C-B241-5D1AC81B2749}"/>
              </a:ext>
            </a:extLst>
          </p:cNvPr>
          <p:cNvSpPr txBox="1"/>
          <p:nvPr/>
        </p:nvSpPr>
        <p:spPr>
          <a:xfrm>
            <a:off x="728093" y="483428"/>
            <a:ext cx="23521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7200" spc="-209" dirty="0">
                <a:solidFill>
                  <a:srgbClr val="D2762B"/>
                </a:solidFill>
                <a:latin typeface="+mn-lt"/>
                <a:ea typeface="+mn-ea"/>
                <a:cs typeface="+mn-cs"/>
                <a:sym typeface="ITCFranklinGothic LT Pro CnDm"/>
              </a:rPr>
              <a:t>Informatiebronnen – lidstaten</a:t>
            </a:r>
          </a:p>
        </p:txBody>
      </p:sp>
      <p:pic>
        <p:nvPicPr>
          <p:cNvPr id="2" name="Afbeelding" descr="Afbeelding">
            <a:extLst>
              <a:ext uri="{FF2B5EF4-FFF2-40B4-BE49-F238E27FC236}">
                <a16:creationId xmlns:a16="http://schemas.microsoft.com/office/drawing/2014/main" id="{48ED7191-DBA8-58CC-FABF-AD395136F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77507" y="13018282"/>
            <a:ext cx="1085786" cy="386087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1A61B2B3-24CA-D7AD-08DD-F7BBBA2213A9}"/>
              </a:ext>
            </a:extLst>
          </p:cNvPr>
          <p:cNvSpPr txBox="1"/>
          <p:nvPr/>
        </p:nvSpPr>
        <p:spPr>
          <a:xfrm>
            <a:off x="846844" y="1947715"/>
            <a:ext cx="899780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CTCG-website: EU-brede </a:t>
            </a:r>
            <a:r>
              <a:rPr kumimoji="0" lang="en-US" sz="3200" b="1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vereisten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A2C3EF2E-DCB1-9542-A837-FC38EDFB7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47504" y="255337"/>
            <a:ext cx="1488428" cy="121058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EC823023-1187-0F6C-22A5-5AFFB5F35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6605" y="324575"/>
            <a:ext cx="5876925" cy="1266825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04E2E2B-F5F4-100F-A013-8965318296C9}"/>
              </a:ext>
            </a:extLst>
          </p:cNvPr>
          <p:cNvSpPr txBox="1"/>
          <p:nvPr/>
        </p:nvSpPr>
        <p:spPr>
          <a:xfrm>
            <a:off x="1682920" y="9573483"/>
            <a:ext cx="7325648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CCMO.nl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Documenten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per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sectie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verplichte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templates</a:t>
            </a: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Instructies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CTIS (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uploaden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indienen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wijzigen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)</a:t>
            </a: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Checklist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voor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validatie</a:t>
            </a: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7F93E136-2789-F9E9-466B-F8A71ED641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0004" y="10716454"/>
            <a:ext cx="6780855" cy="25161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A66F0E03-CA9D-EE10-A536-09AA73195F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70126" y="9951234"/>
            <a:ext cx="6218113" cy="334697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FF9D4F5-9AB7-4B0D-84AA-539CC27365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4795" y="2662834"/>
            <a:ext cx="2008229" cy="93947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690B3C7-C31B-C9F8-03D6-B9E82C04AE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06145" y="4991535"/>
            <a:ext cx="5229955" cy="99073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1A6B0A2-3F53-29C7-040A-802E9655D239}"/>
              </a:ext>
            </a:extLst>
          </p:cNvPr>
          <p:cNvSpPr txBox="1"/>
          <p:nvPr/>
        </p:nvSpPr>
        <p:spPr>
          <a:xfrm>
            <a:off x="1117910" y="4746026"/>
            <a:ext cx="947281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nl-NL" sz="1800" dirty="0">
                <a:hlinkClick r:id="rId10"/>
              </a:rPr>
              <a:t>https://www.hma.eu/about-hma/working-groups/clinical-trials-coordination-group.html</a:t>
            </a:r>
            <a:endParaRPr lang="nl-NL" sz="1800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BBCE1751-06F1-4A70-C0F8-C5B8905A62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68040" y="2142429"/>
            <a:ext cx="5268060" cy="2486372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271452A8-70A6-7B47-9FAE-3706AF9BB0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35326" y="1911848"/>
            <a:ext cx="5239481" cy="4010585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59F7A6FA-4C52-6D3C-242F-B05889737016}"/>
              </a:ext>
            </a:extLst>
          </p:cNvPr>
          <p:cNvSpPr txBox="1"/>
          <p:nvPr/>
        </p:nvSpPr>
        <p:spPr>
          <a:xfrm>
            <a:off x="846844" y="7107054"/>
            <a:ext cx="899780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Part II </a:t>
            </a:r>
            <a:r>
              <a:rPr kumimoji="0" lang="en-US" sz="3200" b="1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en</a:t>
            </a: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3200" b="1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overige</a:t>
            </a: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3200" b="1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nationale</a:t>
            </a: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3200" b="1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vereisten</a:t>
            </a: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C189CC5D-F280-B0D9-1EE0-6B9E45221D34}"/>
              </a:ext>
            </a:extLst>
          </p:cNvPr>
          <p:cNvSpPr txBox="1"/>
          <p:nvPr/>
        </p:nvSpPr>
        <p:spPr>
          <a:xfrm>
            <a:off x="846844" y="8060431"/>
            <a:ext cx="21900660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MedEthicsEU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hlinkClick r:id="rId13"/>
              </a:rPr>
              <a:t>overzicht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Part II per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lidstaat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(MedEthicsEU-website </a:t>
            </a:r>
            <a:r>
              <a:rPr lang="en-AU" sz="1600" spc="123" dirty="0">
                <a:solidFill>
                  <a:srgbClr val="2C6798"/>
                </a:solidFill>
                <a:hlinkClick r:id="rId14"/>
              </a:rPr>
              <a:t>https://health.ec.europa.eu/medicinal-products/clinical-trials/medethicseu_en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)</a:t>
            </a:r>
            <a:endParaRPr lang="en-AU" sz="1600" spc="123" dirty="0">
              <a:solidFill>
                <a:srgbClr val="2C6798"/>
              </a:solidFill>
            </a:endParaRP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Websites van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nationale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autoriteiten</a:t>
            </a:r>
            <a:endParaRPr lang="nl-NL" dirty="0"/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AD1AAD25-502A-0091-1178-4A77B21FAA26}"/>
              </a:ext>
            </a:extLst>
          </p:cNvPr>
          <p:cNvSpPr txBox="1"/>
          <p:nvPr/>
        </p:nvSpPr>
        <p:spPr>
          <a:xfrm>
            <a:off x="976823" y="2700799"/>
            <a:ext cx="7442782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Templates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voor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cover letters (IN, SM, RFI)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Naamgeving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documenten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Guidance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bijzondere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procedures</a:t>
            </a:r>
          </a:p>
          <a:p>
            <a:pPr marL="342900" marR="0" indent="-342900" algn="l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CTCG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FAQ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0292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6" grpId="0"/>
      <p:bldP spid="32" grpId="0"/>
      <p:bldP spid="3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A30401-D4EF-44DD-371E-7BC15A72F70D}"/>
              </a:ext>
            </a:extLst>
          </p:cNvPr>
          <p:cNvSpPr txBox="1"/>
          <p:nvPr/>
        </p:nvSpPr>
        <p:spPr>
          <a:xfrm>
            <a:off x="239059" y="13090347"/>
            <a:ext cx="341854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200" b="1" dirty="0"/>
              <a:t>support.ema.europa.eu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9CEA6E-8B8E-2DF6-7635-3E9396722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402" y="3730671"/>
            <a:ext cx="10847970" cy="76375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631037-DF93-1D5C-012C-689F731ABA4D}"/>
              </a:ext>
            </a:extLst>
          </p:cNvPr>
          <p:cNvSpPr/>
          <p:nvPr/>
        </p:nvSpPr>
        <p:spPr>
          <a:xfrm>
            <a:off x="9121946" y="9500784"/>
            <a:ext cx="2299310" cy="10638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922AA7-32F4-0A4E-E875-78DE21E5A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0606" y="649975"/>
            <a:ext cx="9759092" cy="106201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F9746B07-39AE-3953-CBE2-BD04A99E9F1D}"/>
              </a:ext>
            </a:extLst>
          </p:cNvPr>
          <p:cNvSpPr txBox="1"/>
          <p:nvPr/>
        </p:nvSpPr>
        <p:spPr>
          <a:xfrm>
            <a:off x="14007340" y="11449700"/>
            <a:ext cx="2166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Screenshots!!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68C8A9-CC47-5CD8-0CF2-FB22FCB8C830}"/>
              </a:ext>
            </a:extLst>
          </p:cNvPr>
          <p:cNvSpPr/>
          <p:nvPr/>
        </p:nvSpPr>
        <p:spPr>
          <a:xfrm>
            <a:off x="14007342" y="10813809"/>
            <a:ext cx="2009600" cy="58196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5EDAAC-9901-6210-712D-73AA0CA6A155}"/>
              </a:ext>
            </a:extLst>
          </p:cNvPr>
          <p:cNvSpPr txBox="1"/>
          <p:nvPr/>
        </p:nvSpPr>
        <p:spPr>
          <a:xfrm>
            <a:off x="1565832" y="2045316"/>
            <a:ext cx="9617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/>
              <a:t>Technische problemen in CTIS</a:t>
            </a:r>
          </a:p>
        </p:txBody>
      </p:sp>
      <p:sp>
        <p:nvSpPr>
          <p:cNvPr id="2" name="Titel van de slide komt hier">
            <a:extLst>
              <a:ext uri="{FF2B5EF4-FFF2-40B4-BE49-F238E27FC236}">
                <a16:creationId xmlns:a16="http://schemas.microsoft.com/office/drawing/2014/main" id="{C11EEBB2-FDC2-1B70-853A-6B2F8D1B0D8B}"/>
              </a:ext>
            </a:extLst>
          </p:cNvPr>
          <p:cNvSpPr txBox="1"/>
          <p:nvPr/>
        </p:nvSpPr>
        <p:spPr>
          <a:xfrm>
            <a:off x="2220547" y="64749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algn="l" defTabSz="457200">
              <a:lnSpc>
                <a:spcPct val="70000"/>
              </a:lnSpc>
              <a:defRPr sz="10500" spc="-209">
                <a:solidFill>
                  <a:srgbClr val="D2762B"/>
                </a:solidFill>
                <a:latin typeface="+mn-lt"/>
                <a:ea typeface="+mn-ea"/>
                <a:cs typeface="+mn-cs"/>
                <a:sym typeface="ITCFranklinGothic LT Pro CnDm"/>
              </a:defRPr>
            </a:lvl1pPr>
          </a:lstStyle>
          <a:p>
            <a:r>
              <a:rPr lang="en-US" dirty="0"/>
              <a:t>EMA service desk</a:t>
            </a:r>
          </a:p>
        </p:txBody>
      </p:sp>
      <p:pic>
        <p:nvPicPr>
          <p:cNvPr id="4" name="Afbeelding" descr="Afbeelding">
            <a:extLst>
              <a:ext uri="{FF2B5EF4-FFF2-40B4-BE49-F238E27FC236}">
                <a16:creationId xmlns:a16="http://schemas.microsoft.com/office/drawing/2014/main" id="{A2C21735-6EF9-1B64-F583-D48B054A1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75223" y="13090347"/>
            <a:ext cx="1085786" cy="38608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DF598C0C-4D03-7C4A-4C36-CA3B975008A3}"/>
              </a:ext>
            </a:extLst>
          </p:cNvPr>
          <p:cNvSpPr/>
          <p:nvPr/>
        </p:nvSpPr>
        <p:spPr>
          <a:xfrm>
            <a:off x="6200787" y="10399604"/>
            <a:ext cx="2299310" cy="8261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/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4239774D-C0B7-78ED-59BC-6953D7B6248C}"/>
              </a:ext>
            </a:extLst>
          </p:cNvPr>
          <p:cNvSpPr txBox="1"/>
          <p:nvPr/>
        </p:nvSpPr>
        <p:spPr>
          <a:xfrm>
            <a:off x="1007402" y="11668623"/>
            <a:ext cx="111845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dirty="0" err="1"/>
              <a:t>Beschrijf</a:t>
            </a:r>
            <a:r>
              <a:rPr lang="en-US" sz="2800" dirty="0"/>
              <a:t> </a:t>
            </a:r>
            <a:r>
              <a:rPr lang="en-US" sz="2800" dirty="0" err="1"/>
              <a:t>duidelijk</a:t>
            </a:r>
            <a:r>
              <a:rPr lang="en-US" sz="2800" dirty="0"/>
              <a:t> het </a:t>
            </a:r>
            <a:r>
              <a:rPr lang="en-US" sz="2800" dirty="0" err="1"/>
              <a:t>probleem</a:t>
            </a:r>
            <a:r>
              <a:rPr lang="en-US" sz="2800" dirty="0"/>
              <a:t>, </a:t>
            </a:r>
            <a:r>
              <a:rPr lang="en-US" sz="2800" dirty="0" err="1"/>
              <a:t>noem</a:t>
            </a:r>
            <a:r>
              <a:rPr lang="en-US" sz="2800" dirty="0"/>
              <a:t> het </a:t>
            </a:r>
            <a:r>
              <a:rPr lang="en-US" sz="2800" dirty="0" err="1"/>
              <a:t>trialnummer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de </a:t>
            </a:r>
            <a:r>
              <a:rPr lang="en-US" sz="2800" dirty="0" err="1"/>
              <a:t>precieze</a:t>
            </a:r>
            <a:r>
              <a:rPr lang="en-US" sz="2800" dirty="0"/>
              <a:t> </a:t>
            </a:r>
            <a:r>
              <a:rPr lang="en-US" sz="2800" dirty="0" err="1"/>
              <a:t>stap</a:t>
            </a:r>
            <a:r>
              <a:rPr lang="en-US" sz="2800" dirty="0"/>
              <a:t> die </a:t>
            </a:r>
            <a:r>
              <a:rPr lang="en-US" sz="2800" dirty="0" err="1"/>
              <a:t>niet</a:t>
            </a:r>
            <a:r>
              <a:rPr lang="en-US" sz="2800" dirty="0"/>
              <a:t> </a:t>
            </a:r>
            <a:r>
              <a:rPr lang="en-US" sz="2800" dirty="0" err="1"/>
              <a:t>lukt</a:t>
            </a:r>
            <a:r>
              <a:rPr lang="en-US" sz="2800" dirty="0"/>
              <a:t>, </a:t>
            </a:r>
            <a:r>
              <a:rPr lang="en-US" sz="2800" dirty="0" err="1"/>
              <a:t>benoem</a:t>
            </a:r>
            <a:r>
              <a:rPr lang="en-US" sz="2800" dirty="0"/>
              <a:t> </a:t>
            </a:r>
            <a:r>
              <a:rPr lang="en-US" sz="2800" dirty="0" err="1"/>
              <a:t>urgentie</a:t>
            </a:r>
            <a:r>
              <a:rPr lang="en-US" sz="2800" dirty="0"/>
              <a:t> (due date) </a:t>
            </a:r>
            <a:r>
              <a:rPr lang="en-US" sz="2800" dirty="0" err="1"/>
              <a:t>als</a:t>
            </a:r>
            <a:r>
              <a:rPr lang="en-US" sz="2800" dirty="0"/>
              <a:t> die er is. </a:t>
            </a:r>
            <a:endParaRPr lang="nl-NL" sz="2800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A75D7431-810B-64FA-071B-3B8DD0D5E9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64537" y="11570308"/>
            <a:ext cx="2407693" cy="178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16FC7DBB-B0B1-3245-86E9-B4AD898EF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Titel 1">
            <a:extLst>
              <a:ext uri="{FF2B5EF4-FFF2-40B4-BE49-F238E27FC236}">
                <a16:creationId xmlns:a16="http://schemas.microsoft.com/office/drawing/2014/main" id="{8827C8A2-7ED6-0BED-9C34-C4E225AF1A25}"/>
              </a:ext>
            </a:extLst>
          </p:cNvPr>
          <p:cNvSpPr txBox="1">
            <a:spLocks/>
          </p:cNvSpPr>
          <p:nvPr/>
        </p:nvSpPr>
        <p:spPr>
          <a:xfrm>
            <a:off x="863602" y="730252"/>
            <a:ext cx="23401864" cy="980016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6669D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>
              <a:defRPr/>
            </a:pP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Vragen en stellingen</a:t>
            </a:r>
          </a:p>
        </p:txBody>
      </p:sp>
      <p:pic>
        <p:nvPicPr>
          <p:cNvPr id="451" name="Afbeelding" descr="Afbeelding">
            <a:extLst>
              <a:ext uri="{FF2B5EF4-FFF2-40B4-BE49-F238E27FC236}">
                <a16:creationId xmlns:a16="http://schemas.microsoft.com/office/drawing/2014/main" id="{3114095A-7F59-23AF-D433-8C8B7DA4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Afbeelding" descr="Afbeelding">
            <a:extLst>
              <a:ext uri="{FF2B5EF4-FFF2-40B4-BE49-F238E27FC236}">
                <a16:creationId xmlns:a16="http://schemas.microsoft.com/office/drawing/2014/main" id="{7CAE7C62-1EEB-6F83-2F29-08720DA52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Google Shape;445;g389d61c94ae_0_284">
            <a:extLst>
              <a:ext uri="{FF2B5EF4-FFF2-40B4-BE49-F238E27FC236}">
                <a16:creationId xmlns:a16="http://schemas.microsoft.com/office/drawing/2014/main" id="{6DC054E6-A767-382A-F0C8-6A31339E7D52}"/>
              </a:ext>
            </a:extLst>
          </p:cNvPr>
          <p:cNvSpPr txBox="1">
            <a:spLocks/>
          </p:cNvSpPr>
          <p:nvPr/>
        </p:nvSpPr>
        <p:spPr>
          <a:xfrm>
            <a:off x="774609" y="2433871"/>
            <a:ext cx="22834781" cy="8491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vert="horz" wrap="square" lIns="182850" tIns="91400" rIns="182850" bIns="91400" rtlCol="0" anchor="t" anchorCtr="0">
            <a:normAutofit fontScale="92500" lnSpcReduction="10000"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Wat is er nodig om Nederland aantrekkelijk te houden/maken voor commercieel klinisch onderzoek? </a:t>
            </a:r>
            <a:b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</a:b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En wat voor academisch (investigator-</a:t>
            </a:r>
            <a:r>
              <a:rPr lang="nl-NL" sz="4000" spc="123" dirty="0" err="1">
                <a:solidFill>
                  <a:srgbClr val="2C6798"/>
                </a:solidFill>
                <a:latin typeface="+mn-lt"/>
                <a:ea typeface="+mn-ea"/>
                <a:cs typeface="+mn-cs"/>
              </a:rPr>
              <a:t>initiated</a:t>
            </a: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) onderzoek?</a:t>
            </a: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Zien jullie de afgelopen 2 jaar trends in </a:t>
            </a:r>
          </a:p>
          <a:p>
            <a:pPr marL="1358900" lvl="1" indent="-571500" hangingPunct="1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nl-NL" sz="3900" spc="123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het aantal studies met conditionele goedkeuring, leidend tot vertraging studiestart? </a:t>
            </a:r>
          </a:p>
          <a:p>
            <a:pPr marL="1358900" lvl="1" indent="-571500" hangingPunct="1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nl-NL" sz="3900" spc="123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verschillen tussen </a:t>
            </a:r>
            <a:r>
              <a:rPr lang="nl-NL" sz="3900" spc="123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METCs</a:t>
            </a:r>
            <a:r>
              <a:rPr lang="nl-NL" sz="3900" spc="123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, en tussen lidstaten, in de beoordeling?</a:t>
            </a: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Bij vragen of problemen </a:t>
            </a:r>
            <a:r>
              <a:rPr lang="nl-NL" sz="4000" spc="123" dirty="0" err="1">
                <a:solidFill>
                  <a:srgbClr val="2C6798"/>
                </a:solidFill>
                <a:latin typeface="+mn-lt"/>
                <a:ea typeface="+mn-ea"/>
                <a:cs typeface="+mn-cs"/>
              </a:rPr>
              <a:t>mbt</a:t>
            </a: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 CTR/CTIS weet ik waar ik moet zijn.</a:t>
            </a: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De lidstaten (bevoegde instanties) zijn goed bereikbaar voor vragen.</a:t>
            </a: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749300" indent="-571500" hangingPunct="1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79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20">
            <a:extLst>
              <a:ext uri="{FF2B5EF4-FFF2-40B4-BE49-F238E27FC236}">
                <a16:creationId xmlns:a16="http://schemas.microsoft.com/office/drawing/2014/main" id="{5F595C6E-ECDF-407E-D193-74C6D4B9BA2C}"/>
              </a:ext>
            </a:extLst>
          </p:cNvPr>
          <p:cNvSpPr txBox="1"/>
          <p:nvPr/>
        </p:nvSpPr>
        <p:spPr>
          <a:xfrm>
            <a:off x="7434325" y="3489044"/>
            <a:ext cx="4184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600" dirty="0">
                <a:solidFill>
                  <a:schemeClr val="bg2">
                    <a:lumMod val="10000"/>
                  </a:schemeClr>
                </a:solidFill>
              </a:rPr>
              <a:t>ctr@ccmo.nl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DEEBBB-A974-DB91-E0D1-84EE12B6E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63" y="3276638"/>
            <a:ext cx="2066492" cy="1471252"/>
          </a:xfrm>
          <a:prstGeom prst="rect">
            <a:avLst/>
          </a:prstGeom>
        </p:spPr>
      </p:pic>
      <p:sp>
        <p:nvSpPr>
          <p:cNvPr id="7" name="Tekstvak 20">
            <a:extLst>
              <a:ext uri="{FF2B5EF4-FFF2-40B4-BE49-F238E27FC236}">
                <a16:creationId xmlns:a16="http://schemas.microsoft.com/office/drawing/2014/main" id="{C879F308-C680-B49D-7205-2AB9684C42C5}"/>
              </a:ext>
            </a:extLst>
          </p:cNvPr>
          <p:cNvSpPr txBox="1"/>
          <p:nvPr/>
        </p:nvSpPr>
        <p:spPr>
          <a:xfrm>
            <a:off x="1191873" y="5975707"/>
            <a:ext cx="224728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u="sng" dirty="0">
                <a:solidFill>
                  <a:schemeClr val="bg2">
                    <a:lumMod val="10000"/>
                  </a:schemeClr>
                </a:solidFill>
              </a:rPr>
              <a:t>Do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: send any questions or remarks about CTR, CTIS, applications and documents, technical issues,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</a:rPr>
              <a:t>etc</a:t>
            </a:r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en-US" sz="3200" u="sng" dirty="0">
                <a:solidFill>
                  <a:schemeClr val="bg2">
                    <a:lumMod val="10000"/>
                  </a:schemeClr>
                </a:solidFill>
              </a:rPr>
              <a:t>You may, but don’t have to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: announce multinational trial with NL as proposed RMS, announce any submission</a:t>
            </a:r>
          </a:p>
          <a:p>
            <a:pPr algn="l"/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en-US" sz="3200" u="sng" dirty="0">
                <a:solidFill>
                  <a:schemeClr val="bg2">
                    <a:lumMod val="10000"/>
                  </a:schemeClr>
                </a:solidFill>
              </a:rPr>
              <a:t>Do not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: ask when the RFI will be sent, ask whether Response X will be accepted</a:t>
            </a:r>
          </a:p>
        </p:txBody>
      </p:sp>
      <p:sp>
        <p:nvSpPr>
          <p:cNvPr id="8" name="Tekstvak 20">
            <a:extLst>
              <a:ext uri="{FF2B5EF4-FFF2-40B4-BE49-F238E27FC236}">
                <a16:creationId xmlns:a16="http://schemas.microsoft.com/office/drawing/2014/main" id="{A00CF105-82C2-65F9-F978-84C3FA844C31}"/>
              </a:ext>
            </a:extLst>
          </p:cNvPr>
          <p:cNvSpPr txBox="1"/>
          <p:nvPr/>
        </p:nvSpPr>
        <p:spPr>
          <a:xfrm>
            <a:off x="1191873" y="10124113"/>
            <a:ext cx="224728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u="sng" dirty="0">
                <a:solidFill>
                  <a:schemeClr val="bg2">
                    <a:lumMod val="10000"/>
                  </a:schemeClr>
                </a:solidFill>
              </a:rPr>
              <a:t>Self-help before asking for assistance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algn="l"/>
            <a:r>
              <a:rPr lang="en-US" sz="3200" dirty="0">
                <a:solidFill>
                  <a:schemeClr val="bg2">
                    <a:lumMod val="10000"/>
                  </a:schemeClr>
                </a:solidFill>
                <a:hlinkClick r:id="rId4"/>
              </a:rPr>
              <a:t>CTR Q&amp;A European Commission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, and other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</a:rPr>
              <a:t>guidances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 on 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hlinkClick r:id="rId5"/>
              </a:rPr>
              <a:t>Eudralex volume 10</a:t>
            </a:r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en-US" sz="3200" dirty="0">
                <a:solidFill>
                  <a:schemeClr val="bg2">
                    <a:lumMod val="10000"/>
                  </a:schemeClr>
                </a:solidFill>
                <a:hlinkClick r:id="rId6"/>
              </a:rPr>
              <a:t>CTIS sponsor handbook EMA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 (now including FAQ), 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hlinkClick r:id="rId7"/>
              </a:rPr>
              <a:t>CTIS list of known issues</a:t>
            </a:r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en-US" sz="3200" dirty="0">
                <a:solidFill>
                  <a:schemeClr val="bg2">
                    <a:lumMod val="10000"/>
                  </a:schemeClr>
                </a:solidFill>
                <a:hlinkClick r:id="rId8"/>
              </a:rPr>
              <a:t>CCMO website</a:t>
            </a:r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en-US" sz="3200" dirty="0">
                <a:solidFill>
                  <a:schemeClr val="bg2">
                    <a:lumMod val="10000"/>
                  </a:schemeClr>
                </a:solidFill>
                <a:hlinkClick r:id="rId9"/>
              </a:rPr>
              <a:t>CTCG website</a:t>
            </a:r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en-US" sz="3200" dirty="0">
                <a:solidFill>
                  <a:schemeClr val="bg2">
                    <a:lumMod val="10000"/>
                  </a:schemeClr>
                </a:solidFill>
                <a:hlinkClick r:id="rId10"/>
              </a:rPr>
              <a:t>MedEthicsEU website</a:t>
            </a:r>
            <a:endParaRPr lang="en-US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itel van de slide komt hier">
            <a:extLst>
              <a:ext uri="{FF2B5EF4-FFF2-40B4-BE49-F238E27FC236}">
                <a16:creationId xmlns:a16="http://schemas.microsoft.com/office/drawing/2014/main" id="{D69D5943-F728-C258-A85F-1A4C9C443EAE}"/>
              </a:ext>
            </a:extLst>
          </p:cNvPr>
          <p:cNvSpPr txBox="1"/>
          <p:nvPr/>
        </p:nvSpPr>
        <p:spPr>
          <a:xfrm>
            <a:off x="2220547" y="64749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1pPr algn="l" defTabSz="457200">
              <a:lnSpc>
                <a:spcPct val="70000"/>
              </a:lnSpc>
              <a:defRPr sz="10500" spc="-209">
                <a:solidFill>
                  <a:srgbClr val="D2762B"/>
                </a:solidFill>
                <a:latin typeface="+mn-lt"/>
                <a:ea typeface="+mn-ea"/>
                <a:cs typeface="+mn-cs"/>
                <a:sym typeface="ITCFranklinGothic LT Pro CnDm"/>
              </a:defRPr>
            </a:lvl1pPr>
          </a:lstStyle>
          <a:p>
            <a:r>
              <a:rPr lang="en-US" dirty="0"/>
              <a:t>CTR helpdesk CCMO</a:t>
            </a:r>
          </a:p>
        </p:txBody>
      </p:sp>
      <p:pic>
        <p:nvPicPr>
          <p:cNvPr id="4" name="Afbeelding" descr="Afbeelding">
            <a:extLst>
              <a:ext uri="{FF2B5EF4-FFF2-40B4-BE49-F238E27FC236}">
                <a16:creationId xmlns:a16="http://schemas.microsoft.com/office/drawing/2014/main" id="{1B277A6B-098B-E7A3-98F8-9DE6C0D8D0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77507" y="13018282"/>
            <a:ext cx="1085786" cy="38608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490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2FC341C8-0E62-F66D-3F52-DAF549FA1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Afbeelding" descr="Afbeelding">
            <a:extLst>
              <a:ext uri="{FF2B5EF4-FFF2-40B4-BE49-F238E27FC236}">
                <a16:creationId xmlns:a16="http://schemas.microsoft.com/office/drawing/2014/main" id="{D14BB1CC-17AE-E88F-BCBD-D1AE5C9AE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Afbeelding" descr="Afbeelding">
            <a:extLst>
              <a:ext uri="{FF2B5EF4-FFF2-40B4-BE49-F238E27FC236}">
                <a16:creationId xmlns:a16="http://schemas.microsoft.com/office/drawing/2014/main" id="{7EAE309F-2CB2-817E-F571-864F1DA86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5961DB1-0D79-79C6-6372-7095632DE4B6}"/>
              </a:ext>
            </a:extLst>
          </p:cNvPr>
          <p:cNvSpPr txBox="1"/>
          <p:nvPr/>
        </p:nvSpPr>
        <p:spPr>
          <a:xfrm>
            <a:off x="1581150" y="3690193"/>
            <a:ext cx="20688300" cy="52116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6600" kern="1200" spc="-209" dirty="0">
                <a:solidFill>
                  <a:srgbClr val="D2762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Rondvraag 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6600" kern="1200" spc="-209" dirty="0">
                <a:solidFill>
                  <a:srgbClr val="D2762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discussie</a:t>
            </a:r>
          </a:p>
        </p:txBody>
      </p:sp>
    </p:spTree>
    <p:extLst>
      <p:ext uri="{BB962C8B-B14F-4D97-AF65-F5344CB8AC3E}">
        <p14:creationId xmlns:p14="http://schemas.microsoft.com/office/powerpoint/2010/main" val="421219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17DE19A4-B6A5-892D-D9C6-6AF1E0C12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Titel 1">
            <a:extLst>
              <a:ext uri="{FF2B5EF4-FFF2-40B4-BE49-F238E27FC236}">
                <a16:creationId xmlns:a16="http://schemas.microsoft.com/office/drawing/2014/main" id="{7D15C692-26FA-A246-3937-236AE5FE97C2}"/>
              </a:ext>
            </a:extLst>
          </p:cNvPr>
          <p:cNvSpPr txBox="1">
            <a:spLocks/>
          </p:cNvSpPr>
          <p:nvPr/>
        </p:nvSpPr>
        <p:spPr>
          <a:xfrm>
            <a:off x="863602" y="730252"/>
            <a:ext cx="23401864" cy="980016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6669D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>
              <a:defRPr/>
            </a:pP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Vragen en stellingen</a:t>
            </a:r>
          </a:p>
        </p:txBody>
      </p:sp>
      <p:pic>
        <p:nvPicPr>
          <p:cNvPr id="451" name="Afbeelding" descr="Afbeelding">
            <a:extLst>
              <a:ext uri="{FF2B5EF4-FFF2-40B4-BE49-F238E27FC236}">
                <a16:creationId xmlns:a16="http://schemas.microsoft.com/office/drawing/2014/main" id="{06C87024-0509-943C-0FD9-F828CDD6E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Afbeelding" descr="Afbeelding">
            <a:extLst>
              <a:ext uri="{FF2B5EF4-FFF2-40B4-BE49-F238E27FC236}">
                <a16:creationId xmlns:a16="http://schemas.microsoft.com/office/drawing/2014/main" id="{0FF761D3-EBCE-EB94-C8F3-95C9AC0F9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Google Shape;445;g389d61c94ae_0_284">
            <a:extLst>
              <a:ext uri="{FF2B5EF4-FFF2-40B4-BE49-F238E27FC236}">
                <a16:creationId xmlns:a16="http://schemas.microsoft.com/office/drawing/2014/main" id="{E87D5CE5-DD48-A620-4010-577459ACEECA}"/>
              </a:ext>
            </a:extLst>
          </p:cNvPr>
          <p:cNvSpPr txBox="1">
            <a:spLocks/>
          </p:cNvSpPr>
          <p:nvPr/>
        </p:nvSpPr>
        <p:spPr>
          <a:xfrm>
            <a:off x="774609" y="2433871"/>
            <a:ext cx="22834781" cy="8491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vert="horz" wrap="square" lIns="182850" tIns="91400" rIns="182850" bIns="91400" rtlCol="0" anchor="t" anchorCtr="0">
            <a:normAutofit fontScale="92500" lnSpcReduction="10000"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Wat is er nodig om Nederland aantrekkelijk te houden/maken voor commercieel klinisch onderzoek? </a:t>
            </a:r>
            <a:b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</a:b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En wat voor academisch (investigator-</a:t>
            </a:r>
            <a:r>
              <a:rPr lang="nl-NL" sz="4000" spc="123" dirty="0" err="1">
                <a:solidFill>
                  <a:srgbClr val="2C6798"/>
                </a:solidFill>
                <a:latin typeface="+mn-lt"/>
                <a:ea typeface="+mn-ea"/>
                <a:cs typeface="+mn-cs"/>
              </a:rPr>
              <a:t>initiated</a:t>
            </a: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) onderzoek?</a:t>
            </a: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Zien jullie de afgelopen 2 jaar trends in </a:t>
            </a:r>
          </a:p>
          <a:p>
            <a:pPr marL="1358900" lvl="1" indent="-571500" hangingPunct="1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nl-NL" sz="3900" spc="123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het aantal studies met conditionele goedkeuring, leidend tot vertraging studiestart? </a:t>
            </a:r>
          </a:p>
          <a:p>
            <a:pPr marL="1358900" lvl="1" indent="-571500" hangingPunct="1">
              <a:lnSpc>
                <a:spcPct val="120000"/>
              </a:lnSpc>
              <a:spcBef>
                <a:spcPts val="0"/>
              </a:spcBef>
              <a:buSzPts val="2200"/>
            </a:pPr>
            <a:r>
              <a:rPr lang="nl-NL" sz="3900" spc="123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verschillen tussen </a:t>
            </a:r>
            <a:r>
              <a:rPr lang="nl-NL" sz="3900" spc="123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METCs</a:t>
            </a:r>
            <a:r>
              <a:rPr lang="nl-NL" sz="3900" spc="123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, en tussen lidstaten, in de beoordeling?</a:t>
            </a: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Bij vragen of problemen </a:t>
            </a:r>
            <a:r>
              <a:rPr lang="nl-NL" sz="4000" spc="123" dirty="0" err="1">
                <a:solidFill>
                  <a:srgbClr val="2C6798"/>
                </a:solidFill>
                <a:latin typeface="+mn-lt"/>
                <a:ea typeface="+mn-ea"/>
                <a:cs typeface="+mn-cs"/>
              </a:rPr>
              <a:t>mbt</a:t>
            </a: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 CTR/CTIS weet ik waar ik moet zijn.</a:t>
            </a: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endParaRPr lang="nl-NL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920750" indent="-742950" hangingPunct="1">
              <a:lnSpc>
                <a:spcPct val="120000"/>
              </a:lnSpc>
              <a:spcBef>
                <a:spcPts val="0"/>
              </a:spcBef>
              <a:buSzPts val="2200"/>
              <a:buFont typeface="Wingdings" panose="05000000000000000000" pitchFamily="2" charset="2"/>
              <a:buChar char="Ø"/>
            </a:pPr>
            <a:r>
              <a:rPr lang="nl-NL" sz="4000" spc="123" dirty="0">
                <a:solidFill>
                  <a:srgbClr val="2C6798"/>
                </a:solidFill>
                <a:latin typeface="+mn-lt"/>
                <a:ea typeface="+mn-ea"/>
                <a:cs typeface="+mn-cs"/>
              </a:rPr>
              <a:t>De lidstaten (bevoegde instanties) zijn goed bereikbaar voor vragen.</a:t>
            </a: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  <a:p>
            <a:pPr marL="749300" indent="-571500" hangingPunct="1">
              <a:lnSpc>
                <a:spcPct val="120000"/>
              </a:lnSpc>
              <a:spcBef>
                <a:spcPts val="0"/>
              </a:spcBef>
              <a:buSzPts val="2200"/>
            </a:pPr>
            <a:endParaRPr lang="en-AU" sz="4000" spc="123" dirty="0">
              <a:solidFill>
                <a:srgbClr val="2C6798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13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Collage tbv Powerpoint back cover.jpg" descr="Collage tbv Powerpoint back 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173" y="-29303"/>
            <a:ext cx="24500146" cy="137746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Logo+Adres tbv Powerpoint.ai" descr="Logo+Adres tbv Powerpoint.ai"/>
          <p:cNvPicPr>
            <a:picLocks noChangeAspect="1"/>
          </p:cNvPicPr>
          <p:nvPr/>
        </p:nvPicPr>
        <p:blipFill>
          <a:blip r:embed="rId3"/>
          <a:srcRect t="25112"/>
          <a:stretch/>
        </p:blipFill>
        <p:spPr>
          <a:xfrm>
            <a:off x="812821" y="7061200"/>
            <a:ext cx="5926881" cy="58550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Afbeelding" descr="Afbeeldi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370" y="13066717"/>
            <a:ext cx="1771048" cy="6512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Afbeelding" descr="Afbeeldi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6374370" y="-37605"/>
            <a:ext cx="1771048" cy="6512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183A04EA-2EC8-948B-3772-2F1F2A228C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40971" y="12351294"/>
            <a:ext cx="9330208" cy="112995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05F0584D-DEAC-BCA0-16EF-DD19E5AAB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Afbeelding" descr="Afbeelding">
            <a:extLst>
              <a:ext uri="{FF2B5EF4-FFF2-40B4-BE49-F238E27FC236}">
                <a16:creationId xmlns:a16="http://schemas.microsoft.com/office/drawing/2014/main" id="{4B348E59-B862-94B9-4C5D-E5121AA9D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Afbeelding" descr="Afbeelding">
            <a:extLst>
              <a:ext uri="{FF2B5EF4-FFF2-40B4-BE49-F238E27FC236}">
                <a16:creationId xmlns:a16="http://schemas.microsoft.com/office/drawing/2014/main" id="{886975BD-0FE6-D090-E3E3-AFF6D0DE0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3C6EC54-C5E7-F7E6-5DAE-60983D0F0C38}"/>
              </a:ext>
            </a:extLst>
          </p:cNvPr>
          <p:cNvSpPr txBox="1"/>
          <p:nvPr/>
        </p:nvSpPr>
        <p:spPr>
          <a:xfrm>
            <a:off x="2743200" y="4618300"/>
            <a:ext cx="15525750" cy="31649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9900" kern="1200" spc="-209" dirty="0" err="1">
                <a:solidFill>
                  <a:srgbClr val="D2762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Biotech</a:t>
            </a:r>
            <a:r>
              <a:rPr lang="nl-NL" sz="19900" kern="1200" spc="-209" dirty="0">
                <a:solidFill>
                  <a:srgbClr val="D2762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Act</a:t>
            </a:r>
          </a:p>
        </p:txBody>
      </p:sp>
    </p:spTree>
    <p:extLst>
      <p:ext uri="{BB962C8B-B14F-4D97-AF65-F5344CB8AC3E}">
        <p14:creationId xmlns:p14="http://schemas.microsoft.com/office/powerpoint/2010/main" val="93702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DB2AF-B86E-434C-261E-6A3D2B13C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Afbeelding" descr="Afbeelding">
            <a:extLst>
              <a:ext uri="{FF2B5EF4-FFF2-40B4-BE49-F238E27FC236}">
                <a16:creationId xmlns:a16="http://schemas.microsoft.com/office/drawing/2014/main" id="{C6FAF9B8-0E48-C012-5A84-5622264DF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Afbeelding" descr="Afbeelding">
            <a:extLst>
              <a:ext uri="{FF2B5EF4-FFF2-40B4-BE49-F238E27FC236}">
                <a16:creationId xmlns:a16="http://schemas.microsoft.com/office/drawing/2014/main" id="{50CD327A-69B4-EC94-2EC4-3E5B1298B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DB9DDF0-AD40-F5D4-E2DF-862FE83543B5}"/>
              </a:ext>
            </a:extLst>
          </p:cNvPr>
          <p:cNvSpPr/>
          <p:nvPr/>
        </p:nvSpPr>
        <p:spPr>
          <a:xfrm>
            <a:off x="8429107" y="12423629"/>
            <a:ext cx="9177250" cy="1190069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1600" tIns="101600" rIns="101600" bIns="101600" numCol="1" spcCol="38100" rtlCol="0" anchor="ctr">
            <a:spAutoFit/>
          </a:bodyPr>
          <a:lstStyle/>
          <a:p>
            <a:pPr defTabSz="1651000">
              <a:defRPr/>
            </a:pPr>
            <a:endParaRPr lang="nl-NL" sz="6400" kern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Titel 7">
            <a:extLst>
              <a:ext uri="{FF2B5EF4-FFF2-40B4-BE49-F238E27FC236}">
                <a16:creationId xmlns:a16="http://schemas.microsoft.com/office/drawing/2014/main" id="{FBA49712-1EC7-3E74-E858-1F0EDAE06412}"/>
              </a:ext>
            </a:extLst>
          </p:cNvPr>
          <p:cNvSpPr txBox="1">
            <a:spLocks/>
          </p:cNvSpPr>
          <p:nvPr/>
        </p:nvSpPr>
        <p:spPr>
          <a:xfrm>
            <a:off x="965200" y="513294"/>
            <a:ext cx="21031200" cy="1894416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6669D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>
              <a:defRPr/>
            </a:pPr>
            <a:r>
              <a:rPr lang="nl-NL" sz="8000" b="0" spc="-209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Biotech</a:t>
            </a:r>
            <a:r>
              <a:rPr lang="nl-NL" sz="80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 Act (BTA)</a:t>
            </a:r>
            <a:br>
              <a:rPr lang="nl-NL" sz="8800" dirty="0">
                <a:latin typeface="Calibri" panose="020F0502020204030204"/>
              </a:rPr>
            </a:br>
            <a:r>
              <a:rPr lang="en-US" sz="3600" dirty="0">
                <a:latin typeface="Calibri" panose="020F0502020204030204"/>
                <a:hlinkClick r:id="rId5"/>
              </a:rPr>
              <a:t>FACTSHEET BIOTECH ACT</a:t>
            </a:r>
            <a:r>
              <a:rPr lang="en-US" sz="3600" dirty="0">
                <a:latin typeface="Calibri" panose="020F0502020204030204"/>
              </a:rPr>
              <a:t> –   16-12-2025</a:t>
            </a:r>
            <a:endParaRPr lang="nl-NL" sz="3600" dirty="0">
              <a:latin typeface="Calibri" panose="020F0502020204030204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64FBD59-EFF5-17DF-32A5-ED486E75A0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67" y="2797773"/>
            <a:ext cx="13869602" cy="10592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F6DA8FA-D13D-E8B4-4485-DCB8F0EFE6DC}"/>
              </a:ext>
            </a:extLst>
          </p:cNvPr>
          <p:cNvSpPr txBox="1"/>
          <p:nvPr/>
        </p:nvSpPr>
        <p:spPr>
          <a:xfrm>
            <a:off x="14487069" y="3183482"/>
            <a:ext cx="9730316" cy="55092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nl-NL" sz="3200" dirty="0">
                <a:solidFill>
                  <a:schemeClr val="bg2">
                    <a:lumMod val="10000"/>
                  </a:schemeClr>
                </a:solidFill>
              </a:rPr>
              <a:t>Changes </a:t>
            </a:r>
            <a:r>
              <a:rPr lang="nl-NL" sz="3200" dirty="0" err="1">
                <a:solidFill>
                  <a:schemeClr val="bg2">
                    <a:lumMod val="10000"/>
                  </a:schemeClr>
                </a:solidFill>
              </a:rPr>
              <a:t>to</a:t>
            </a:r>
            <a:r>
              <a:rPr lang="nl-NL" sz="3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nl-NL" sz="3200" dirty="0" err="1">
                <a:solidFill>
                  <a:schemeClr val="bg2">
                    <a:lumMod val="10000"/>
                  </a:schemeClr>
                </a:solidFill>
              </a:rPr>
              <a:t>the</a:t>
            </a:r>
            <a:r>
              <a:rPr lang="nl-NL" sz="3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nl-NL" sz="3200" dirty="0" err="1">
                <a:solidFill>
                  <a:schemeClr val="bg2">
                    <a:lumMod val="10000"/>
                  </a:schemeClr>
                </a:solidFill>
              </a:rPr>
              <a:t>application</a:t>
            </a:r>
            <a:r>
              <a:rPr lang="nl-NL" sz="3200" dirty="0">
                <a:solidFill>
                  <a:schemeClr val="bg2">
                    <a:lumMod val="10000"/>
                  </a:schemeClr>
                </a:solidFill>
              </a:rPr>
              <a:t> / assessment </a:t>
            </a:r>
            <a:r>
              <a:rPr lang="nl-NL" sz="3200" dirty="0" err="1">
                <a:solidFill>
                  <a:schemeClr val="bg2">
                    <a:lumMod val="10000"/>
                  </a:schemeClr>
                </a:solidFill>
              </a:rPr>
              <a:t>process</a:t>
            </a:r>
            <a:r>
              <a:rPr lang="nl-NL" sz="3200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algn="l"/>
            <a:endParaRPr lang="nl-NL" sz="3200" dirty="0">
              <a:solidFill>
                <a:schemeClr val="bg2">
                  <a:lumMod val="10000"/>
                </a:schemeClr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bg2">
                    <a:lumMod val="10000"/>
                  </a:schemeClr>
                </a:solidFill>
              </a:rPr>
              <a:t>RMS </a:t>
            </a:r>
            <a:r>
              <a:rPr lang="nl-NL" sz="3200" b="1" dirty="0" err="1">
                <a:solidFill>
                  <a:schemeClr val="bg2">
                    <a:lumMod val="10000"/>
                  </a:schemeClr>
                </a:solidFill>
              </a:rPr>
              <a:t>shall</a:t>
            </a:r>
            <a:r>
              <a:rPr lang="nl-NL" sz="3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nl-NL" sz="3200" dirty="0" err="1">
                <a:solidFill>
                  <a:schemeClr val="bg2">
                    <a:lumMod val="10000"/>
                  </a:schemeClr>
                </a:solidFill>
              </a:rPr>
              <a:t>involve</a:t>
            </a:r>
            <a:r>
              <a:rPr lang="nl-NL" sz="3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nl-NL" sz="3200" dirty="0" err="1">
                <a:solidFill>
                  <a:schemeClr val="bg2">
                    <a:lumMod val="10000"/>
                  </a:schemeClr>
                </a:solidFill>
              </a:rPr>
              <a:t>Ethics</a:t>
            </a:r>
            <a:r>
              <a:rPr lang="nl-NL" sz="3200" dirty="0">
                <a:solidFill>
                  <a:schemeClr val="bg2">
                    <a:lumMod val="10000"/>
                  </a:schemeClr>
                </a:solidFill>
              </a:rPr>
              <a:t> Committee in part I review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nl-NL" sz="3200" b="1" dirty="0">
              <a:solidFill>
                <a:schemeClr val="bg2">
                  <a:lumMod val="10000"/>
                </a:schemeClr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  <a:sym typeface="Calibri"/>
              </a:rPr>
              <a:t>Limited grounds for </a:t>
            </a:r>
            <a:r>
              <a:rPr lang="en-AU" sz="32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  <a:sym typeface="Calibri"/>
              </a:rPr>
              <a:t>considerations + opt-out</a:t>
            </a:r>
            <a:endParaRPr lang="en-AU" sz="3200" dirty="0">
              <a:solidFill>
                <a:schemeClr val="bg2">
                  <a:lumMod val="10000"/>
                </a:schemeClr>
              </a:solidFill>
              <a:ea typeface="Calibri"/>
              <a:cs typeface="Calibri"/>
              <a:sym typeface="Calibri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AU" sz="3200" b="1" dirty="0">
              <a:solidFill>
                <a:schemeClr val="bg2">
                  <a:lumMod val="10000"/>
                </a:schemeClr>
              </a:solidFill>
              <a:ea typeface="Calibri"/>
              <a:cs typeface="Calibri"/>
              <a:sym typeface="Calibri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AU" sz="32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  <a:sym typeface="Calibri"/>
              </a:rPr>
              <a:t>SM</a:t>
            </a:r>
            <a:r>
              <a:rPr lang="en-AU" sz="3200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  <a:sym typeface="Calibri"/>
              </a:rPr>
              <a:t>: shorter timelines, parallel submissions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AU" sz="3200" b="1" dirty="0">
              <a:solidFill>
                <a:schemeClr val="bg2">
                  <a:lumMod val="10000"/>
                </a:schemeClr>
              </a:solidFill>
              <a:ea typeface="Calibri"/>
              <a:cs typeface="Calibri"/>
              <a:sym typeface="Calibri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AU" sz="32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  <a:sym typeface="Calibri"/>
              </a:rPr>
              <a:t>Core IMP dossier</a:t>
            </a:r>
            <a:r>
              <a:rPr lang="en-AU" sz="3200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  <a:sym typeface="Calibri"/>
              </a:rPr>
              <a:t>: IMPD and IB</a:t>
            </a:r>
          </a:p>
          <a:p>
            <a:pPr algn="l"/>
            <a:endParaRPr lang="en-AU" sz="3200" b="1" dirty="0">
              <a:solidFill>
                <a:schemeClr val="bg2">
                  <a:lumMod val="10000"/>
                </a:schemeClr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128039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Afbeelding" descr="Afbeeld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Afbeelding" descr="Afbeeldi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BCC6518-D8FE-D4A4-4EEC-19CA563B0438}"/>
              </a:ext>
            </a:extLst>
          </p:cNvPr>
          <p:cNvSpPr/>
          <p:nvPr/>
        </p:nvSpPr>
        <p:spPr>
          <a:xfrm>
            <a:off x="8808097" y="13003915"/>
            <a:ext cx="6782553" cy="59503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1600" tIns="101600" rIns="101600" bIns="101600" numCol="1" spcCol="38100" rtlCol="0" anchor="ctr">
            <a:spAutoFit/>
          </a:bodyPr>
          <a:lstStyle/>
          <a:p>
            <a:pPr defTabSz="1651000">
              <a:defRPr/>
            </a:pPr>
            <a:endParaRPr lang="nl-NL" sz="6400" kern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32F33DE-2D7D-E701-871B-87709B57F7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886" y="1710269"/>
            <a:ext cx="13153260" cy="519729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63A70C60-9765-3AEB-BD1C-A5125C8BB8DF}"/>
              </a:ext>
            </a:extLst>
          </p:cNvPr>
          <p:cNvSpPr txBox="1"/>
          <p:nvPr/>
        </p:nvSpPr>
        <p:spPr>
          <a:xfrm>
            <a:off x="1590886" y="2082803"/>
            <a:ext cx="58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sz="3600" b="1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Timelines</a:t>
            </a:r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in case of </a:t>
            </a:r>
            <a:r>
              <a:rPr lang="nl-NL" sz="3600" b="1" u="sng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no RFI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6F6AC81F-B1CC-D6C1-53E0-1D11E8521A43}"/>
              </a:ext>
            </a:extLst>
          </p:cNvPr>
          <p:cNvSpPr txBox="1"/>
          <p:nvPr/>
        </p:nvSpPr>
        <p:spPr>
          <a:xfrm>
            <a:off x="1590886" y="8143318"/>
            <a:ext cx="58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sz="3600" b="1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Timelines</a:t>
            </a:r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in case of RFI</a:t>
            </a:r>
          </a:p>
        </p:txBody>
      </p:sp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4B14B4B0-9F0C-D580-DAA7-AD60D26D7B5B}"/>
              </a:ext>
            </a:extLst>
          </p:cNvPr>
          <p:cNvSpPr/>
          <p:nvPr/>
        </p:nvSpPr>
        <p:spPr>
          <a:xfrm>
            <a:off x="1922536" y="9564123"/>
            <a:ext cx="2876550" cy="7341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</a:rPr>
              <a:t>106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</a:rPr>
              <a:t>days</a:t>
            </a:r>
            <a:endParaRPr lang="nl-NL" sz="3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11B47B5F-0742-3F75-715C-A4A9E832BB61}"/>
              </a:ext>
            </a:extLst>
          </p:cNvPr>
          <p:cNvSpPr/>
          <p:nvPr/>
        </p:nvSpPr>
        <p:spPr>
          <a:xfrm>
            <a:off x="5656336" y="9564123"/>
            <a:ext cx="2876550" cy="7341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</a:rPr>
              <a:t>95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</a:rPr>
              <a:t>days</a:t>
            </a:r>
            <a:endParaRPr lang="nl-NL" sz="3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B2385964-EADC-8184-C428-252D27B0D832}"/>
              </a:ext>
            </a:extLst>
          </p:cNvPr>
          <p:cNvSpPr/>
          <p:nvPr/>
        </p:nvSpPr>
        <p:spPr>
          <a:xfrm>
            <a:off x="5656334" y="10899019"/>
            <a:ext cx="2876550" cy="73417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</a:rPr>
              <a:t>47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</a:rPr>
              <a:t>days</a:t>
            </a:r>
            <a:endParaRPr lang="nl-NL" sz="3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9BA8B262-99E9-364E-63AB-94D78880F2BB}"/>
              </a:ext>
            </a:extLst>
          </p:cNvPr>
          <p:cNvSpPr/>
          <p:nvPr/>
        </p:nvSpPr>
        <p:spPr>
          <a:xfrm>
            <a:off x="1922536" y="10899017"/>
            <a:ext cx="2876550" cy="73417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</a:rPr>
              <a:t>75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</a:rPr>
              <a:t>days</a:t>
            </a:r>
            <a:endParaRPr lang="nl-NL" sz="3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2E241435-7ED6-B137-99D7-A624E3BBED0C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>
            <a:off x="3360811" y="10298300"/>
            <a:ext cx="0" cy="600716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FBD2EA12-A670-FD0E-EA31-B5081A1AEFE2}"/>
              </a:ext>
            </a:extLst>
          </p:cNvPr>
          <p:cNvCxnSpPr/>
          <p:nvPr/>
        </p:nvCxnSpPr>
        <p:spPr>
          <a:xfrm>
            <a:off x="7056885" y="10298300"/>
            <a:ext cx="0" cy="600716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A50ECFA0-462A-648D-0504-17A3C1E7DB91}"/>
              </a:ext>
            </a:extLst>
          </p:cNvPr>
          <p:cNvSpPr txBox="1"/>
          <p:nvPr/>
        </p:nvSpPr>
        <p:spPr>
          <a:xfrm>
            <a:off x="11078822" y="9906473"/>
            <a:ext cx="1225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ATMPs</a:t>
            </a:r>
            <a:r>
              <a:rPr lang="nl-NL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option </a:t>
            </a:r>
            <a:r>
              <a:rPr lang="nl-NL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removed</a:t>
            </a:r>
            <a:r>
              <a:rPr lang="nl-NL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to</a:t>
            </a:r>
            <a:r>
              <a:rPr lang="nl-NL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extend</a:t>
            </a:r>
            <a:r>
              <a:rPr lang="nl-NL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Part I timeline </a:t>
            </a:r>
            <a:r>
              <a:rPr lang="nl-NL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by</a:t>
            </a:r>
            <a:r>
              <a:rPr lang="nl-NL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50 </a:t>
            </a:r>
            <a:r>
              <a:rPr lang="nl-NL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endParaRPr lang="nl-NL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F5D81F6C-09FD-FDCF-849C-996A83B78F02}"/>
              </a:ext>
            </a:extLst>
          </p:cNvPr>
          <p:cNvSpPr txBox="1">
            <a:spLocks/>
          </p:cNvSpPr>
          <p:nvPr/>
        </p:nvSpPr>
        <p:spPr>
          <a:xfrm>
            <a:off x="863602" y="730252"/>
            <a:ext cx="23401864" cy="980016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6669D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>
              <a:defRPr/>
            </a:pPr>
            <a:r>
              <a:rPr lang="nl-NL" sz="7200" b="0" spc="-209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Shorter</a:t>
            </a: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 assessment </a:t>
            </a:r>
            <a:r>
              <a:rPr lang="nl-NL" sz="7200" b="0" spc="-209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timelines</a:t>
            </a:r>
            <a:endParaRPr lang="nl-NL" sz="7200" b="0" spc="-209" dirty="0">
              <a:solidFill>
                <a:srgbClr val="D2762B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86F420B-5AF9-7941-45E9-E9FE34913A95}"/>
              </a:ext>
            </a:extLst>
          </p:cNvPr>
          <p:cNvSpPr txBox="1"/>
          <p:nvPr/>
        </p:nvSpPr>
        <p:spPr>
          <a:xfrm>
            <a:off x="2859918" y="8928700"/>
            <a:ext cx="115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Initial</a:t>
            </a:r>
            <a:endParaRPr lang="nl-NL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CAA2E6B-4A4E-24CF-EAEF-91B22A00CD7B}"/>
              </a:ext>
            </a:extLst>
          </p:cNvPr>
          <p:cNvSpPr txBox="1"/>
          <p:nvPr/>
        </p:nvSpPr>
        <p:spPr>
          <a:xfrm>
            <a:off x="6855915" y="8926393"/>
            <a:ext cx="115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SM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F9EF44E-3923-D13F-B5CD-79FB82BE3078}"/>
              </a:ext>
            </a:extLst>
          </p:cNvPr>
          <p:cNvSpPr txBox="1"/>
          <p:nvPr/>
        </p:nvSpPr>
        <p:spPr>
          <a:xfrm>
            <a:off x="614521" y="9700379"/>
            <a:ext cx="115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Current</a:t>
            </a:r>
            <a:endParaRPr lang="nl-NL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EFF20F1-8287-2EED-295B-8A1929032DF5}"/>
              </a:ext>
            </a:extLst>
          </p:cNvPr>
          <p:cNvSpPr txBox="1"/>
          <p:nvPr/>
        </p:nvSpPr>
        <p:spPr>
          <a:xfrm>
            <a:off x="614520" y="10999161"/>
            <a:ext cx="115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BTA</a:t>
            </a:r>
          </a:p>
        </p:txBody>
      </p:sp>
    </p:spTree>
    <p:extLst>
      <p:ext uri="{BB962C8B-B14F-4D97-AF65-F5344CB8AC3E}">
        <p14:creationId xmlns:p14="http://schemas.microsoft.com/office/powerpoint/2010/main" val="367959917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A882F-1193-860C-ED7D-045ED1695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Afbeelding" descr="Afbeelding">
            <a:extLst>
              <a:ext uri="{FF2B5EF4-FFF2-40B4-BE49-F238E27FC236}">
                <a16:creationId xmlns:a16="http://schemas.microsoft.com/office/drawing/2014/main" id="{9535A521-D0AE-56C4-0BE9-052BA8FA4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Afbeelding" descr="Afbeelding">
            <a:extLst>
              <a:ext uri="{FF2B5EF4-FFF2-40B4-BE49-F238E27FC236}">
                <a16:creationId xmlns:a16="http://schemas.microsoft.com/office/drawing/2014/main" id="{139859D8-2851-73E5-6D96-46B407278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D75000F4-EECB-4DA8-E3BD-145A045D79D7}"/>
              </a:ext>
            </a:extLst>
          </p:cNvPr>
          <p:cNvSpPr/>
          <p:nvPr/>
        </p:nvSpPr>
        <p:spPr>
          <a:xfrm>
            <a:off x="8808097" y="13003915"/>
            <a:ext cx="6782553" cy="59503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1600" tIns="101600" rIns="101600" bIns="101600" numCol="1" spcCol="38100" rtlCol="0" anchor="ctr">
            <a:spAutoFit/>
          </a:bodyPr>
          <a:lstStyle/>
          <a:p>
            <a:pPr defTabSz="1651000">
              <a:defRPr/>
            </a:pPr>
            <a:endParaRPr lang="nl-NL" sz="6400" kern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15B6C43-7B4A-35B3-ADF7-75F3A789C6AB}"/>
              </a:ext>
            </a:extLst>
          </p:cNvPr>
          <p:cNvSpPr txBox="1"/>
          <p:nvPr/>
        </p:nvSpPr>
        <p:spPr>
          <a:xfrm>
            <a:off x="1279286" y="1789536"/>
            <a:ext cx="14760197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sz="3600" b="1" u="sng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Multinational </a:t>
            </a:r>
            <a:r>
              <a:rPr lang="nl-NL" sz="3600" b="1" u="sng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clinical</a:t>
            </a:r>
            <a:r>
              <a:rPr lang="nl-NL" sz="3600" b="1" u="sng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trials</a:t>
            </a:r>
          </a:p>
          <a:p>
            <a:pPr algn="l" defTabSz="1828800" hangingPunct="1"/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d0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RMS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selected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within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3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(fair RMS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workshare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algn="l" defTabSz="1828800" hangingPunct="1"/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         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Validation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phase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and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assessment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phase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in parallel</a:t>
            </a:r>
          </a:p>
          <a:p>
            <a:pPr algn="l" defTabSz="1828800" hangingPunct="1"/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         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Validation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RFI on d7,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conclusion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on d21 (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SM: d4, d14)</a:t>
            </a:r>
            <a:endParaRPr lang="nl-NL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1828800" hangingPunct="1"/>
            <a:endParaRPr lang="nl-NL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d28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RMS shares DAR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after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28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(or 21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SM, d21)</a:t>
            </a:r>
          </a:p>
          <a:p>
            <a:pPr algn="l" defTabSz="1828800" hangingPunct="1"/>
            <a:endParaRPr lang="nl-NL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d35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MSC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considerations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after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7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(or 3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SM, d24)</a:t>
            </a:r>
            <a:b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nl-NL" sz="3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d42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RMS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consolidation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+ </a:t>
            </a:r>
            <a:r>
              <a:rPr lang="nl-NL" sz="36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RFI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after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7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(or 4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SM, d28)</a:t>
            </a:r>
          </a:p>
          <a:p>
            <a:pPr algn="l" defTabSz="1828800" hangingPunct="1"/>
            <a:endParaRPr lang="nl-NL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d56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Sponsor RFI response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after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14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(or 7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SM, d35)</a:t>
            </a:r>
          </a:p>
          <a:p>
            <a:pPr algn="l" defTabSz="1828800" hangingPunct="1"/>
            <a:endParaRPr lang="nl-NL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d63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MSC review RFI Response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after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7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(or 3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SM, d38)</a:t>
            </a:r>
          </a:p>
          <a:p>
            <a:pPr algn="l" defTabSz="1828800" hangingPunct="1"/>
            <a:endParaRPr lang="nl-NL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d70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RMS enters Part I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conclusion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after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7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(or 4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days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for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SM, d42)</a:t>
            </a:r>
          </a:p>
          <a:p>
            <a:pPr algn="l" defTabSz="1828800" hangingPunct="1"/>
            <a:endParaRPr lang="nl-NL" sz="3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1828800" hangingPunct="1"/>
            <a:r>
              <a:rPr lang="nl-NL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d75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national</a:t>
            </a:r>
            <a:r>
              <a:rPr lang="nl-NL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decision</a:t>
            </a:r>
            <a:endParaRPr lang="nl-NL" sz="3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07C7438-7FD7-337D-549F-44A4261E97D8}"/>
              </a:ext>
            </a:extLst>
          </p:cNvPr>
          <p:cNvSpPr txBox="1"/>
          <p:nvPr/>
        </p:nvSpPr>
        <p:spPr>
          <a:xfrm>
            <a:off x="2078169" y="12311037"/>
            <a:ext cx="19378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sz="3600" b="1" kern="1200" dirty="0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</a:rPr>
              <a:t>7-day</a:t>
            </a:r>
            <a:r>
              <a:rPr lang="nl-NL" sz="3600" kern="1200" dirty="0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b="1" kern="1200" dirty="0" err="1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</a:rPr>
              <a:t>rhythm</a:t>
            </a:r>
            <a:r>
              <a:rPr lang="nl-NL" sz="3600" kern="1200" dirty="0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sz="3600" kern="1200" dirty="0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nl-NL" sz="3600" kern="1200" dirty="0" err="1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avoids</a:t>
            </a:r>
            <a:r>
              <a:rPr lang="nl-NL" sz="3600" kern="1200" dirty="0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weekend deadlines </a:t>
            </a:r>
            <a:r>
              <a:rPr lang="nl-NL" sz="3600" kern="1200" dirty="0" err="1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and</a:t>
            </a:r>
            <a:r>
              <a:rPr lang="nl-NL" sz="3600" kern="1200" dirty="0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timeline </a:t>
            </a:r>
            <a:r>
              <a:rPr lang="nl-NL" sz="3600" kern="1200" dirty="0" err="1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extensions</a:t>
            </a:r>
            <a:r>
              <a:rPr lang="nl-NL" sz="3600" kern="1200" dirty="0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  </a:t>
            </a:r>
            <a:r>
              <a:rPr lang="nl-NL" sz="3600" kern="1200" dirty="0" err="1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predictability</a:t>
            </a:r>
            <a:endParaRPr lang="nl-NL" sz="3600" kern="1200" dirty="0">
              <a:solidFill>
                <a:srgbClr val="2C6798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4E653CA5-84CF-7327-7594-BD6A1A5B0A44}"/>
              </a:ext>
            </a:extLst>
          </p:cNvPr>
          <p:cNvSpPr txBox="1">
            <a:spLocks/>
          </p:cNvSpPr>
          <p:nvPr/>
        </p:nvSpPr>
        <p:spPr>
          <a:xfrm>
            <a:off x="863602" y="730252"/>
            <a:ext cx="23401864" cy="980016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6669D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>
              <a:defRPr/>
            </a:pPr>
            <a:r>
              <a:rPr lang="nl-NL" sz="7200" b="0" spc="-209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Initial</a:t>
            </a: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 </a:t>
            </a:r>
            <a:r>
              <a:rPr lang="nl-NL" sz="7200" b="0" spc="-209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application</a:t>
            </a: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 timeline </a:t>
            </a:r>
            <a:r>
              <a:rPr lang="nl-NL" sz="7200" b="0" spc="-209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 </a:t>
            </a:r>
            <a:r>
              <a:rPr lang="nl-NL" sz="7200" b="0" spc="-209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 </a:t>
            </a:r>
            <a:r>
              <a:rPr lang="nl-NL" sz="7200" b="0" spc="-209" dirty="0" err="1">
                <a:solidFill>
                  <a:srgbClr val="D2762B"/>
                </a:solidFill>
                <a:latin typeface="+mn-lt"/>
                <a:ea typeface="+mn-ea"/>
                <a:cs typeface="+mn-cs"/>
              </a:rPr>
              <a:t>Biotech</a:t>
            </a: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 Act</a:t>
            </a:r>
          </a:p>
        </p:txBody>
      </p:sp>
      <p:sp>
        <p:nvSpPr>
          <p:cNvPr id="6" name="Pijl: omhoog 5">
            <a:extLst>
              <a:ext uri="{FF2B5EF4-FFF2-40B4-BE49-F238E27FC236}">
                <a16:creationId xmlns:a16="http://schemas.microsoft.com/office/drawing/2014/main" id="{B1DEC641-9EEF-8277-FA5C-6CE33C44B17A}"/>
              </a:ext>
            </a:extLst>
          </p:cNvPr>
          <p:cNvSpPr/>
          <p:nvPr/>
        </p:nvSpPr>
        <p:spPr>
          <a:xfrm>
            <a:off x="1531917" y="12176982"/>
            <a:ext cx="391885" cy="80876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Pijl: links 13">
            <a:extLst>
              <a:ext uri="{FF2B5EF4-FFF2-40B4-BE49-F238E27FC236}">
                <a16:creationId xmlns:a16="http://schemas.microsoft.com/office/drawing/2014/main" id="{2CE42145-1B68-4BF4-6D03-0E8E6669C90E}"/>
              </a:ext>
            </a:extLst>
          </p:cNvPr>
          <p:cNvSpPr/>
          <p:nvPr/>
        </p:nvSpPr>
        <p:spPr>
          <a:xfrm>
            <a:off x="11815949" y="5272645"/>
            <a:ext cx="1900052" cy="22958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1F94A42F-0B4C-DE75-33EC-3AC3BF045F9E}"/>
              </a:ext>
            </a:extLst>
          </p:cNvPr>
          <p:cNvSpPr txBox="1"/>
          <p:nvPr/>
        </p:nvSpPr>
        <p:spPr>
          <a:xfrm>
            <a:off x="13860485" y="5132852"/>
            <a:ext cx="436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nl-NL" kern="1200" dirty="0" err="1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</a:rPr>
              <a:t>Ethics</a:t>
            </a:r>
            <a:r>
              <a:rPr lang="nl-NL" kern="1200" dirty="0">
                <a:solidFill>
                  <a:srgbClr val="2C6798"/>
                </a:solidFill>
                <a:latin typeface="Calibri" panose="020F0502020204030204"/>
                <a:ea typeface="+mn-ea"/>
                <a:cs typeface="+mn-cs"/>
              </a:rPr>
              <a:t> Committee meeting?</a:t>
            </a:r>
          </a:p>
        </p:txBody>
      </p:sp>
    </p:spTree>
    <p:extLst>
      <p:ext uri="{BB962C8B-B14F-4D97-AF65-F5344CB8AC3E}">
        <p14:creationId xmlns:p14="http://schemas.microsoft.com/office/powerpoint/2010/main" val="32778902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4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F238172E-DA62-5078-CDCE-F10ACF413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8" name="Verbindingslijn: gebogen 407">
            <a:extLst>
              <a:ext uri="{FF2B5EF4-FFF2-40B4-BE49-F238E27FC236}">
                <a16:creationId xmlns:a16="http://schemas.microsoft.com/office/drawing/2014/main" id="{E4340235-D764-19AE-07D3-BEC00CF1E105}"/>
              </a:ext>
            </a:extLst>
          </p:cNvPr>
          <p:cNvCxnSpPr>
            <a:cxnSpLocks/>
            <a:endCxn id="421" idx="3"/>
          </p:cNvCxnSpPr>
          <p:nvPr/>
        </p:nvCxnSpPr>
        <p:spPr>
          <a:xfrm rot="10800000" flipV="1">
            <a:off x="7573731" y="3688596"/>
            <a:ext cx="5398786" cy="705596"/>
          </a:xfrm>
          <a:prstGeom prst="bentConnector2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10" name="Rechthoek: afgeronde diagonale hoeken 409">
            <a:extLst>
              <a:ext uri="{FF2B5EF4-FFF2-40B4-BE49-F238E27FC236}">
                <a16:creationId xmlns:a16="http://schemas.microsoft.com/office/drawing/2014/main" id="{6253448F-FD64-11DB-3973-1CE7569D78A5}"/>
              </a:ext>
            </a:extLst>
          </p:cNvPr>
          <p:cNvSpPr/>
          <p:nvPr/>
        </p:nvSpPr>
        <p:spPr>
          <a:xfrm>
            <a:off x="12199701" y="2859267"/>
            <a:ext cx="5197710" cy="1544070"/>
          </a:xfrm>
          <a:prstGeom prst="round2DiagRect">
            <a:avLst/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Wetsvoorstel Europese Commissie</a:t>
            </a:r>
          </a:p>
        </p:txBody>
      </p:sp>
      <p:grpSp>
        <p:nvGrpSpPr>
          <p:cNvPr id="411" name="Groep 410">
            <a:extLst>
              <a:ext uri="{FF2B5EF4-FFF2-40B4-BE49-F238E27FC236}">
                <a16:creationId xmlns:a16="http://schemas.microsoft.com/office/drawing/2014/main" id="{11EEB73D-C983-979B-467E-5186A3565AC3}"/>
              </a:ext>
            </a:extLst>
          </p:cNvPr>
          <p:cNvGrpSpPr/>
          <p:nvPr/>
        </p:nvGrpSpPr>
        <p:grpSpPr>
          <a:xfrm>
            <a:off x="10947224" y="2086450"/>
            <a:ext cx="1545632" cy="1545632"/>
            <a:chOff x="7387309" y="1662185"/>
            <a:chExt cx="579612" cy="579612"/>
          </a:xfrm>
        </p:grpSpPr>
        <p:sp>
          <p:nvSpPr>
            <p:cNvPr id="412" name="Ovaal 411">
              <a:extLst>
                <a:ext uri="{FF2B5EF4-FFF2-40B4-BE49-F238E27FC236}">
                  <a16:creationId xmlns:a16="http://schemas.microsoft.com/office/drawing/2014/main" id="{2526B8AA-2F0D-1C47-C7C3-03EF60085C57}"/>
                </a:ext>
              </a:extLst>
            </p:cNvPr>
            <p:cNvSpPr/>
            <p:nvPr/>
          </p:nvSpPr>
          <p:spPr>
            <a:xfrm>
              <a:off x="7387309" y="1662185"/>
              <a:ext cx="579612" cy="579612"/>
            </a:xfrm>
            <a:prstGeom prst="ellipse">
              <a:avLst/>
            </a:prstGeom>
            <a:solidFill>
              <a:sysClr val="window" lastClr="FFFFFF"/>
            </a:solidFill>
            <a:ln w="76200">
              <a:solidFill>
                <a:srgbClr val="A5A5A5"/>
              </a:solidFill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13" name="Groep 412">
              <a:extLst>
                <a:ext uri="{FF2B5EF4-FFF2-40B4-BE49-F238E27FC236}">
                  <a16:creationId xmlns:a16="http://schemas.microsoft.com/office/drawing/2014/main" id="{D4C601AC-4929-463F-F836-AC83314A8E20}"/>
                </a:ext>
              </a:extLst>
            </p:cNvPr>
            <p:cNvGrpSpPr/>
            <p:nvPr/>
          </p:nvGrpSpPr>
          <p:grpSpPr>
            <a:xfrm>
              <a:off x="7530259" y="1744284"/>
              <a:ext cx="258504" cy="359508"/>
              <a:chOff x="6133824" y="1747692"/>
              <a:chExt cx="279856" cy="389203"/>
            </a:xfrm>
          </p:grpSpPr>
          <p:sp>
            <p:nvSpPr>
              <p:cNvPr id="415" name="Rechthoek: afgeronde diagonale hoeken 414">
                <a:extLst>
                  <a:ext uri="{FF2B5EF4-FFF2-40B4-BE49-F238E27FC236}">
                    <a16:creationId xmlns:a16="http://schemas.microsoft.com/office/drawing/2014/main" id="{DB8742D9-5C53-0DDF-7036-FAEA968ED465}"/>
                  </a:ext>
                </a:extLst>
              </p:cNvPr>
              <p:cNvSpPr/>
              <p:nvPr/>
            </p:nvSpPr>
            <p:spPr>
              <a:xfrm rot="5400000">
                <a:off x="6102610" y="1805310"/>
                <a:ext cx="368688" cy="253452"/>
              </a:xfrm>
              <a:prstGeom prst="round2DiagRect">
                <a:avLst/>
              </a:prstGeom>
              <a:solidFill>
                <a:srgbClr val="70AD47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6" name="Rechthoek: afgeronde diagonale hoeken 415">
                <a:extLst>
                  <a:ext uri="{FF2B5EF4-FFF2-40B4-BE49-F238E27FC236}">
                    <a16:creationId xmlns:a16="http://schemas.microsoft.com/office/drawing/2014/main" id="{7C29138C-1C6C-EA85-DD5E-75E9D56BAA38}"/>
                  </a:ext>
                </a:extLst>
              </p:cNvPr>
              <p:cNvSpPr/>
              <p:nvPr/>
            </p:nvSpPr>
            <p:spPr>
              <a:xfrm rot="5400000">
                <a:off x="6076206" y="1825825"/>
                <a:ext cx="368688" cy="253452"/>
              </a:xfrm>
              <a:prstGeom prst="round2Diag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417" name="Rechte verbindingslijn 416">
                <a:extLst>
                  <a:ext uri="{FF2B5EF4-FFF2-40B4-BE49-F238E27FC236}">
                    <a16:creationId xmlns:a16="http://schemas.microsoft.com/office/drawing/2014/main" id="{594CC5DD-C51D-4B61-62E0-3902C8C0B28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3433" y="1914447"/>
                <a:ext cx="126726" cy="8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18" name="Rechte verbindingslijn 417">
                <a:extLst>
                  <a:ext uri="{FF2B5EF4-FFF2-40B4-BE49-F238E27FC236}">
                    <a16:creationId xmlns:a16="http://schemas.microsoft.com/office/drawing/2014/main" id="{0F395FDC-34F2-120D-AD66-D0F89528AAD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3433" y="1949169"/>
                <a:ext cx="126726" cy="8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19" name="Rechte verbindingslijn 418">
                <a:extLst>
                  <a:ext uri="{FF2B5EF4-FFF2-40B4-BE49-F238E27FC236}">
                    <a16:creationId xmlns:a16="http://schemas.microsoft.com/office/drawing/2014/main" id="{8836E3DA-B2C8-0A2B-C583-4CA3D17D724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481" y="1983905"/>
                <a:ext cx="126726" cy="8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20" name="Rechte verbindingslijn 419">
                <a:extLst>
                  <a:ext uri="{FF2B5EF4-FFF2-40B4-BE49-F238E27FC236}">
                    <a16:creationId xmlns:a16="http://schemas.microsoft.com/office/drawing/2014/main" id="{C9A8F8E4-2C3A-CEB6-0C60-F47682E050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481" y="2025784"/>
                <a:ext cx="126726" cy="8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</p:grpSp>
        <p:pic>
          <p:nvPicPr>
            <p:cNvPr id="414" name="Afbeelding 413" descr="Afbeelding met zwart, duisternis&#10;&#10;Automatisch gegenereerde beschrijving">
              <a:extLst>
                <a:ext uri="{FF2B5EF4-FFF2-40B4-BE49-F238E27FC236}">
                  <a16:creationId xmlns:a16="http://schemas.microsoft.com/office/drawing/2014/main" id="{6D46172D-B620-EB2E-CA57-BA2ABD5C5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7114" y="1903828"/>
              <a:ext cx="234116" cy="234116"/>
            </a:xfrm>
            <a:prstGeom prst="rect">
              <a:avLst/>
            </a:prstGeom>
          </p:spPr>
        </p:pic>
      </p:grpSp>
      <p:sp>
        <p:nvSpPr>
          <p:cNvPr id="421" name="Rechthoek: afgeronde diagonale hoeken 420">
            <a:extLst>
              <a:ext uri="{FF2B5EF4-FFF2-40B4-BE49-F238E27FC236}">
                <a16:creationId xmlns:a16="http://schemas.microsoft.com/office/drawing/2014/main" id="{14106EA9-A76B-749A-0B7F-86493E6F0645}"/>
              </a:ext>
            </a:extLst>
          </p:cNvPr>
          <p:cNvSpPr/>
          <p:nvPr/>
        </p:nvSpPr>
        <p:spPr>
          <a:xfrm>
            <a:off x="5307123" y="4394193"/>
            <a:ext cx="4533210" cy="1346670"/>
          </a:xfrm>
          <a:prstGeom prst="round2DiagRect">
            <a:avLst/>
          </a:prstGeom>
          <a:solidFill>
            <a:srgbClr val="E17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NL Standpunt</a:t>
            </a:r>
          </a:p>
        </p:txBody>
      </p:sp>
      <p:sp>
        <p:nvSpPr>
          <p:cNvPr id="422" name="Rechthoek: afgeronde diagonale hoeken 421">
            <a:extLst>
              <a:ext uri="{FF2B5EF4-FFF2-40B4-BE49-F238E27FC236}">
                <a16:creationId xmlns:a16="http://schemas.microsoft.com/office/drawing/2014/main" id="{376C1DE7-E56E-5407-D987-B59B529C66F3}"/>
              </a:ext>
            </a:extLst>
          </p:cNvPr>
          <p:cNvSpPr/>
          <p:nvPr/>
        </p:nvSpPr>
        <p:spPr>
          <a:xfrm>
            <a:off x="5321695" y="7874953"/>
            <a:ext cx="4533210" cy="1346670"/>
          </a:xfrm>
          <a:prstGeom prst="round2DiagRect">
            <a:avLst/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Standpunt ambassadeurs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(COREPER)</a:t>
            </a:r>
            <a:endParaRPr kumimoji="0" lang="nl-NL" sz="2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3" name="Rechthoek: afgeronde diagonale hoeken 422">
            <a:extLst>
              <a:ext uri="{FF2B5EF4-FFF2-40B4-BE49-F238E27FC236}">
                <a16:creationId xmlns:a16="http://schemas.microsoft.com/office/drawing/2014/main" id="{E201167C-D0B5-7314-40EF-3E507C1894F2}"/>
              </a:ext>
            </a:extLst>
          </p:cNvPr>
          <p:cNvSpPr/>
          <p:nvPr/>
        </p:nvSpPr>
        <p:spPr>
          <a:xfrm>
            <a:off x="17801167" y="6241657"/>
            <a:ext cx="5770178" cy="2121450"/>
          </a:xfrm>
          <a:prstGeom prst="round2DiagRect">
            <a:avLst/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Europees Parlement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Visie  / Amendementen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24" name="Verbindingslijn: gebogen 423">
            <a:extLst>
              <a:ext uri="{FF2B5EF4-FFF2-40B4-BE49-F238E27FC236}">
                <a16:creationId xmlns:a16="http://schemas.microsoft.com/office/drawing/2014/main" id="{4FCB5C68-AA50-C0EC-0350-05CF73C03422}"/>
              </a:ext>
            </a:extLst>
          </p:cNvPr>
          <p:cNvCxnSpPr>
            <a:cxnSpLocks/>
            <a:stCxn id="410" idx="0"/>
            <a:endCxn id="423" idx="3"/>
          </p:cNvCxnSpPr>
          <p:nvPr/>
        </p:nvCxnSpPr>
        <p:spPr>
          <a:xfrm>
            <a:off x="17397411" y="3631303"/>
            <a:ext cx="3288846" cy="2610354"/>
          </a:xfrm>
          <a:prstGeom prst="bentConnector2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25" name="Rechthoek: afgeronde diagonale hoeken 424">
            <a:extLst>
              <a:ext uri="{FF2B5EF4-FFF2-40B4-BE49-F238E27FC236}">
                <a16:creationId xmlns:a16="http://schemas.microsoft.com/office/drawing/2014/main" id="{BA5A6D0B-6755-5B53-728B-A58BE3122B0E}"/>
              </a:ext>
            </a:extLst>
          </p:cNvPr>
          <p:cNvSpPr/>
          <p:nvPr/>
        </p:nvSpPr>
        <p:spPr>
          <a:xfrm>
            <a:off x="9721933" y="9489367"/>
            <a:ext cx="9600274" cy="1346670"/>
          </a:xfrm>
          <a:prstGeom prst="round2DiagRect">
            <a:avLst/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Raad, Parlement en Commissie</a:t>
            </a:r>
          </a:p>
        </p:txBody>
      </p:sp>
      <p:sp>
        <p:nvSpPr>
          <p:cNvPr id="426" name="Rechthoek: afgeronde diagonale hoeken 425">
            <a:extLst>
              <a:ext uri="{FF2B5EF4-FFF2-40B4-BE49-F238E27FC236}">
                <a16:creationId xmlns:a16="http://schemas.microsoft.com/office/drawing/2014/main" id="{D390C8AA-F035-B1C5-450B-50DBE019A2E3}"/>
              </a:ext>
            </a:extLst>
          </p:cNvPr>
          <p:cNvSpPr/>
          <p:nvPr/>
        </p:nvSpPr>
        <p:spPr>
          <a:xfrm>
            <a:off x="11873121" y="11825491"/>
            <a:ext cx="5327822" cy="1346670"/>
          </a:xfrm>
          <a:prstGeom prst="round2Diag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Wet</a:t>
            </a:r>
          </a:p>
        </p:txBody>
      </p:sp>
      <p:cxnSp>
        <p:nvCxnSpPr>
          <p:cNvPr id="427" name="Verbindingslijn: gebogen 426">
            <a:extLst>
              <a:ext uri="{FF2B5EF4-FFF2-40B4-BE49-F238E27FC236}">
                <a16:creationId xmlns:a16="http://schemas.microsoft.com/office/drawing/2014/main" id="{E9FDF8E8-5724-1121-8695-E66DCEA74A88}"/>
              </a:ext>
            </a:extLst>
          </p:cNvPr>
          <p:cNvCxnSpPr>
            <a:cxnSpLocks/>
            <a:stCxn id="423" idx="1"/>
            <a:endCxn id="425" idx="0"/>
          </p:cNvCxnSpPr>
          <p:nvPr/>
        </p:nvCxnSpPr>
        <p:spPr>
          <a:xfrm rot="5400000">
            <a:off x="19104434" y="8580881"/>
            <a:ext cx="1799596" cy="1364050"/>
          </a:xfrm>
          <a:prstGeom prst="bentConnector2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28" name="Rechte verbindingslijn met pijl 427">
            <a:extLst>
              <a:ext uri="{FF2B5EF4-FFF2-40B4-BE49-F238E27FC236}">
                <a16:creationId xmlns:a16="http://schemas.microsoft.com/office/drawing/2014/main" id="{3406BEFD-60B6-4627-2E59-A55FF445E4E3}"/>
              </a:ext>
            </a:extLst>
          </p:cNvPr>
          <p:cNvCxnSpPr>
            <a:cxnSpLocks/>
            <a:stCxn id="421" idx="1"/>
            <a:endCxn id="446" idx="3"/>
          </p:cNvCxnSpPr>
          <p:nvPr/>
        </p:nvCxnSpPr>
        <p:spPr>
          <a:xfrm>
            <a:off x="7573728" y="5740863"/>
            <a:ext cx="14572" cy="297758"/>
          </a:xfrm>
          <a:prstGeom prst="straightConnector1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29" name="Verbindingslijn: gebogen 428">
            <a:extLst>
              <a:ext uri="{FF2B5EF4-FFF2-40B4-BE49-F238E27FC236}">
                <a16:creationId xmlns:a16="http://schemas.microsoft.com/office/drawing/2014/main" id="{DAD54181-2BAC-6944-BB9E-5BA0543BDEFD}"/>
              </a:ext>
            </a:extLst>
          </p:cNvPr>
          <p:cNvCxnSpPr>
            <a:cxnSpLocks/>
            <a:stCxn id="422" idx="1"/>
            <a:endCxn id="425" idx="2"/>
          </p:cNvCxnSpPr>
          <p:nvPr/>
        </p:nvCxnSpPr>
        <p:spPr>
          <a:xfrm rot="16200000" flipH="1">
            <a:off x="8184576" y="8625346"/>
            <a:ext cx="941080" cy="2133632"/>
          </a:xfrm>
          <a:prstGeom prst="bentConnector2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30" name="Rechte verbindingslijn met pijl 429">
            <a:extLst>
              <a:ext uri="{FF2B5EF4-FFF2-40B4-BE49-F238E27FC236}">
                <a16:creationId xmlns:a16="http://schemas.microsoft.com/office/drawing/2014/main" id="{43A6BF0F-494A-6415-0C0B-8064623D3782}"/>
              </a:ext>
            </a:extLst>
          </p:cNvPr>
          <p:cNvCxnSpPr>
            <a:cxnSpLocks/>
            <a:stCxn id="425" idx="1"/>
            <a:endCxn id="426" idx="3"/>
          </p:cNvCxnSpPr>
          <p:nvPr/>
        </p:nvCxnSpPr>
        <p:spPr>
          <a:xfrm>
            <a:off x="14522071" y="10836037"/>
            <a:ext cx="14962" cy="989454"/>
          </a:xfrm>
          <a:prstGeom prst="straightConnector1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31" name="Rechthoek: afgeronde diagonale hoeken 430">
            <a:extLst>
              <a:ext uri="{FF2B5EF4-FFF2-40B4-BE49-F238E27FC236}">
                <a16:creationId xmlns:a16="http://schemas.microsoft.com/office/drawing/2014/main" id="{EA81D11E-DB90-F646-1B4B-629FC1355EC2}"/>
              </a:ext>
            </a:extLst>
          </p:cNvPr>
          <p:cNvSpPr/>
          <p:nvPr/>
        </p:nvSpPr>
        <p:spPr>
          <a:xfrm>
            <a:off x="3027351" y="10542246"/>
            <a:ext cx="4844978" cy="2105760"/>
          </a:xfrm>
          <a:prstGeom prst="round2DiagRect">
            <a:avLst/>
          </a:prstGeom>
          <a:solidFill>
            <a:srgbClr val="70AD47">
              <a:lumMod val="20000"/>
              <a:lumOff val="8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8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Standpunten 26 andere lidstaten</a:t>
            </a:r>
          </a:p>
        </p:txBody>
      </p:sp>
      <p:cxnSp>
        <p:nvCxnSpPr>
          <p:cNvPr id="432" name="Verbindingslijn: gekromd 431">
            <a:extLst>
              <a:ext uri="{FF2B5EF4-FFF2-40B4-BE49-F238E27FC236}">
                <a16:creationId xmlns:a16="http://schemas.microsoft.com/office/drawing/2014/main" id="{F96D70CC-8BF8-45E8-AB8A-C3BF1088004D}"/>
              </a:ext>
            </a:extLst>
          </p:cNvPr>
          <p:cNvCxnSpPr>
            <a:cxnSpLocks/>
            <a:stCxn id="431" idx="3"/>
          </p:cNvCxnSpPr>
          <p:nvPr/>
        </p:nvCxnSpPr>
        <p:spPr>
          <a:xfrm rot="5400000" flipH="1" flipV="1">
            <a:off x="5197449" y="9944554"/>
            <a:ext cx="850086" cy="345300"/>
          </a:xfrm>
          <a:prstGeom prst="curved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433" name="Groep 432">
            <a:extLst>
              <a:ext uri="{FF2B5EF4-FFF2-40B4-BE49-F238E27FC236}">
                <a16:creationId xmlns:a16="http://schemas.microsoft.com/office/drawing/2014/main" id="{06382745-1FE5-1938-13EA-1ECA9B532B3C}"/>
              </a:ext>
            </a:extLst>
          </p:cNvPr>
          <p:cNvGrpSpPr/>
          <p:nvPr/>
        </p:nvGrpSpPr>
        <p:grpSpPr>
          <a:xfrm>
            <a:off x="16564044" y="11275666"/>
            <a:ext cx="1545632" cy="1545632"/>
            <a:chOff x="7387309" y="1662185"/>
            <a:chExt cx="579612" cy="579612"/>
          </a:xfrm>
        </p:grpSpPr>
        <p:sp>
          <p:nvSpPr>
            <p:cNvPr id="434" name="Ovaal 433">
              <a:extLst>
                <a:ext uri="{FF2B5EF4-FFF2-40B4-BE49-F238E27FC236}">
                  <a16:creationId xmlns:a16="http://schemas.microsoft.com/office/drawing/2014/main" id="{54D32383-EFBA-843C-27E5-5B8235F2DE69}"/>
                </a:ext>
              </a:extLst>
            </p:cNvPr>
            <p:cNvSpPr/>
            <p:nvPr/>
          </p:nvSpPr>
          <p:spPr>
            <a:xfrm>
              <a:off x="7387309" y="1662185"/>
              <a:ext cx="579612" cy="579612"/>
            </a:xfrm>
            <a:prstGeom prst="ellipse">
              <a:avLst/>
            </a:prstGeom>
            <a:solidFill>
              <a:sysClr val="window" lastClr="FFFFFF"/>
            </a:solidFill>
            <a:ln w="76200">
              <a:solidFill>
                <a:srgbClr val="A5A5A5"/>
              </a:solidFill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35" name="Groep 434">
              <a:extLst>
                <a:ext uri="{FF2B5EF4-FFF2-40B4-BE49-F238E27FC236}">
                  <a16:creationId xmlns:a16="http://schemas.microsoft.com/office/drawing/2014/main" id="{668CF47A-3D3E-E528-35A6-F6378F76BE0A}"/>
                </a:ext>
              </a:extLst>
            </p:cNvPr>
            <p:cNvGrpSpPr/>
            <p:nvPr/>
          </p:nvGrpSpPr>
          <p:grpSpPr>
            <a:xfrm>
              <a:off x="7530259" y="1744284"/>
              <a:ext cx="258504" cy="359508"/>
              <a:chOff x="6133824" y="1747692"/>
              <a:chExt cx="279856" cy="389203"/>
            </a:xfrm>
          </p:grpSpPr>
          <p:sp>
            <p:nvSpPr>
              <p:cNvPr id="437" name="Rechthoek: afgeronde diagonale hoeken 436">
                <a:extLst>
                  <a:ext uri="{FF2B5EF4-FFF2-40B4-BE49-F238E27FC236}">
                    <a16:creationId xmlns:a16="http://schemas.microsoft.com/office/drawing/2014/main" id="{EB8FCAF2-C58F-FD33-51BE-CA27B37137AC}"/>
                  </a:ext>
                </a:extLst>
              </p:cNvPr>
              <p:cNvSpPr/>
              <p:nvPr/>
            </p:nvSpPr>
            <p:spPr>
              <a:xfrm rot="5400000">
                <a:off x="6102610" y="1805310"/>
                <a:ext cx="368688" cy="253452"/>
              </a:xfrm>
              <a:prstGeom prst="round2DiagRect">
                <a:avLst/>
              </a:prstGeom>
              <a:solidFill>
                <a:srgbClr val="70AD47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8" name="Rechthoek: afgeronde diagonale hoeken 437">
                <a:extLst>
                  <a:ext uri="{FF2B5EF4-FFF2-40B4-BE49-F238E27FC236}">
                    <a16:creationId xmlns:a16="http://schemas.microsoft.com/office/drawing/2014/main" id="{4E01346A-2A68-AE34-AD13-96021AAE2A7D}"/>
                  </a:ext>
                </a:extLst>
              </p:cNvPr>
              <p:cNvSpPr/>
              <p:nvPr/>
            </p:nvSpPr>
            <p:spPr>
              <a:xfrm rot="5400000">
                <a:off x="6076206" y="1825825"/>
                <a:ext cx="368688" cy="253452"/>
              </a:xfrm>
              <a:prstGeom prst="round2Diag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439" name="Rechte verbindingslijn 438">
                <a:extLst>
                  <a:ext uri="{FF2B5EF4-FFF2-40B4-BE49-F238E27FC236}">
                    <a16:creationId xmlns:a16="http://schemas.microsoft.com/office/drawing/2014/main" id="{9329DC4E-5E88-72C0-4ED9-A0F8E337853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3433" y="1914447"/>
                <a:ext cx="126726" cy="8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40" name="Rechte verbindingslijn 439">
                <a:extLst>
                  <a:ext uri="{FF2B5EF4-FFF2-40B4-BE49-F238E27FC236}">
                    <a16:creationId xmlns:a16="http://schemas.microsoft.com/office/drawing/2014/main" id="{7913FE3C-5BD8-19BC-342C-0589266823E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3433" y="1949169"/>
                <a:ext cx="126726" cy="8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41" name="Rechte verbindingslijn 440">
                <a:extLst>
                  <a:ext uri="{FF2B5EF4-FFF2-40B4-BE49-F238E27FC236}">
                    <a16:creationId xmlns:a16="http://schemas.microsoft.com/office/drawing/2014/main" id="{7B0BEAE6-3013-BB21-BDBD-CB4BCEA550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481" y="1983905"/>
                <a:ext cx="126726" cy="8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42" name="Rechte verbindingslijn 441">
                <a:extLst>
                  <a:ext uri="{FF2B5EF4-FFF2-40B4-BE49-F238E27FC236}">
                    <a16:creationId xmlns:a16="http://schemas.microsoft.com/office/drawing/2014/main" id="{109775CF-FD1D-21FA-DBF4-F5ECFC62B3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92481" y="2025784"/>
                <a:ext cx="126726" cy="8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</p:grpSp>
        <p:pic>
          <p:nvPicPr>
            <p:cNvPr id="436" name="Afbeelding 435" descr="Afbeelding met zwart, duisternis&#10;&#10;Automatisch gegenereerde beschrijving">
              <a:extLst>
                <a:ext uri="{FF2B5EF4-FFF2-40B4-BE49-F238E27FC236}">
                  <a16:creationId xmlns:a16="http://schemas.microsoft.com/office/drawing/2014/main" id="{98C18A46-4EB6-CFED-4DC3-82AD202ED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7114" y="1903828"/>
              <a:ext cx="234116" cy="234116"/>
            </a:xfrm>
            <a:prstGeom prst="rect">
              <a:avLst/>
            </a:prstGeom>
          </p:spPr>
        </p:pic>
      </p:grpSp>
      <p:sp>
        <p:nvSpPr>
          <p:cNvPr id="443" name="Half kader 442">
            <a:extLst>
              <a:ext uri="{FF2B5EF4-FFF2-40B4-BE49-F238E27FC236}">
                <a16:creationId xmlns:a16="http://schemas.microsoft.com/office/drawing/2014/main" id="{EAE6B094-50B0-76C4-1960-FDD1823490B2}"/>
              </a:ext>
            </a:extLst>
          </p:cNvPr>
          <p:cNvSpPr/>
          <p:nvPr/>
        </p:nvSpPr>
        <p:spPr>
          <a:xfrm rot="2452009" flipH="1" flipV="1">
            <a:off x="17332537" y="11839808"/>
            <a:ext cx="705646" cy="1125888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4472C4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6" name="Rechthoek: afgeronde diagonale hoeken 445">
            <a:extLst>
              <a:ext uri="{FF2B5EF4-FFF2-40B4-BE49-F238E27FC236}">
                <a16:creationId xmlns:a16="http://schemas.microsoft.com/office/drawing/2014/main" id="{72901A93-7DA3-3D25-6D80-F372ED84C6A9}"/>
              </a:ext>
            </a:extLst>
          </p:cNvPr>
          <p:cNvSpPr/>
          <p:nvPr/>
        </p:nvSpPr>
        <p:spPr>
          <a:xfrm>
            <a:off x="5321695" y="6038621"/>
            <a:ext cx="4533210" cy="1346670"/>
          </a:xfrm>
          <a:prstGeom prst="round2DiagRect">
            <a:avLst/>
          </a:prstGeom>
          <a:solidFill>
            <a:srgbClr val="ED7D3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Raadswerkgroepen</a:t>
            </a: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47" name="Rechte verbindingslijn met pijl 446">
            <a:extLst>
              <a:ext uri="{FF2B5EF4-FFF2-40B4-BE49-F238E27FC236}">
                <a16:creationId xmlns:a16="http://schemas.microsoft.com/office/drawing/2014/main" id="{A601C260-B90F-9B9B-E9C7-53111688D1BC}"/>
              </a:ext>
            </a:extLst>
          </p:cNvPr>
          <p:cNvCxnSpPr>
            <a:cxnSpLocks/>
            <a:endCxn id="422" idx="3"/>
          </p:cNvCxnSpPr>
          <p:nvPr/>
        </p:nvCxnSpPr>
        <p:spPr>
          <a:xfrm>
            <a:off x="7573728" y="7355331"/>
            <a:ext cx="14572" cy="519622"/>
          </a:xfrm>
          <a:prstGeom prst="straightConnector1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48" name="Rechthoek: afgeronde diagonale hoeken 447">
            <a:extLst>
              <a:ext uri="{FF2B5EF4-FFF2-40B4-BE49-F238E27FC236}">
                <a16:creationId xmlns:a16="http://schemas.microsoft.com/office/drawing/2014/main" id="{95174BAA-BC6C-E2FB-D11F-127666326BF9}"/>
              </a:ext>
            </a:extLst>
          </p:cNvPr>
          <p:cNvSpPr/>
          <p:nvPr/>
        </p:nvSpPr>
        <p:spPr>
          <a:xfrm>
            <a:off x="586607" y="7201617"/>
            <a:ext cx="4533210" cy="1346670"/>
          </a:xfrm>
          <a:prstGeom prst="round2DiagRect">
            <a:avLst/>
          </a:prstGeom>
          <a:solidFill>
            <a:srgbClr val="A90061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Formaliteit </a:t>
            </a: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Standpunt Raad van ministers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(EPSCO)</a:t>
            </a:r>
          </a:p>
        </p:txBody>
      </p:sp>
      <p:cxnSp>
        <p:nvCxnSpPr>
          <p:cNvPr id="449" name="Verbindingslijn: gebogen 448">
            <a:extLst>
              <a:ext uri="{FF2B5EF4-FFF2-40B4-BE49-F238E27FC236}">
                <a16:creationId xmlns:a16="http://schemas.microsoft.com/office/drawing/2014/main" id="{0C562297-5924-F281-F967-C8A864168848}"/>
              </a:ext>
            </a:extLst>
          </p:cNvPr>
          <p:cNvCxnSpPr>
            <a:stCxn id="448" idx="1"/>
          </p:cNvCxnSpPr>
          <p:nvPr/>
        </p:nvCxnSpPr>
        <p:spPr>
          <a:xfrm rot="16200000" flipH="1">
            <a:off x="4374249" y="7027250"/>
            <a:ext cx="1614414" cy="4656484"/>
          </a:xfrm>
          <a:prstGeom prst="bentConnector2">
            <a:avLst/>
          </a:prstGeom>
          <a:noFill/>
          <a:ln w="3810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50" name="Titel 1">
            <a:extLst>
              <a:ext uri="{FF2B5EF4-FFF2-40B4-BE49-F238E27FC236}">
                <a16:creationId xmlns:a16="http://schemas.microsoft.com/office/drawing/2014/main" id="{B0DDBC1A-B919-1339-7CB7-22D3127D6E68}"/>
              </a:ext>
            </a:extLst>
          </p:cNvPr>
          <p:cNvSpPr txBox="1">
            <a:spLocks/>
          </p:cNvSpPr>
          <p:nvPr/>
        </p:nvSpPr>
        <p:spPr>
          <a:xfrm>
            <a:off x="863602" y="730252"/>
            <a:ext cx="23401864" cy="980016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6669D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>
              <a:defRPr/>
            </a:pP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Europees wetgevingsproces</a:t>
            </a:r>
          </a:p>
        </p:txBody>
      </p:sp>
      <p:pic>
        <p:nvPicPr>
          <p:cNvPr id="451" name="Afbeelding" descr="Afbeelding">
            <a:extLst>
              <a:ext uri="{FF2B5EF4-FFF2-40B4-BE49-F238E27FC236}">
                <a16:creationId xmlns:a16="http://schemas.microsoft.com/office/drawing/2014/main" id="{3E67DF29-06CD-6B2F-8004-5E9808E16E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88818" y="12595603"/>
            <a:ext cx="2274476" cy="808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Afbeelding" descr="Afbeelding">
            <a:extLst>
              <a:ext uri="{FF2B5EF4-FFF2-40B4-BE49-F238E27FC236}">
                <a16:creationId xmlns:a16="http://schemas.microsoft.com/office/drawing/2014/main" id="{E9C2BA3D-4231-4456-9323-A41B5AA3F5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1022654" y="-283"/>
            <a:ext cx="1771048" cy="6512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5326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: afgeronde diagonale hoeken 4">
            <a:extLst>
              <a:ext uri="{FF2B5EF4-FFF2-40B4-BE49-F238E27FC236}">
                <a16:creationId xmlns:a16="http://schemas.microsoft.com/office/drawing/2014/main" id="{C60D42D9-273A-8464-40CD-66F9F1F261DA}"/>
              </a:ext>
            </a:extLst>
          </p:cNvPr>
          <p:cNvSpPr/>
          <p:nvPr/>
        </p:nvSpPr>
        <p:spPr>
          <a:xfrm>
            <a:off x="2049239" y="7957995"/>
            <a:ext cx="9394362" cy="4827950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AEA13F1-E867-9A6F-B9FC-D35052666B88}"/>
              </a:ext>
            </a:extLst>
          </p:cNvPr>
          <p:cNvSpPr txBox="1"/>
          <p:nvPr/>
        </p:nvSpPr>
        <p:spPr>
          <a:xfrm>
            <a:off x="2098687" y="8265396"/>
            <a:ext cx="8632138" cy="2555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1980" indent="-76198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934" dirty="0">
                <a:solidFill>
                  <a:srgbClr val="002060"/>
                </a:solidFill>
                <a:cs typeface="Times New Roman" panose="02020603050405020304" pitchFamily="18" charset="0"/>
              </a:rPr>
              <a:t>Verdere </a:t>
            </a:r>
            <a:r>
              <a:rPr lang="nl-NL" sz="2934" b="1" dirty="0">
                <a:solidFill>
                  <a:srgbClr val="002060"/>
                </a:solidFill>
                <a:cs typeface="Times New Roman" panose="02020603050405020304" pitchFamily="18" charset="0"/>
              </a:rPr>
              <a:t>uitwerking</a:t>
            </a:r>
            <a:r>
              <a:rPr lang="nl-NL" sz="2934" dirty="0">
                <a:solidFill>
                  <a:srgbClr val="002060"/>
                </a:solidFill>
                <a:cs typeface="Times New Roman" panose="02020603050405020304" pitchFamily="18" charset="0"/>
              </a:rPr>
              <a:t> van </a:t>
            </a:r>
            <a:r>
              <a:rPr lang="nl-NL" sz="2934" b="1" dirty="0">
                <a:solidFill>
                  <a:srgbClr val="002060"/>
                </a:solidFill>
                <a:cs typeface="Times New Roman" panose="02020603050405020304" pitchFamily="18" charset="0"/>
              </a:rPr>
              <a:t>open</a:t>
            </a:r>
            <a:r>
              <a:rPr lang="nl-NL" sz="2934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nl-NL" sz="2934" b="1" dirty="0">
                <a:solidFill>
                  <a:srgbClr val="002060"/>
                </a:solidFill>
                <a:cs typeface="Times New Roman" panose="02020603050405020304" pitchFamily="18" charset="0"/>
              </a:rPr>
              <a:t>bepalingen</a:t>
            </a:r>
            <a:r>
              <a:rPr lang="nl-NL" sz="2934" dirty="0">
                <a:solidFill>
                  <a:srgbClr val="002060"/>
                </a:solidFill>
                <a:cs typeface="Times New Roman" panose="02020603050405020304" pitchFamily="18" charset="0"/>
              </a:rPr>
              <a:t> uit de EU wetgeving</a:t>
            </a:r>
            <a:br>
              <a:rPr lang="nl-NL" sz="2934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endParaRPr lang="nl-NL" sz="2934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761980" indent="-76198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934" dirty="0">
                <a:solidFill>
                  <a:srgbClr val="002060"/>
                </a:solidFill>
                <a:cs typeface="Times New Roman" panose="02020603050405020304" pitchFamily="18" charset="0"/>
              </a:rPr>
              <a:t>Uitwerken van </a:t>
            </a:r>
            <a:r>
              <a:rPr lang="nl-NL" sz="2934" b="1" dirty="0">
                <a:solidFill>
                  <a:srgbClr val="002060"/>
                </a:solidFill>
                <a:cs typeface="Times New Roman" panose="02020603050405020304" pitchFamily="18" charset="0"/>
              </a:rPr>
              <a:t>Implementing acts, Delegated acts </a:t>
            </a:r>
            <a:r>
              <a:rPr lang="nl-NL" sz="2934" dirty="0">
                <a:solidFill>
                  <a:srgbClr val="002060"/>
                </a:solidFill>
                <a:cs typeface="Times New Roman" panose="02020603050405020304" pitchFamily="18" charset="0"/>
              </a:rPr>
              <a:t>en </a:t>
            </a:r>
            <a:r>
              <a:rPr lang="nl-NL" sz="2934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guidances</a:t>
            </a:r>
            <a:endParaRPr lang="nl-NL" sz="2934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Rechthoek: afgeronde diagonale hoeken 15">
            <a:extLst>
              <a:ext uri="{FF2B5EF4-FFF2-40B4-BE49-F238E27FC236}">
                <a16:creationId xmlns:a16="http://schemas.microsoft.com/office/drawing/2014/main" id="{3617BF4E-278D-5DA5-4056-D77065ACF07E}"/>
              </a:ext>
            </a:extLst>
          </p:cNvPr>
          <p:cNvSpPr/>
          <p:nvPr/>
        </p:nvSpPr>
        <p:spPr>
          <a:xfrm>
            <a:off x="7090913" y="3499157"/>
            <a:ext cx="10455215" cy="1085282"/>
          </a:xfrm>
          <a:prstGeom prst="round2DiagRect">
            <a:avLst/>
          </a:prstGeom>
          <a:solidFill>
            <a:srgbClr val="001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BBC63A0-F484-BACC-716F-E0E2B13E10DD}"/>
              </a:ext>
            </a:extLst>
          </p:cNvPr>
          <p:cNvSpPr txBox="1"/>
          <p:nvPr/>
        </p:nvSpPr>
        <p:spPr>
          <a:xfrm>
            <a:off x="7783902" y="3645740"/>
            <a:ext cx="8816195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734" b="1" dirty="0">
                <a:solidFill>
                  <a:schemeClr val="bg1"/>
                </a:solidFill>
              </a:rPr>
              <a:t>Aangenomen Europese wetgeving</a:t>
            </a:r>
          </a:p>
        </p:txBody>
      </p:sp>
      <p:sp>
        <p:nvSpPr>
          <p:cNvPr id="21" name="Pijl: omlaag 20">
            <a:extLst>
              <a:ext uri="{FF2B5EF4-FFF2-40B4-BE49-F238E27FC236}">
                <a16:creationId xmlns:a16="http://schemas.microsoft.com/office/drawing/2014/main" id="{F2748B5B-4C88-DF2A-6C48-B880976D8678}"/>
              </a:ext>
            </a:extLst>
          </p:cNvPr>
          <p:cNvSpPr/>
          <p:nvPr/>
        </p:nvSpPr>
        <p:spPr>
          <a:xfrm>
            <a:off x="11443603" y="4818726"/>
            <a:ext cx="1230014" cy="1470656"/>
          </a:xfrm>
          <a:prstGeom prst="downArrow">
            <a:avLst/>
          </a:prstGeom>
          <a:solidFill>
            <a:srgbClr val="D27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B70382E-6AFB-F224-4F3E-A955079D1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778" y="6650717"/>
            <a:ext cx="9394360" cy="107299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6E66CC8-5E55-DC0A-D7E5-04793AA66EEC}"/>
              </a:ext>
            </a:extLst>
          </p:cNvPr>
          <p:cNvSpPr txBox="1"/>
          <p:nvPr/>
        </p:nvSpPr>
        <p:spPr>
          <a:xfrm>
            <a:off x="3733173" y="6739715"/>
            <a:ext cx="6009570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734" b="1" dirty="0">
                <a:solidFill>
                  <a:schemeClr val="bg1"/>
                </a:solidFill>
              </a:rPr>
              <a:t>Europees verband</a:t>
            </a:r>
          </a:p>
        </p:txBody>
      </p:sp>
      <p:sp>
        <p:nvSpPr>
          <p:cNvPr id="7" name="Rechthoek: afgeronde diagonale hoeken 6">
            <a:extLst>
              <a:ext uri="{FF2B5EF4-FFF2-40B4-BE49-F238E27FC236}">
                <a16:creationId xmlns:a16="http://schemas.microsoft.com/office/drawing/2014/main" id="{2742A819-E7E6-307D-E0F0-7FFA35583678}"/>
              </a:ext>
            </a:extLst>
          </p:cNvPr>
          <p:cNvSpPr/>
          <p:nvPr/>
        </p:nvSpPr>
        <p:spPr>
          <a:xfrm>
            <a:off x="12703645" y="7861522"/>
            <a:ext cx="9394362" cy="4924424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4E8E293-7528-A178-B223-F5C00002C2B8}"/>
              </a:ext>
            </a:extLst>
          </p:cNvPr>
          <p:cNvSpPr txBox="1"/>
          <p:nvPr/>
        </p:nvSpPr>
        <p:spPr>
          <a:xfrm>
            <a:off x="12703642" y="8219482"/>
            <a:ext cx="9394360" cy="3929409"/>
          </a:xfrm>
          <a:prstGeom prst="rect">
            <a:avLst/>
          </a:prstGeom>
          <a:noFill/>
        </p:spPr>
        <p:txBody>
          <a:bodyPr wrap="square" lIns="182880" tIns="91440" rIns="182880" bIns="91440" anchor="t">
            <a:spAutoFit/>
          </a:bodyPr>
          <a:lstStyle/>
          <a:p>
            <a:pPr marL="760730" indent="-76073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900" b="1" dirty="0">
                <a:solidFill>
                  <a:srgbClr val="002060"/>
                </a:solidFill>
                <a:cs typeface="Times New Roman"/>
              </a:rPr>
              <a:t>Richtlijn</a:t>
            </a:r>
            <a:r>
              <a:rPr lang="nl-NL" sz="2900" dirty="0">
                <a:solidFill>
                  <a:srgbClr val="002060"/>
                </a:solidFill>
                <a:cs typeface="Times New Roman"/>
              </a:rPr>
              <a:t> moet worden geïmplementeerd in </a:t>
            </a:r>
            <a:r>
              <a:rPr lang="nl-NL" sz="2900" b="1" dirty="0">
                <a:solidFill>
                  <a:srgbClr val="002060"/>
                </a:solidFill>
                <a:cs typeface="Times New Roman"/>
              </a:rPr>
              <a:t>nationale</a:t>
            </a:r>
            <a:r>
              <a:rPr lang="nl-NL" sz="2900" dirty="0">
                <a:solidFill>
                  <a:srgbClr val="002060"/>
                </a:solidFill>
                <a:cs typeface="Times New Roman"/>
              </a:rPr>
              <a:t> </a:t>
            </a:r>
            <a:r>
              <a:rPr lang="nl-NL" sz="2900" b="1" dirty="0">
                <a:solidFill>
                  <a:srgbClr val="002060"/>
                </a:solidFill>
                <a:cs typeface="Times New Roman"/>
              </a:rPr>
              <a:t>wetgeving</a:t>
            </a:r>
            <a:r>
              <a:rPr lang="nl-NL" sz="2900" dirty="0">
                <a:solidFill>
                  <a:srgbClr val="002060"/>
                </a:solidFill>
                <a:cs typeface="Times New Roman"/>
              </a:rPr>
              <a:t> </a:t>
            </a:r>
            <a:endParaRPr lang="en-US" sz="4800" dirty="0">
              <a:solidFill>
                <a:srgbClr val="000000"/>
              </a:solidFill>
              <a:cs typeface="Times New Roman"/>
            </a:endParaRPr>
          </a:p>
          <a:p>
            <a:pPr marL="760730" indent="-76073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900" dirty="0">
                <a:solidFill>
                  <a:srgbClr val="002060"/>
                </a:solidFill>
                <a:cs typeface="Times New Roman"/>
              </a:rPr>
              <a:t>Verordening gaat in op beschreven datum in </a:t>
            </a:r>
            <a:r>
              <a:rPr lang="nl-NL" sz="2900" b="1" dirty="0">
                <a:solidFill>
                  <a:srgbClr val="002060"/>
                </a:solidFill>
                <a:cs typeface="Times New Roman"/>
              </a:rPr>
              <a:t>alle lidstaten tegelijkertijd </a:t>
            </a:r>
            <a:endParaRPr lang="en-US" sz="4800" dirty="0"/>
          </a:p>
          <a:p>
            <a:pPr marL="760730" indent="-76073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900" b="1" dirty="0">
                <a:solidFill>
                  <a:srgbClr val="002060"/>
                </a:solidFill>
                <a:cs typeface="Times New Roman"/>
              </a:rPr>
              <a:t>Nalopen</a:t>
            </a:r>
            <a:r>
              <a:rPr lang="nl-NL" sz="2900" dirty="0">
                <a:solidFill>
                  <a:srgbClr val="002060"/>
                </a:solidFill>
                <a:cs typeface="Times New Roman"/>
              </a:rPr>
              <a:t> nationale wetgeving op </a:t>
            </a:r>
            <a:r>
              <a:rPr lang="nl-NL" sz="2900" b="1" dirty="0">
                <a:solidFill>
                  <a:srgbClr val="002060"/>
                </a:solidFill>
                <a:cs typeface="Times New Roman"/>
              </a:rPr>
              <a:t>tegenstrijdigheden</a:t>
            </a:r>
            <a:r>
              <a:rPr lang="nl-NL" sz="2900" dirty="0">
                <a:solidFill>
                  <a:srgbClr val="002060"/>
                </a:solidFill>
                <a:cs typeface="Times New Roman"/>
              </a:rPr>
              <a:t> en </a:t>
            </a:r>
            <a:r>
              <a:rPr lang="nl-NL" sz="2900" b="1" dirty="0">
                <a:solidFill>
                  <a:srgbClr val="002060"/>
                </a:solidFill>
                <a:cs typeface="Times New Roman"/>
              </a:rPr>
              <a:t>verwijzingen</a:t>
            </a:r>
            <a:endParaRPr lang="nl-NL" sz="4800" dirty="0"/>
          </a:p>
          <a:p>
            <a:pPr marL="761980" indent="-76198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nl-NL" sz="2934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Rechthoek: afgeronde diagonale hoeken 8">
            <a:extLst>
              <a:ext uri="{FF2B5EF4-FFF2-40B4-BE49-F238E27FC236}">
                <a16:creationId xmlns:a16="http://schemas.microsoft.com/office/drawing/2014/main" id="{8F7A677D-51F6-4F14-FAFC-2C3D9DD95A6B}"/>
              </a:ext>
            </a:extLst>
          </p:cNvPr>
          <p:cNvSpPr/>
          <p:nvPr/>
        </p:nvSpPr>
        <p:spPr>
          <a:xfrm>
            <a:off x="12703643" y="6638425"/>
            <a:ext cx="9394358" cy="1085282"/>
          </a:xfrm>
          <a:prstGeom prst="round2Diag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34DE3590-6D94-109D-3EF2-EEF4CC277A96}"/>
              </a:ext>
            </a:extLst>
          </p:cNvPr>
          <p:cNvSpPr txBox="1"/>
          <p:nvPr/>
        </p:nvSpPr>
        <p:spPr>
          <a:xfrm>
            <a:off x="13935683" y="6739716"/>
            <a:ext cx="6499138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734" b="1" dirty="0">
                <a:solidFill>
                  <a:schemeClr val="bg1"/>
                </a:solidFill>
              </a:rPr>
              <a:t>Nationale wetgeving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BC8D7D9C-472A-3EE2-F92F-4ECA769EF03F}"/>
              </a:ext>
            </a:extLst>
          </p:cNvPr>
          <p:cNvSpPr txBox="1">
            <a:spLocks/>
          </p:cNvSpPr>
          <p:nvPr/>
        </p:nvSpPr>
        <p:spPr>
          <a:xfrm>
            <a:off x="863602" y="730252"/>
            <a:ext cx="23401864" cy="980016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6669D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>
              <a:defRPr/>
            </a:pPr>
            <a:r>
              <a:rPr lang="nl-NL" sz="7200" b="0" spc="-209" dirty="0">
                <a:solidFill>
                  <a:srgbClr val="D2762B"/>
                </a:solidFill>
                <a:latin typeface="+mn-lt"/>
                <a:ea typeface="+mn-ea"/>
                <a:cs typeface="+mn-cs"/>
              </a:rPr>
              <a:t>Implementatie Europese wetgeving</a:t>
            </a:r>
          </a:p>
        </p:txBody>
      </p:sp>
    </p:spTree>
    <p:extLst>
      <p:ext uri="{BB962C8B-B14F-4D97-AF65-F5344CB8AC3E}">
        <p14:creationId xmlns:p14="http://schemas.microsoft.com/office/powerpoint/2010/main" val="3769276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ITCFranklinGothic LT Pro CnDm"/>
        <a:ea typeface="ITCFranklinGothic LT Pro CnDm"/>
        <a:cs typeface="ITCFranklinGothic LT Pro CnDm"/>
      </a:majorFont>
      <a:minorFont>
        <a:latin typeface="ITCFranklinGothic LT Pro CnDm"/>
        <a:ea typeface="ITCFranklinGothic LT Pro CnDm"/>
        <a:cs typeface="ITCFranklinGothic LT Pro CnDm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0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ITCFranklinGothic LT Pro CnDm"/>
        <a:ea typeface="ITCFranklinGothic LT Pro CnDm"/>
        <a:cs typeface="ITCFranklinGothic LT Pro CnDm"/>
      </a:majorFont>
      <a:minorFont>
        <a:latin typeface="ITCFranklinGothic LT Pro CnDm"/>
        <a:ea typeface="ITCFranklinGothic LT Pro CnDm"/>
        <a:cs typeface="ITCFranklinGothic LT Pro CnDm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lide deck white bold">
  <a:themeElements>
    <a:clrScheme name="Custom 4">
      <a:dk1>
        <a:srgbClr val="9CBDB6"/>
      </a:dk1>
      <a:lt1>
        <a:srgbClr val="F3F6DE"/>
      </a:lt1>
      <a:dk2>
        <a:srgbClr val="E53318"/>
      </a:dk2>
      <a:lt2>
        <a:srgbClr val="F3F6DE"/>
      </a:lt2>
      <a:accent1>
        <a:srgbClr val="9CBDB6"/>
      </a:accent1>
      <a:accent2>
        <a:srgbClr val="9CBDB6"/>
      </a:accent2>
      <a:accent3>
        <a:srgbClr val="9CBDB6"/>
      </a:accent3>
      <a:accent4>
        <a:srgbClr val="9CBDB6"/>
      </a:accent4>
      <a:accent5>
        <a:srgbClr val="9CBDB6"/>
      </a:accent5>
      <a:accent6>
        <a:srgbClr val="9CBDB6"/>
      </a:accent6>
      <a:hlink>
        <a:srgbClr val="689A8F"/>
      </a:hlink>
      <a:folHlink>
        <a:srgbClr val="689A8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al_Nation_Template_UpdatedOCT2020  -  Skrivebeskyttet" id="{3497E65D-D881-4533-B725-BD3BB2B84996}" vid="{28C6A5CC-110C-4F7B-82D2-146246FA6826}"/>
    </a:ext>
  </a:extLst>
</a:theme>
</file>

<file path=ppt/theme/theme3.xml><?xml version="1.0" encoding="utf-8"?>
<a:theme xmlns:a="http://schemas.openxmlformats.org/drawingml/2006/main" name="VWS Extern wit thema">
  <a:themeElements>
    <a:clrScheme name="VWS Kleuren">
      <a:dk1>
        <a:sysClr val="windowText" lastClr="000000"/>
      </a:dk1>
      <a:lt1>
        <a:sysClr val="window" lastClr="FFFFFF"/>
      </a:lt1>
      <a:dk2>
        <a:srgbClr val="00305B"/>
      </a:dk2>
      <a:lt2>
        <a:srgbClr val="CCCCCC"/>
      </a:lt2>
      <a:accent1>
        <a:srgbClr val="00305B"/>
      </a:accent1>
      <a:accent2>
        <a:srgbClr val="A90061"/>
      </a:accent2>
      <a:accent3>
        <a:srgbClr val="E17000"/>
      </a:accent3>
      <a:accent4>
        <a:srgbClr val="F9E11E"/>
      </a:accent4>
      <a:accent5>
        <a:srgbClr val="76D2B6"/>
      </a:accent5>
      <a:accent6>
        <a:srgbClr val="999999"/>
      </a:accent6>
      <a:hlink>
        <a:srgbClr val="E17000"/>
      </a:hlink>
      <a:folHlink>
        <a:srgbClr val="E17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WS 2022 Extern presentatie_Verdana_v1c [Alleen-lezen]" id="{9BECA2F9-710A-42D6-B811-0E4197F67082}" vid="{49217A09-15EB-434C-BC5D-7689BBCEB86B}"/>
    </a:ext>
  </a:extLst>
</a:theme>
</file>

<file path=ppt/theme/theme4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23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ITCFranklinGothic LT Pro CnDm"/>
        <a:ea typeface="ITCFranklinGothic LT Pro CnDm"/>
        <a:cs typeface="ITCFranklinGothic LT Pro CnDm"/>
      </a:majorFont>
      <a:minorFont>
        <a:latin typeface="ITCFranklinGothic LT Pro CnDm"/>
        <a:ea typeface="ITCFranklinGothic LT Pro CnDm"/>
        <a:cs typeface="ITCFranklinGothic LT Pro CnDm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EUDK25 Blue">
  <a:themeElements>
    <a:clrScheme name="EUDK25 Blue">
      <a:dk1>
        <a:sysClr val="windowText" lastClr="000000"/>
      </a:dk1>
      <a:lt1>
        <a:sysClr val="window" lastClr="FFFFFF"/>
      </a:lt1>
      <a:dk2>
        <a:srgbClr val="B7ADA5"/>
      </a:dk2>
      <a:lt2>
        <a:srgbClr val="F3F0EF"/>
      </a:lt2>
      <a:accent1>
        <a:srgbClr val="1C20FF"/>
      </a:accent1>
      <a:accent2>
        <a:srgbClr val="CFF3FF"/>
      </a:accent2>
      <a:accent3>
        <a:srgbClr val="0003B5"/>
      </a:accent3>
      <a:accent4>
        <a:srgbClr val="F3F0EF"/>
      </a:accent4>
      <a:accent5>
        <a:srgbClr val="534C48"/>
      </a:accent5>
      <a:accent6>
        <a:srgbClr val="0004E8"/>
      </a:accent6>
      <a:hlink>
        <a:srgbClr val="534C48"/>
      </a:hlink>
      <a:folHlink>
        <a:srgbClr val="B7ADA5"/>
      </a:folHlink>
    </a:clrScheme>
    <a:fontScheme name="EU25 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denrigsministeriet EUDK25 Blue.potx" id="{79CECAF8-BE79-4415-A011-B713C1F22040}" vid="{C831B6AB-42B8-4E8F-B643-6B74EBC821A4}"/>
    </a:ext>
  </a:extLst>
</a:theme>
</file>

<file path=ppt/theme/theme7.xml><?xml version="1.0" encoding="utf-8"?>
<a:theme xmlns:a="http://schemas.openxmlformats.org/drawingml/2006/main" name="2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CC6BB67C601438D0C46F0622B9CE8" ma:contentTypeVersion="20" ma:contentTypeDescription="Create a new document." ma:contentTypeScope="" ma:versionID="4a3281238ef148f7fe0eb0b6e2c4582c">
  <xsd:schema xmlns:xsd="http://www.w3.org/2001/XMLSchema" xmlns:xs="http://www.w3.org/2001/XMLSchema" xmlns:p="http://schemas.microsoft.com/office/2006/metadata/properties" xmlns:ns2="13881ec9-9a05-474d-8cb7-f7c06baa8314" xmlns:ns3="90480610-dc60-4ca4-9149-411814d10f2a" targetNamespace="http://schemas.microsoft.com/office/2006/metadata/properties" ma:root="true" ma:fieldsID="b9eec3fe2332851cd4fcc2f4563936d0" ns2:_="" ns3:_="">
    <xsd:import namespace="13881ec9-9a05-474d-8cb7-f7c06baa8314"/>
    <xsd:import namespace="90480610-dc60-4ca4-9149-411814d10f2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881ec9-9a05-474d-8cb7-f7c06baa831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3b61e3e9-cf60-4721-bfd5-43ddbd851cc3}" ma:internalName="TaxCatchAll" ma:showField="CatchAllData" ma:web="13881ec9-9a05-474d-8cb7-f7c06baa83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80610-dc60-4ca4-9149-411814d10f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55b855a-6f42-4327-ba8e-ecc977ae81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881ec9-9a05-474d-8cb7-f7c06baa8314" xsi:nil="true"/>
    <lcf76f155ced4ddcb4097134ff3c332f xmlns="90480610-dc60-4ca4-9149-411814d10f2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C9EBB2-DCD3-430B-8B9C-60A44FB1B4DB}"/>
</file>

<file path=customXml/itemProps2.xml><?xml version="1.0" encoding="utf-8"?>
<ds:datastoreItem xmlns:ds="http://schemas.openxmlformats.org/officeDocument/2006/customXml" ds:itemID="{3E9756F1-9442-4CB9-8F95-EE30C8FD0DC3}">
  <ds:schemaRefs>
    <ds:schemaRef ds:uri="http://purl.org/dc/dcmitype/"/>
    <ds:schemaRef ds:uri="http://schemas.microsoft.com/office/2006/documentManagement/types"/>
    <ds:schemaRef ds:uri="http://purl.org/dc/terms/"/>
    <ds:schemaRef ds:uri="8c501ca0-ba05-433b-8960-bf9517309788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7a31b63e-9e08-4e8a-a688-5c6c1b0866d0"/>
    <ds:schemaRef ds:uri="http://schemas.microsoft.com/office/2006/metadata/properties"/>
    <ds:schemaRef ds:uri="e1f3c41c-2b82-4375-80a3-a0bbaeba12b6"/>
    <ds:schemaRef ds:uri="847eee5e-83d8-4393-b55e-ca1e550f985f"/>
  </ds:schemaRefs>
</ds:datastoreItem>
</file>

<file path=customXml/itemProps3.xml><?xml version="1.0" encoding="utf-8"?>
<ds:datastoreItem xmlns:ds="http://schemas.openxmlformats.org/officeDocument/2006/customXml" ds:itemID="{A71F7120-06B7-401E-8D6B-7969555B85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2506</Words>
  <Application>Microsoft Office PowerPoint</Application>
  <PresentationFormat>Aangepast</PresentationFormat>
  <Paragraphs>390</Paragraphs>
  <Slides>33</Slides>
  <Notes>27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12</vt:i4>
      </vt:variant>
      <vt:variant>
        <vt:lpstr>Thema</vt:lpstr>
      </vt:variant>
      <vt:variant>
        <vt:i4>9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33</vt:i4>
      </vt:variant>
    </vt:vector>
  </HeadingPairs>
  <TitlesOfParts>
    <vt:vector size="55" baseType="lpstr">
      <vt:lpstr>Aptos</vt:lpstr>
      <vt:lpstr>Aptos Display</vt:lpstr>
      <vt:lpstr>Arial</vt:lpstr>
      <vt:lpstr>Calibri</vt:lpstr>
      <vt:lpstr>Calibri Light</vt:lpstr>
      <vt:lpstr>Helvetica Neue</vt:lpstr>
      <vt:lpstr>Helvetica Neue Light</vt:lpstr>
      <vt:lpstr>Helvetica Neue Medium</vt:lpstr>
      <vt:lpstr>ITCFranklinGothic LT Pro CnDm</vt:lpstr>
      <vt:lpstr>Times New Roman</vt:lpstr>
      <vt:lpstr>Verdana</vt:lpstr>
      <vt:lpstr>Wingdings</vt:lpstr>
      <vt:lpstr>21_BasicWhite</vt:lpstr>
      <vt:lpstr>Slide deck white bold</vt:lpstr>
      <vt:lpstr>VWS Extern wit thema</vt:lpstr>
      <vt:lpstr>22_BasicWhite</vt:lpstr>
      <vt:lpstr>23_BasicWhite</vt:lpstr>
      <vt:lpstr>EUDK25 Blue</vt:lpstr>
      <vt:lpstr>2_Kantoorthema</vt:lpstr>
      <vt:lpstr>3_Kantoorthema</vt:lpstr>
      <vt:lpstr>Kantoorthema</vt:lpstr>
      <vt:lpstr>think-cell Slide</vt:lpstr>
      <vt:lpstr>Ontwikkelingen in CTR-onderzoek in Nederland en Europa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Applying BTA timelines in the meantime</vt:lpstr>
      <vt:lpstr>Applying BTA timelines in the meantime</vt:lpstr>
      <vt:lpstr>PowerPoint-presentatie</vt:lpstr>
      <vt:lpstr>Rolverdeling CCMO en METCs</vt:lpstr>
      <vt:lpstr>PowerPoint-presentatie</vt:lpstr>
      <vt:lpstr>PowerPoint-presentatie</vt:lpstr>
      <vt:lpstr>CTR-studies in Nederland</vt:lpstr>
      <vt:lpstr>PowerPoint-presentatie</vt:lpstr>
      <vt:lpstr>CTCG: European coordination of Part I (NCAs)</vt:lpstr>
      <vt:lpstr>MedEthicsEU: European coordination of ECs</vt:lpstr>
      <vt:lpstr>Part II forms – mandatory templates for NL</vt:lpstr>
      <vt:lpstr>Upcoming new procedure: Article 11 workaround</vt:lpstr>
      <vt:lpstr>Upcoming new procedure: patient-facing documents in Part II (1)</vt:lpstr>
      <vt:lpstr>Upcoming new procedure: patient-facing documents in Part II (2)</vt:lpstr>
      <vt:lpstr>Upcoming releases – CTIS (1)</vt:lpstr>
      <vt:lpstr>Upcoming releases – CTIS (2)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van de presentatie</dc:title>
  <dc:creator>Stylianou, N. (Nadia)</dc:creator>
  <cp:lastModifiedBy>Caroline || Business 2gether</cp:lastModifiedBy>
  <cp:revision>316</cp:revision>
  <cp:lastPrinted>2024-08-29T11:11:41Z</cp:lastPrinted>
  <dcterms:modified xsi:type="dcterms:W3CDTF">2026-08-03T19:21:04Z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0x01010028DCC6BB67C601438D0C46F0622B9CE8</vt:lpwstr>
  </property>
  <property fmtid="{D5CDD505-2E9C-101B-9397-08002B2CF9AE}" pid="3" name="MediaServiceImageTags">
    <vt:lpwstr/>
  </property>
</Properties>
</file>