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6" r:id="rId5"/>
    <p:sldId id="910" r:id="rId6"/>
    <p:sldId id="913" r:id="rId7"/>
    <p:sldId id="914" r:id="rId8"/>
    <p:sldId id="915" r:id="rId9"/>
    <p:sldId id="258" r:id="rId10"/>
    <p:sldId id="260" r:id="rId11"/>
    <p:sldId id="264" r:id="rId12"/>
    <p:sldId id="907" r:id="rId13"/>
    <p:sldId id="908" r:id="rId14"/>
    <p:sldId id="269" r:id="rId15"/>
    <p:sldId id="906" r:id="rId16"/>
    <p:sldId id="263" r:id="rId17"/>
    <p:sldId id="265" r:id="rId18"/>
    <p:sldId id="266" r:id="rId19"/>
    <p:sldId id="911" r:id="rId20"/>
    <p:sldId id="912" r:id="rId21"/>
    <p:sldId id="909" r:id="rId22"/>
    <p:sldId id="261" r:id="rId23"/>
    <p:sldId id="900" r:id="rId24"/>
    <p:sldId id="270" r:id="rId25"/>
    <p:sldId id="274" r:id="rId26"/>
    <p:sldId id="903" r:id="rId27"/>
    <p:sldId id="275" r:id="rId2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C3F0"/>
    <a:srgbClr val="9A57CD"/>
    <a:srgbClr val="633AC5"/>
    <a:srgbClr val="643C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75251" autoAdjust="0"/>
  </p:normalViewPr>
  <p:slideViewPr>
    <p:cSldViewPr snapToGrid="0">
      <p:cViewPr varScale="1">
        <p:scale>
          <a:sx n="62" d="100"/>
          <a:sy n="62" d="100"/>
        </p:scale>
        <p:origin x="139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3A0F4-47DB-4967-A673-A5B32C30F248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C7E85D-C2AB-41B1-B3F0-FCD8367154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6814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9B1EE-4E55-4292-9B66-EFBF314FC52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1185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7E85D-C2AB-41B1-B3F0-FCD83671542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4275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A797F-952E-27CB-7D1F-F62B4173C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6E2D5A-6BAC-3986-5348-E0EFD17F6A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914073-9B3F-5398-4F5F-B6C98DAD5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90194-F965-969B-94AC-E1FD975183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7E85D-C2AB-41B1-B3F0-FCD836715427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8371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B10A-9873-B3B8-080A-7FFC34F21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8EC8FB-270F-FB9E-F016-DC48451A1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50E001-75E6-9AED-CD61-C6BF149EB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3145A-2301-E1ED-8010-FC0C0DB67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7E85D-C2AB-41B1-B3F0-FCD836715427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6449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A2D81-C88E-EA86-28CC-C9D66A152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E58ECF-1F8C-DEFA-F8D0-BB32CBAF93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D1B8F3-9769-5073-1C90-CC3AA6CE73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984170-F808-C7D9-C5F8-3C66E88810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7E85D-C2AB-41B1-B3F0-FCD836715427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6903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7E85D-C2AB-41B1-B3F0-FCD836715427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4683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Borrel met Muzikant: Tom Burger</a:t>
            </a:r>
          </a:p>
          <a:p>
            <a:r>
              <a:rPr lang="nl-NL" dirty="0"/>
              <a:t>Deelnemers krijgen bij inleveren badge hun ‘</a:t>
            </a:r>
            <a:r>
              <a:rPr lang="nl-NL" dirty="0" err="1"/>
              <a:t>goody</a:t>
            </a:r>
            <a:r>
              <a:rPr lang="nl-NL" dirty="0"/>
              <a:t>’ bag / Tasje met Lustrum cadeau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7E85D-C2AB-41B1-B3F0-FCD836715427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0996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Muzikant: Tom Burger</a:t>
            </a:r>
          </a:p>
          <a:p>
            <a:r>
              <a:rPr lang="nl-NL" dirty="0"/>
              <a:t>Inleveren badge</a:t>
            </a:r>
          </a:p>
          <a:p>
            <a:r>
              <a:rPr lang="nl-NL" dirty="0" err="1"/>
              <a:t>Goody</a:t>
            </a:r>
            <a:r>
              <a:rPr lang="nl-NL" dirty="0"/>
              <a:t> bag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7E85D-C2AB-41B1-B3F0-FCD836715427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5149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A0E68-DEFC-19D6-19B9-8F833DD65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CF53C-501E-4E91-E9BD-A1F6B4F47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2B609-A242-8EA9-9886-669463D08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0CB3D-1D58-939F-7B2E-09AB6D3BD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51318-191D-4901-4772-AD493CD57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66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75674-2719-027C-57CE-19A49AD58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7075FB-1688-F169-63E8-A2A14A6225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33574-9456-8A95-121E-1973BD50D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260F7-2ED4-E9D9-B7D1-C8C349D2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D3359-9C56-7E49-3063-839BCDACA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348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5136B6-A4D4-A717-BC69-2B213FF97D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3B8725-6D10-DEA2-FBF2-1468B2C14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25A51-3E3F-EE8A-7588-ED0F3E332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C8C963-FC10-C095-0DED-56D1B019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389FE-0AF7-6ED1-FD5F-857782BA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9571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4BF70-0A79-E446-3CB5-5DFE4FA57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27B75-2372-32AB-D174-57AFB06A9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3E108-2991-FF95-CFA5-197330C98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D6B3A-4B1E-C1B8-F3DE-4CB063C81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F8F54-645B-F97C-A178-11B9CEB74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807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7976D-CB57-DC47-3D99-003B51018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EE0FF-D0A1-D00A-F5B7-F37172EE3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447E1-BB57-9838-099B-A01EF28FE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7616C-63B8-AC2F-CD80-71A55C206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95196-F607-03D3-4546-F56911CF5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5552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35DA0-26A0-0730-7699-680CA855B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4B679-B7C5-CB5B-4E37-846CD1271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02E9D4-B951-6CC7-B6FF-464040F31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2D392-64B1-C0B0-C525-854E333A3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8A879-8D42-E392-0832-019E9961C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85681F-194C-06E8-4E60-8B14D7822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1316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72C69-59DC-F1E8-52E5-C13DC5CC3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58F1-C974-E9AF-E374-51F5B586E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ABDB09-95A9-700A-81EA-0839A5F3E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828A3F-4BD2-CF54-0D64-7DDACDA7C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AA6E29-E8DF-BA19-1B4A-7C9600E10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B670A7-E138-0829-F5B8-D5B7644B1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3A8E72-0B85-F00A-B46E-31DF59C6A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209F08-04C7-5C5E-4090-13209FF9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87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D61D2-4A06-E50C-9EA6-A0353FEF9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5A57DF-40C1-EBAA-3A4B-654760BD8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17B89A-51FE-2D41-72EC-CFD76C11E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FDA597-954A-2DF2-94BC-68D527F99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7210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2D9978-AE7F-21B5-0C09-E2E6D92EE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E601E8-1CCF-2D9E-A28F-B8ACAE27B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8C0251-5CF7-9687-D39D-7B77A4A1E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2752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0CC98-39FD-97BC-043E-DFEE556D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F9191-97F1-CA50-0805-DFD2FE4D1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163622-3E02-109D-0D24-F12CC0E01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39D75-2778-3A87-F1A0-6C6016656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B59069-8402-577B-5060-F6D2629DF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BCC135-27D9-986E-F308-DFF0EB68B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3924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5E3B2-9237-4DB7-3DB2-1B47CFDB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6DC5E7-29FF-18D0-F82F-77B81401E4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71D147-B584-0457-74F9-B036906E28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8AAB41-687D-BDBF-491E-481A8F65D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DC1775-79CC-1E12-044D-F1EB2369C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F19D60-B776-7573-0645-41A1352BD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1471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6145-6FA5-826E-739B-0F73EACB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2DB89-455E-5815-CF57-CFA54AB7B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24B5F-376B-C410-BA62-2A9BF2069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45E95D-4566-4E78-93F6-981E47B90031}" type="datetimeFigureOut">
              <a:rPr lang="nl-NL" smtClean="0"/>
              <a:t>3-8-2026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2EF7A-B4C1-FC93-FEC8-27151474F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84E23-E9EC-A7D7-D2BB-11493C4FE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0B7290-3FA1-41A0-B193-74063A468557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54B43A-0710-2376-82B8-C82B2FBE1F1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158875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l-NL" sz="1200">
                <a:solidFill>
                  <a:srgbClr val="03C03C">
                    <a:alpha val="50000"/>
                  </a:srgbClr>
                </a:solidFill>
                <a:latin typeface="Aptos" panose="020B0004020202020204" pitchFamily="34" charset="0"/>
              </a:rPr>
              <a:t>Openbaar-Public</a:t>
            </a:r>
          </a:p>
        </p:txBody>
      </p:sp>
    </p:spTree>
    <p:extLst>
      <p:ext uri="{BB962C8B-B14F-4D97-AF65-F5344CB8AC3E}">
        <p14:creationId xmlns:p14="http://schemas.microsoft.com/office/powerpoint/2010/main" val="193308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E85ADEA-6A31-AB1A-4C17-4B0DBFB4DA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nl-NL" sz="9600" dirty="0">
                <a:solidFill>
                  <a:srgbClr val="633AC5"/>
                </a:solidFill>
              </a:rPr>
              <a:t>Welkom!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6144C3-8A60-8EF6-C2F6-636A58A13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9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CC59DC-CBAC-9C61-659C-0C46CF33D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DEA014-EAED-B347-B9D1-9807B234CA37}"/>
              </a:ext>
            </a:extLst>
          </p:cNvPr>
          <p:cNvSpPr/>
          <p:nvPr/>
        </p:nvSpPr>
        <p:spPr>
          <a:xfrm>
            <a:off x="5297762" y="4206240"/>
            <a:ext cx="4919664" cy="538038"/>
          </a:xfrm>
          <a:prstGeom prst="rect">
            <a:avLst/>
          </a:prstGeom>
          <a:solidFill>
            <a:srgbClr val="E7C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7040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1357E9-A4C6-D93B-9095-570BAC530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3C9882-DE00-9E24-7BA9-28CF2EB84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076" y="0"/>
            <a:ext cx="6316689" cy="581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865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7FC8EE-94D7-6D0D-DA36-A7E6185C7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4D956-2C5C-094C-AACA-D5BA5EEC4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>
                <a:solidFill>
                  <a:srgbClr val="633AC5"/>
                </a:solidFill>
              </a:rPr>
              <a:t>Take a Break!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16B9D8-52C6-2D55-6A6A-EF6439F14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109943-224D-278A-C453-A008CBF6391C}"/>
              </a:ext>
            </a:extLst>
          </p:cNvPr>
          <p:cNvSpPr txBox="1"/>
          <p:nvPr/>
        </p:nvSpPr>
        <p:spPr>
          <a:xfrm>
            <a:off x="5297762" y="2517169"/>
            <a:ext cx="60449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633AC5"/>
                </a:solidFill>
              </a:rPr>
              <a:t>Start Break-outs: 11:15</a:t>
            </a:r>
          </a:p>
          <a:p>
            <a:endParaRPr lang="nl-NL" sz="3200" dirty="0"/>
          </a:p>
          <a:p>
            <a:r>
              <a:rPr lang="nl-NL" sz="3200" dirty="0">
                <a:solidFill>
                  <a:srgbClr val="633AC5"/>
                </a:solidFill>
              </a:rPr>
              <a:t>Lunch: 12:15 </a:t>
            </a:r>
          </a:p>
          <a:p>
            <a:r>
              <a:rPr lang="nl-NL" sz="3200" i="1" dirty="0">
                <a:solidFill>
                  <a:srgbClr val="633AC5"/>
                </a:solidFill>
              </a:rPr>
              <a:t>Beneden in het restaurant</a:t>
            </a:r>
          </a:p>
        </p:txBody>
      </p:sp>
    </p:spTree>
    <p:extLst>
      <p:ext uri="{BB962C8B-B14F-4D97-AF65-F5344CB8AC3E}">
        <p14:creationId xmlns:p14="http://schemas.microsoft.com/office/powerpoint/2010/main" val="980899324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D94350-215E-52A2-9B9F-0FB25BD6B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42764E7-C78D-964E-A02C-2416B920C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nl-NL" sz="5400" dirty="0">
                <a:solidFill>
                  <a:srgbClr val="633AC5"/>
                </a:solidFill>
              </a:rPr>
              <a:t>Welkom terug!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A6CC23-E137-10B4-6E50-B882438F0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EC3F78-0FFC-E5E5-D032-2D76ED693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B75EE8-54A6-50D7-2E9E-36880AD283B9}"/>
              </a:ext>
            </a:extLst>
          </p:cNvPr>
          <p:cNvSpPr/>
          <p:nvPr/>
        </p:nvSpPr>
        <p:spPr>
          <a:xfrm>
            <a:off x="5297762" y="4228442"/>
            <a:ext cx="4971653" cy="640079"/>
          </a:xfrm>
          <a:prstGeom prst="rect">
            <a:avLst/>
          </a:prstGeom>
          <a:solidFill>
            <a:srgbClr val="E7C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484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471AEC-19AA-35CB-A4D2-AA31D172E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546868-0E44-A8F5-952C-D1E94DA3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390525"/>
            <a:ext cx="10909640" cy="15103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kern="1200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Middag Programma</a:t>
            </a:r>
            <a:endParaRPr lang="en-US" sz="6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F3C377-E868-06BD-5B8A-246B024E6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53" y="3067050"/>
            <a:ext cx="11841332" cy="375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13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5A652-4356-9A29-2412-B74C6FD5E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BE87F-06EE-8001-5E3F-8835A7367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Placeholder</a:t>
            </a:r>
            <a:r>
              <a:rPr lang="nl-NL" dirty="0"/>
              <a:t> – Slides Jochem (</a:t>
            </a:r>
            <a:r>
              <a:rPr lang="nl-NL" dirty="0" err="1"/>
              <a:t>energizer</a:t>
            </a:r>
            <a:r>
              <a:rPr lang="nl-NL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2432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0265A88-DDD0-5E2D-82CE-6F89A89A5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7C58F-3E6C-7533-05EF-2BD99A766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Placeholder</a:t>
            </a:r>
            <a:r>
              <a:rPr lang="nl-NL" dirty="0"/>
              <a:t> – Slides </a:t>
            </a:r>
            <a:r>
              <a:rPr lang="nl-NL" dirty="0" err="1"/>
              <a:t>Viviënne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37706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65962-C42A-5E6D-1526-C0E1835F9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81E7FD-49A3-80D6-FD69-B6B2AD3B5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354A6B-C01D-532C-94E5-28E33C556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51"/>
            <a:ext cx="12192000" cy="684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78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9BDF8A-6FDE-0FEE-D8C0-82845AE7F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" y="0"/>
            <a:ext cx="121904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71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D1E5D10-81A4-A4F3-4C2C-93B637D09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64819-65E9-063F-DF42-F7AA8FB5F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Placeholder</a:t>
            </a:r>
            <a:r>
              <a:rPr lang="nl-NL" dirty="0"/>
              <a:t> – Slides Rianne &amp; Nadia</a:t>
            </a:r>
          </a:p>
        </p:txBody>
      </p:sp>
    </p:spTree>
    <p:extLst>
      <p:ext uri="{BB962C8B-B14F-4D97-AF65-F5344CB8AC3E}">
        <p14:creationId xmlns:p14="http://schemas.microsoft.com/office/powerpoint/2010/main" val="2724523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B1414D-3869-68A6-3BC2-28E24A7E1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2D6D084-3F65-CBB0-3DC0-148390E25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900BCA-0E42-6AF2-23D5-A33F7172D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01093CB-CD4E-3850-87A9-63A33ABC2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365259"/>
              </p:ext>
            </p:extLst>
          </p:nvPr>
        </p:nvGraphicFramePr>
        <p:xfrm>
          <a:off x="4657345" y="2037365"/>
          <a:ext cx="7363419" cy="3017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5768">
                  <a:extLst>
                    <a:ext uri="{9D8B030D-6E8A-4147-A177-3AD203B41FA5}">
                      <a16:colId xmlns:a16="http://schemas.microsoft.com/office/drawing/2014/main" val="406744685"/>
                    </a:ext>
                  </a:extLst>
                </a:gridCol>
                <a:gridCol w="2187651">
                  <a:extLst>
                    <a:ext uri="{9D8B030D-6E8A-4147-A177-3AD203B41FA5}">
                      <a16:colId xmlns:a16="http://schemas.microsoft.com/office/drawing/2014/main" val="3733427671"/>
                    </a:ext>
                  </a:extLst>
                </a:gridCol>
              </a:tblGrid>
              <a:tr h="603504">
                <a:tc>
                  <a:txBody>
                    <a:bodyPr/>
                    <a:lstStyle/>
                    <a:p>
                      <a:r>
                        <a:rPr lang="nl-NL" sz="2400" b="1" dirty="0">
                          <a:solidFill>
                            <a:srgbClr val="633AC5"/>
                          </a:solidFill>
                        </a:rPr>
                        <a:t>Break-out Sessies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1" dirty="0">
                          <a:solidFill>
                            <a:srgbClr val="633AC5"/>
                          </a:solidFill>
                        </a:rPr>
                        <a:t>Locatie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896383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#5: Stefan Bos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Sydney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197102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#6: Joke van Rijn &amp; Job Los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Sydney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823591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#7: Jan Willem Kleinovink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Sydney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452804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#8: Dr. De Vos &amp; Prof. Van Delden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Melbourne 1-3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109966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9F83551-EEE8-F4D9-650E-E52E1838C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8184" y="365125"/>
            <a:ext cx="6535615" cy="1325563"/>
          </a:xfrm>
        </p:spPr>
        <p:txBody>
          <a:bodyPr/>
          <a:lstStyle/>
          <a:p>
            <a:r>
              <a:rPr lang="nl-NL" dirty="0">
                <a:solidFill>
                  <a:srgbClr val="633AC5"/>
                </a:solidFill>
              </a:rPr>
              <a:t>Break-outs - Middag</a:t>
            </a:r>
          </a:p>
        </p:txBody>
      </p:sp>
    </p:spTree>
    <p:extLst>
      <p:ext uri="{BB962C8B-B14F-4D97-AF65-F5344CB8AC3E}">
        <p14:creationId xmlns:p14="http://schemas.microsoft.com/office/powerpoint/2010/main" val="1048026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3128847" y="1759977"/>
            <a:ext cx="5934306" cy="3338047"/>
          </a:xfrm>
          <a:custGeom>
            <a:avLst/>
            <a:gdLst/>
            <a:ahLst/>
            <a:cxnLst/>
            <a:rect l="l" t="t" r="r" b="b"/>
            <a:pathLst>
              <a:path w="10014141" h="5632954">
                <a:moveTo>
                  <a:pt x="0" y="0"/>
                </a:moveTo>
                <a:lnTo>
                  <a:pt x="10014142" y="0"/>
                </a:lnTo>
                <a:lnTo>
                  <a:pt x="10014142" y="5632954"/>
                </a:lnTo>
                <a:lnTo>
                  <a:pt x="0" y="56329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 sz="1067"/>
          </a:p>
        </p:txBody>
      </p:sp>
      <p:sp>
        <p:nvSpPr>
          <p:cNvPr id="4" name="Freeform 4"/>
          <p:cNvSpPr/>
          <p:nvPr/>
        </p:nvSpPr>
        <p:spPr>
          <a:xfrm>
            <a:off x="9398522" y="2322608"/>
            <a:ext cx="2183878" cy="2393407"/>
          </a:xfrm>
          <a:custGeom>
            <a:avLst/>
            <a:gdLst/>
            <a:ahLst/>
            <a:cxnLst/>
            <a:rect l="l" t="t" r="r" b="b"/>
            <a:pathLst>
              <a:path w="3685294" h="4038874">
                <a:moveTo>
                  <a:pt x="0" y="0"/>
                </a:moveTo>
                <a:lnTo>
                  <a:pt x="3685294" y="0"/>
                </a:lnTo>
                <a:lnTo>
                  <a:pt x="3685294" y="4038874"/>
                </a:lnTo>
                <a:lnTo>
                  <a:pt x="0" y="4038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56727" t="-65670" r="-206526"/>
            </a:stretch>
          </a:blipFill>
        </p:spPr>
        <p:txBody>
          <a:bodyPr/>
          <a:lstStyle/>
          <a:p>
            <a:endParaRPr lang="nl-NL" sz="1067"/>
          </a:p>
        </p:txBody>
      </p:sp>
      <p:sp>
        <p:nvSpPr>
          <p:cNvPr id="5" name="Freeform 5"/>
          <p:cNvSpPr/>
          <p:nvPr/>
        </p:nvSpPr>
        <p:spPr>
          <a:xfrm>
            <a:off x="257094" y="3703686"/>
            <a:ext cx="2538731" cy="1117615"/>
          </a:xfrm>
          <a:custGeom>
            <a:avLst/>
            <a:gdLst/>
            <a:ahLst/>
            <a:cxnLst/>
            <a:rect l="l" t="t" r="r" b="b"/>
            <a:pathLst>
              <a:path w="4284108" h="1885975">
                <a:moveTo>
                  <a:pt x="0" y="0"/>
                </a:moveTo>
                <a:lnTo>
                  <a:pt x="4284107" y="0"/>
                </a:lnTo>
                <a:lnTo>
                  <a:pt x="4284107" y="1885975"/>
                </a:lnTo>
                <a:lnTo>
                  <a:pt x="0" y="18859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8397" t="-178565" r="-289078" b="-55658"/>
            </a:stretch>
          </a:blipFill>
        </p:spPr>
        <p:txBody>
          <a:bodyPr/>
          <a:lstStyle/>
          <a:p>
            <a:endParaRPr lang="nl-NL" sz="1067"/>
          </a:p>
        </p:txBody>
      </p:sp>
      <p:sp>
        <p:nvSpPr>
          <p:cNvPr id="6" name="Freeform 6"/>
          <p:cNvSpPr/>
          <p:nvPr/>
        </p:nvSpPr>
        <p:spPr>
          <a:xfrm>
            <a:off x="229694" y="1745487"/>
            <a:ext cx="2687099" cy="1470878"/>
          </a:xfrm>
          <a:custGeom>
            <a:avLst/>
            <a:gdLst/>
            <a:ahLst/>
            <a:cxnLst/>
            <a:rect l="l" t="t" r="r" b="b"/>
            <a:pathLst>
              <a:path w="4534480" h="2482107">
                <a:moveTo>
                  <a:pt x="0" y="0"/>
                </a:moveTo>
                <a:lnTo>
                  <a:pt x="4534480" y="0"/>
                </a:lnTo>
                <a:lnTo>
                  <a:pt x="4534480" y="2482107"/>
                </a:lnTo>
                <a:lnTo>
                  <a:pt x="0" y="24821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149" t="-154374" r="-494217" b="-54374"/>
            </a:stretch>
          </a:blipFill>
        </p:spPr>
        <p:txBody>
          <a:bodyPr/>
          <a:lstStyle/>
          <a:p>
            <a:endParaRPr lang="nl-NL" sz="1067"/>
          </a:p>
        </p:txBody>
      </p:sp>
      <p:sp>
        <p:nvSpPr>
          <p:cNvPr id="7" name="Freeform 7"/>
          <p:cNvSpPr/>
          <p:nvPr/>
        </p:nvSpPr>
        <p:spPr>
          <a:xfrm>
            <a:off x="126150" y="5308621"/>
            <a:ext cx="11939700" cy="1117559"/>
          </a:xfrm>
          <a:custGeom>
            <a:avLst/>
            <a:gdLst/>
            <a:ahLst/>
            <a:cxnLst/>
            <a:rect l="l" t="t" r="r" b="b"/>
            <a:pathLst>
              <a:path w="20148243" h="1885880">
                <a:moveTo>
                  <a:pt x="0" y="0"/>
                </a:moveTo>
                <a:lnTo>
                  <a:pt x="20148244" y="0"/>
                </a:lnTo>
                <a:lnTo>
                  <a:pt x="20148244" y="1885880"/>
                </a:lnTo>
                <a:lnTo>
                  <a:pt x="0" y="18858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679" b="-197377"/>
            </a:stretch>
          </a:blipFill>
        </p:spPr>
        <p:txBody>
          <a:bodyPr/>
          <a:lstStyle/>
          <a:p>
            <a:endParaRPr lang="nl-NL" sz="1067"/>
          </a:p>
        </p:txBody>
      </p:sp>
      <p:sp>
        <p:nvSpPr>
          <p:cNvPr id="8" name="Title 10">
            <a:extLst>
              <a:ext uri="{FF2B5EF4-FFF2-40B4-BE49-F238E27FC236}">
                <a16:creationId xmlns:a16="http://schemas.microsoft.com/office/drawing/2014/main" id="{3E217895-D33E-18C3-DBA6-A48483183F2B}"/>
              </a:ext>
            </a:extLst>
          </p:cNvPr>
          <p:cNvSpPr txBox="1">
            <a:spLocks/>
          </p:cNvSpPr>
          <p:nvPr/>
        </p:nvSpPr>
        <p:spPr>
          <a:xfrm>
            <a:off x="621811" y="612443"/>
            <a:ext cx="10511642" cy="1117559"/>
          </a:xfrm>
          <a:prstGeom prst="rect">
            <a:avLst/>
          </a:prstGeom>
        </p:spPr>
        <p:txBody>
          <a:bodyPr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9600" dirty="0">
                <a:solidFill>
                  <a:srgbClr val="633AC5"/>
                </a:solidFill>
              </a:rPr>
              <a:t>Onze sponsoren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9F9006-F3A0-64F8-2D9E-7DC41D69B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5" name="Rectangle 1074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6" name="Rectangle 1075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7" name="Freeform: Shape 1076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7B6E4C-9CAC-D5D1-E733-4C19CF037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248" y="0"/>
            <a:ext cx="6366787" cy="585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44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FB5EF7-4AC0-44D9-8F1B-0F5F643B8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0D25C-44A5-10D8-DB08-97F62256D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>
                <a:solidFill>
                  <a:srgbClr val="633AC5"/>
                </a:solidFill>
              </a:rPr>
              <a:t>Take a Break!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A507D2-12AE-522D-A4BC-4941BE737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4ACA66-6A25-D3B6-7063-ACF2195DCE0A}"/>
              </a:ext>
            </a:extLst>
          </p:cNvPr>
          <p:cNvSpPr txBox="1"/>
          <p:nvPr/>
        </p:nvSpPr>
        <p:spPr>
          <a:xfrm>
            <a:off x="5297762" y="2517169"/>
            <a:ext cx="62511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633AC5"/>
                </a:solidFill>
              </a:rPr>
              <a:t>Start Break-outs: 15:30</a:t>
            </a:r>
          </a:p>
          <a:p>
            <a:endParaRPr lang="nl-NL" sz="3200" dirty="0">
              <a:solidFill>
                <a:srgbClr val="633AC5"/>
              </a:solidFill>
            </a:endParaRPr>
          </a:p>
          <a:p>
            <a:r>
              <a:rPr lang="nl-NL" sz="3200" dirty="0">
                <a:solidFill>
                  <a:srgbClr val="633AC5"/>
                </a:solidFill>
              </a:rPr>
              <a:t>Terug in deze zaal: 16:30</a:t>
            </a:r>
          </a:p>
          <a:p>
            <a:endParaRPr lang="nl-NL" sz="32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24569175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F2590F-1694-5324-788B-48CF8115B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BBDE219-EC5E-F764-7281-44B0E104FD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nl-NL" sz="5400" dirty="0">
                <a:solidFill>
                  <a:srgbClr val="633AC5"/>
                </a:solidFill>
              </a:rPr>
              <a:t>Welkom terug!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BA4069-8341-B670-4146-2652B35A9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772CA8-2057-D272-AE7F-A6429D484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566FE1-E011-7155-D868-AE22FFFA9B8A}"/>
              </a:ext>
            </a:extLst>
          </p:cNvPr>
          <p:cNvSpPr/>
          <p:nvPr/>
        </p:nvSpPr>
        <p:spPr>
          <a:xfrm>
            <a:off x="5297762" y="4228442"/>
            <a:ext cx="4971653" cy="640079"/>
          </a:xfrm>
          <a:prstGeom prst="rect">
            <a:avLst/>
          </a:prstGeom>
          <a:solidFill>
            <a:srgbClr val="E7C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151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0E0C1A-4850-7DB9-BF0E-B42DFD511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DD84FBC-AF65-A6DD-9FCE-21C17AC36C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nl-NL" sz="5400" dirty="0">
                <a:solidFill>
                  <a:srgbClr val="633AC5"/>
                </a:solidFill>
              </a:rPr>
              <a:t>Afsluiting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2D21D6-DB53-3526-DB24-C24F88FDB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AB8000-D0BE-6E19-C91C-DBB38A3B0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443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7C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CB5883-C9BE-41EF-4E74-C1919FBBF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2E83D57-D8BB-2F33-7065-5ECC97E12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1"/>
            <a:ext cx="6251110" cy="3184668"/>
          </a:xfrm>
        </p:spPr>
        <p:txBody>
          <a:bodyPr anchor="b">
            <a:normAutofit/>
          </a:bodyPr>
          <a:lstStyle/>
          <a:p>
            <a:pPr algn="l"/>
            <a:r>
              <a:rPr lang="nl-NL" sz="5400" dirty="0">
                <a:solidFill>
                  <a:srgbClr val="633AC5"/>
                </a:solidFill>
              </a:rPr>
              <a:t>Netwerk borrel met</a:t>
            </a:r>
            <a:br>
              <a:rPr lang="nl-NL" sz="5400" dirty="0">
                <a:solidFill>
                  <a:srgbClr val="633AC5"/>
                </a:solidFill>
              </a:rPr>
            </a:br>
            <a:r>
              <a:rPr lang="nl-NL" sz="5400" dirty="0">
                <a:solidFill>
                  <a:srgbClr val="633AC5"/>
                </a:solidFill>
              </a:rPr>
              <a:t>muzikale omlijsting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49C4747-F127-B31F-139B-4D7F419499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1" y="4636008"/>
            <a:ext cx="5684872" cy="1572768"/>
          </a:xfrm>
        </p:spPr>
        <p:txBody>
          <a:bodyPr>
            <a:normAutofit/>
          </a:bodyPr>
          <a:lstStyle/>
          <a:p>
            <a:r>
              <a:rPr lang="nl-NL" dirty="0"/>
              <a:t>Bij inleveren badge ontvang je een tasje met lustrumcadeau van NVFG!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4C920C-BE57-B9B3-12FE-CA8BBF0C1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C11BB0-6BF6-C36E-4BDC-31CB6D0AC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4866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81000"/>
            <a:ext cx="12192000" cy="1082297"/>
            <a:chOff x="0" y="0"/>
            <a:chExt cx="5418667" cy="4810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 sz="1067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30104" tIns="30104" rIns="30104" bIns="30104" rtlCol="0" anchor="ctr"/>
            <a:lstStyle/>
            <a:p>
              <a:pPr algn="ctr">
                <a:lnSpc>
                  <a:spcPts val="2010"/>
                </a:lnSpc>
              </a:pPr>
              <a:endParaRPr sz="1067"/>
            </a:p>
          </p:txBody>
        </p:sp>
      </p:grpSp>
      <p:sp>
        <p:nvSpPr>
          <p:cNvPr id="5" name="Freeform 5"/>
          <p:cNvSpPr/>
          <p:nvPr/>
        </p:nvSpPr>
        <p:spPr>
          <a:xfrm>
            <a:off x="4825399" y="462886"/>
            <a:ext cx="1986708" cy="844351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 sz="1067"/>
          </a:p>
        </p:txBody>
      </p:sp>
      <p:sp>
        <p:nvSpPr>
          <p:cNvPr id="6" name="TextBox 6"/>
          <p:cNvSpPr txBox="1"/>
          <p:nvPr/>
        </p:nvSpPr>
        <p:spPr>
          <a:xfrm>
            <a:off x="314760" y="1650060"/>
            <a:ext cx="5391104" cy="520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28"/>
              </a:lnSpc>
            </a:pPr>
            <a:r>
              <a:rPr lang="en-US" sz="3163" b="1" dirty="0" err="1">
                <a:solidFill>
                  <a:srgbClr val="9A57CD"/>
                </a:solidFill>
                <a:latin typeface="Raleway Bold"/>
                <a:ea typeface="Raleway Bold"/>
                <a:cs typeface="Raleway Bold"/>
                <a:sym typeface="Raleway Bold"/>
              </a:rPr>
              <a:t>Volgende</a:t>
            </a:r>
            <a:r>
              <a:rPr lang="en-US" sz="3163" b="1" dirty="0">
                <a:solidFill>
                  <a:srgbClr val="9A57CD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3163" b="1" dirty="0" err="1">
                <a:solidFill>
                  <a:srgbClr val="9A57CD"/>
                </a:solidFill>
                <a:latin typeface="Raleway Bold"/>
                <a:ea typeface="Raleway Bold"/>
                <a:cs typeface="Raleway Bold"/>
                <a:sym typeface="Raleway Bold"/>
              </a:rPr>
              <a:t>evenementen</a:t>
            </a:r>
            <a:r>
              <a:rPr lang="en-US" sz="3163" b="1" dirty="0">
                <a:solidFill>
                  <a:srgbClr val="9A57CD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23344" y="2751215"/>
            <a:ext cx="1893309" cy="2353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16-04-2026</a:t>
            </a:r>
          </a:p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19-05-2026</a:t>
            </a:r>
          </a:p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02-06-2026</a:t>
            </a:r>
          </a:p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10-06-2026</a:t>
            </a:r>
          </a:p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29-09-2026</a:t>
            </a:r>
          </a:p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29-10-2026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541358" y="2751215"/>
            <a:ext cx="7041042" cy="2353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NVFG </a:t>
            </a:r>
            <a:r>
              <a:rPr lang="en-US" sz="2204" dirty="0" err="1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RegNed</a:t>
            </a: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204" dirty="0" err="1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Voorjaarsbijeenkomst</a:t>
            </a:r>
            <a:endParaRPr lang="en-US" sz="2204" dirty="0">
              <a:solidFill>
                <a:srgbClr val="9A57C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NVFG PPN </a:t>
            </a:r>
            <a:r>
              <a:rPr lang="en-US" sz="2204" dirty="0" err="1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Voorjaarsbijeenkomst</a:t>
            </a: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</a:p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NVFG Regulatory Affairs Advanced Course</a:t>
            </a:r>
          </a:p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NVFG </a:t>
            </a:r>
            <a:r>
              <a:rPr lang="en-US" sz="2204" dirty="0" err="1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RegNed</a:t>
            </a: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 GDP-RP </a:t>
            </a:r>
            <a:r>
              <a:rPr lang="en-US" sz="2204" dirty="0" err="1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bijeenkomst</a:t>
            </a:r>
            <a:endParaRPr lang="en-US" sz="2204" dirty="0">
              <a:solidFill>
                <a:srgbClr val="9A57C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NVFG PPN </a:t>
            </a:r>
            <a:r>
              <a:rPr lang="en-US" sz="2204" dirty="0" err="1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Basiscursus</a:t>
            </a:r>
            <a:endParaRPr lang="en-US" sz="2204" dirty="0">
              <a:solidFill>
                <a:srgbClr val="9A57C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ts val="3086"/>
              </a:lnSpc>
            </a:pPr>
            <a:r>
              <a:rPr lang="en-US" sz="2204" dirty="0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NVFG </a:t>
            </a:r>
            <a:r>
              <a:rPr lang="en-US" sz="2204" dirty="0" err="1">
                <a:solidFill>
                  <a:srgbClr val="9A57CD"/>
                </a:solidFill>
                <a:latin typeface="Raleway"/>
                <a:ea typeface="Raleway"/>
                <a:cs typeface="Raleway"/>
                <a:sym typeface="Raleway"/>
              </a:rPr>
              <a:t>Najaarscongres</a:t>
            </a:r>
            <a:endParaRPr lang="en-US" sz="2204" dirty="0">
              <a:solidFill>
                <a:srgbClr val="9A57C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8B93FA3-727F-5027-5DC4-BA1F31E28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009" y="3308018"/>
            <a:ext cx="3549982" cy="354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2"/>
          <p:cNvSpPr/>
          <p:nvPr/>
        </p:nvSpPr>
        <p:spPr>
          <a:xfrm>
            <a:off x="2903656" y="2238861"/>
            <a:ext cx="1733036" cy="1708066"/>
          </a:xfrm>
          <a:custGeom>
            <a:avLst/>
            <a:gdLst/>
            <a:ahLst/>
            <a:cxnLst/>
            <a:rect l="l" t="t" r="r" b="b"/>
            <a:pathLst>
              <a:path w="2924498" h="2882362">
                <a:moveTo>
                  <a:pt x="0" y="0"/>
                </a:moveTo>
                <a:lnTo>
                  <a:pt x="2924497" y="0"/>
                </a:lnTo>
                <a:lnTo>
                  <a:pt x="2924497" y="2882362"/>
                </a:lnTo>
                <a:lnTo>
                  <a:pt x="0" y="28823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09568" b="-109708"/>
            </a:stretch>
          </a:blipFill>
        </p:spPr>
        <p:txBody>
          <a:bodyPr/>
          <a:lstStyle/>
          <a:p>
            <a:endParaRPr lang="nl-NL" sz="1067"/>
          </a:p>
        </p:txBody>
      </p:sp>
      <p:grpSp>
        <p:nvGrpSpPr>
          <p:cNvPr id="3" name="Group 3"/>
          <p:cNvGrpSpPr/>
          <p:nvPr/>
        </p:nvGrpSpPr>
        <p:grpSpPr>
          <a:xfrm>
            <a:off x="0" y="381001"/>
            <a:ext cx="12192000" cy="1152036"/>
            <a:chOff x="0" y="0"/>
            <a:chExt cx="5418667" cy="54923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18667" cy="549237"/>
            </a:xfrm>
            <a:custGeom>
              <a:avLst/>
              <a:gdLst/>
              <a:ahLst/>
              <a:cxnLst/>
              <a:rect l="l" t="t" r="r" b="b"/>
              <a:pathLst>
                <a:path w="5418667" h="549237">
                  <a:moveTo>
                    <a:pt x="0" y="0"/>
                  </a:moveTo>
                  <a:lnTo>
                    <a:pt x="5418667" y="0"/>
                  </a:lnTo>
                  <a:lnTo>
                    <a:pt x="5418667" y="549237"/>
                  </a:lnTo>
                  <a:lnTo>
                    <a:pt x="0" y="549237"/>
                  </a:lnTo>
                  <a:close/>
                </a:path>
              </a:pathLst>
            </a:custGeom>
            <a:solidFill>
              <a:srgbClr val="FAFBF8"/>
            </a:solidFill>
          </p:spPr>
          <p:txBody>
            <a:bodyPr/>
            <a:lstStyle/>
            <a:p>
              <a:endParaRPr lang="nl-NL" sz="1067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5418667" cy="606387"/>
            </a:xfrm>
            <a:prstGeom prst="rect">
              <a:avLst/>
            </a:prstGeom>
          </p:spPr>
          <p:txBody>
            <a:bodyPr lIns="30104" tIns="30104" rIns="30104" bIns="30104" rtlCol="0" anchor="ctr"/>
            <a:lstStyle/>
            <a:p>
              <a:pPr algn="ctr">
                <a:lnSpc>
                  <a:spcPts val="2010"/>
                </a:lnSpc>
              </a:pPr>
              <a:endParaRPr sz="1067"/>
            </a:p>
          </p:txBody>
        </p:sp>
      </p:grpSp>
      <p:sp>
        <p:nvSpPr>
          <p:cNvPr id="6" name="Freeform 6"/>
          <p:cNvSpPr/>
          <p:nvPr/>
        </p:nvSpPr>
        <p:spPr>
          <a:xfrm>
            <a:off x="4851538" y="473739"/>
            <a:ext cx="1971736" cy="851879"/>
          </a:xfrm>
          <a:custGeom>
            <a:avLst/>
            <a:gdLst/>
            <a:ahLst/>
            <a:cxnLst/>
            <a:rect l="l" t="t" r="r" b="b"/>
            <a:pathLst>
              <a:path w="3327305" h="1437545">
                <a:moveTo>
                  <a:pt x="0" y="0"/>
                </a:moveTo>
                <a:lnTo>
                  <a:pt x="3327305" y="0"/>
                </a:lnTo>
                <a:lnTo>
                  <a:pt x="3327305" y="1437545"/>
                </a:lnTo>
                <a:lnTo>
                  <a:pt x="0" y="14375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31" r="-531"/>
            </a:stretch>
          </a:blipFill>
        </p:spPr>
        <p:txBody>
          <a:bodyPr/>
          <a:lstStyle/>
          <a:p>
            <a:endParaRPr lang="nl-NL" sz="1067"/>
          </a:p>
        </p:txBody>
      </p:sp>
      <p:sp>
        <p:nvSpPr>
          <p:cNvPr id="8" name="TextBox 8"/>
          <p:cNvSpPr txBox="1"/>
          <p:nvPr/>
        </p:nvSpPr>
        <p:spPr>
          <a:xfrm>
            <a:off x="3142378" y="1708331"/>
            <a:ext cx="6849943" cy="530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62"/>
              </a:lnSpc>
              <a:spcBef>
                <a:spcPct val="0"/>
              </a:spcBef>
            </a:pPr>
            <a:r>
              <a:rPr lang="en-US" sz="3187" b="1" dirty="0" err="1">
                <a:solidFill>
                  <a:srgbClr val="9A57CD"/>
                </a:solidFill>
                <a:latin typeface="Raleway Bold"/>
                <a:ea typeface="Raleway Bold"/>
                <a:cs typeface="Raleway Bold"/>
                <a:sym typeface="Raleway Bold"/>
              </a:rPr>
              <a:t>Volg</a:t>
            </a:r>
            <a:r>
              <a:rPr lang="en-US" sz="3187" b="1" dirty="0">
                <a:solidFill>
                  <a:srgbClr val="9A57CD"/>
                </a:solidFill>
                <a:latin typeface="Raleway Bold"/>
                <a:ea typeface="Raleway Bold"/>
                <a:cs typeface="Raleway Bold"/>
                <a:sym typeface="Raleway Bold"/>
              </a:rPr>
              <a:t> de NVFG op LinkedIn: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7C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841B12-790F-7D42-BAC3-4F09B7BB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35C8ADF-14AA-AAFF-7A3A-9CC1C2BE501A}"/>
              </a:ext>
            </a:extLst>
          </p:cNvPr>
          <p:cNvSpPr/>
          <p:nvPr/>
        </p:nvSpPr>
        <p:spPr>
          <a:xfrm>
            <a:off x="3746236" y="3256514"/>
            <a:ext cx="1733036" cy="1708066"/>
          </a:xfrm>
          <a:custGeom>
            <a:avLst/>
            <a:gdLst/>
            <a:ahLst/>
            <a:cxnLst/>
            <a:rect l="l" t="t" r="r" b="b"/>
            <a:pathLst>
              <a:path w="2924498" h="2882362">
                <a:moveTo>
                  <a:pt x="0" y="0"/>
                </a:moveTo>
                <a:lnTo>
                  <a:pt x="2924497" y="0"/>
                </a:lnTo>
                <a:lnTo>
                  <a:pt x="2924497" y="2882362"/>
                </a:lnTo>
                <a:lnTo>
                  <a:pt x="0" y="28823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9568" b="-109708"/>
            </a:stretch>
          </a:blipFill>
        </p:spPr>
        <p:txBody>
          <a:bodyPr/>
          <a:lstStyle/>
          <a:p>
            <a:endParaRPr lang="nl-NL" sz="1067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FA07F50-5481-D70A-FEE7-4B4C0F62D497}"/>
              </a:ext>
            </a:extLst>
          </p:cNvPr>
          <p:cNvGrpSpPr/>
          <p:nvPr/>
        </p:nvGrpSpPr>
        <p:grpSpPr>
          <a:xfrm>
            <a:off x="0" y="381001"/>
            <a:ext cx="12192000" cy="1152036"/>
            <a:chOff x="0" y="0"/>
            <a:chExt cx="5418667" cy="54923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63CCDC9-836E-A04A-C455-B562F91CDDE5}"/>
                </a:ext>
              </a:extLst>
            </p:cNvPr>
            <p:cNvSpPr/>
            <p:nvPr/>
          </p:nvSpPr>
          <p:spPr>
            <a:xfrm>
              <a:off x="0" y="0"/>
              <a:ext cx="5418667" cy="549237"/>
            </a:xfrm>
            <a:custGeom>
              <a:avLst/>
              <a:gdLst/>
              <a:ahLst/>
              <a:cxnLst/>
              <a:rect l="l" t="t" r="r" b="b"/>
              <a:pathLst>
                <a:path w="5418667" h="549237">
                  <a:moveTo>
                    <a:pt x="0" y="0"/>
                  </a:moveTo>
                  <a:lnTo>
                    <a:pt x="5418667" y="0"/>
                  </a:lnTo>
                  <a:lnTo>
                    <a:pt x="5418667" y="549237"/>
                  </a:lnTo>
                  <a:lnTo>
                    <a:pt x="0" y="549237"/>
                  </a:lnTo>
                  <a:close/>
                </a:path>
              </a:pathLst>
            </a:custGeom>
            <a:solidFill>
              <a:srgbClr val="FAFBF8"/>
            </a:solidFill>
          </p:spPr>
          <p:txBody>
            <a:bodyPr/>
            <a:lstStyle/>
            <a:p>
              <a:endParaRPr lang="nl-NL" sz="1067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87675EC-07E0-772B-BD99-1D8DAEB6E0F6}"/>
                </a:ext>
              </a:extLst>
            </p:cNvPr>
            <p:cNvSpPr txBox="1"/>
            <p:nvPr/>
          </p:nvSpPr>
          <p:spPr>
            <a:xfrm>
              <a:off x="0" y="-57150"/>
              <a:ext cx="5418667" cy="606387"/>
            </a:xfrm>
            <a:prstGeom prst="rect">
              <a:avLst/>
            </a:prstGeom>
          </p:spPr>
          <p:txBody>
            <a:bodyPr lIns="30104" tIns="30104" rIns="30104" bIns="30104" rtlCol="0" anchor="ctr"/>
            <a:lstStyle/>
            <a:p>
              <a:pPr algn="ctr">
                <a:lnSpc>
                  <a:spcPts val="2010"/>
                </a:lnSpc>
              </a:pPr>
              <a:endParaRPr sz="1067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F1854E72-4BAB-78D0-CF46-A8FA6779A177}"/>
              </a:ext>
            </a:extLst>
          </p:cNvPr>
          <p:cNvSpPr/>
          <p:nvPr/>
        </p:nvSpPr>
        <p:spPr>
          <a:xfrm>
            <a:off x="4851538" y="473739"/>
            <a:ext cx="1971736" cy="851879"/>
          </a:xfrm>
          <a:custGeom>
            <a:avLst/>
            <a:gdLst/>
            <a:ahLst/>
            <a:cxnLst/>
            <a:rect l="l" t="t" r="r" b="b"/>
            <a:pathLst>
              <a:path w="3327305" h="1437545">
                <a:moveTo>
                  <a:pt x="0" y="0"/>
                </a:moveTo>
                <a:lnTo>
                  <a:pt x="3327305" y="0"/>
                </a:lnTo>
                <a:lnTo>
                  <a:pt x="3327305" y="1437545"/>
                </a:lnTo>
                <a:lnTo>
                  <a:pt x="0" y="1437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1" r="-531"/>
            </a:stretch>
          </a:blipFill>
        </p:spPr>
        <p:txBody>
          <a:bodyPr/>
          <a:lstStyle/>
          <a:p>
            <a:endParaRPr lang="nl-NL" sz="1067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6545CA5-7B02-E274-A6BB-E0D389E6265E}"/>
              </a:ext>
            </a:extLst>
          </p:cNvPr>
          <p:cNvSpPr/>
          <p:nvPr/>
        </p:nvSpPr>
        <p:spPr>
          <a:xfrm>
            <a:off x="5994143" y="3256514"/>
            <a:ext cx="1873942" cy="1708066"/>
          </a:xfrm>
          <a:custGeom>
            <a:avLst/>
            <a:gdLst/>
            <a:ahLst/>
            <a:cxnLst/>
            <a:rect l="l" t="t" r="r" b="b"/>
            <a:pathLst>
              <a:path w="3162277" h="2882362">
                <a:moveTo>
                  <a:pt x="0" y="0"/>
                </a:moveTo>
                <a:lnTo>
                  <a:pt x="3162276" y="0"/>
                </a:lnTo>
                <a:lnTo>
                  <a:pt x="3162276" y="2882362"/>
                </a:lnTo>
                <a:lnTo>
                  <a:pt x="0" y="28823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 sz="1067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DBB9F9B-7BF6-14D9-2032-C13051D85317}"/>
              </a:ext>
            </a:extLst>
          </p:cNvPr>
          <p:cNvSpPr txBox="1"/>
          <p:nvPr/>
        </p:nvSpPr>
        <p:spPr>
          <a:xfrm>
            <a:off x="3074139" y="2129510"/>
            <a:ext cx="6849943" cy="530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62"/>
              </a:lnSpc>
              <a:spcBef>
                <a:spcPct val="0"/>
              </a:spcBef>
            </a:pPr>
            <a:r>
              <a:rPr lang="en-US" sz="3187" b="1" dirty="0" err="1">
                <a:solidFill>
                  <a:srgbClr val="9A57CD"/>
                </a:solidFill>
                <a:latin typeface="Raleway Bold"/>
                <a:ea typeface="Raleway Bold"/>
                <a:cs typeface="Raleway Bold"/>
                <a:sym typeface="Raleway Bold"/>
              </a:rPr>
              <a:t>Volg</a:t>
            </a:r>
            <a:r>
              <a:rPr lang="en-US" sz="3187" b="1" dirty="0">
                <a:solidFill>
                  <a:srgbClr val="9A57CD"/>
                </a:solidFill>
                <a:latin typeface="Raleway Bold"/>
                <a:ea typeface="Raleway Bold"/>
                <a:cs typeface="Raleway Bold"/>
                <a:sym typeface="Raleway Bold"/>
              </a:rPr>
              <a:t> de NVFG op social media: </a:t>
            </a:r>
          </a:p>
        </p:txBody>
      </p:sp>
    </p:spTree>
    <p:extLst>
      <p:ext uri="{BB962C8B-B14F-4D97-AF65-F5344CB8AC3E}">
        <p14:creationId xmlns:p14="http://schemas.microsoft.com/office/powerpoint/2010/main" val="341382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5FD7DA-8978-DFB5-7DEE-4630FB4FA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679" y="643467"/>
            <a:ext cx="9058642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31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6BE36FC-75B8-406B-76F2-A9858CF0D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390525"/>
            <a:ext cx="10909640" cy="15103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kern="1200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Ochtend Programma</a:t>
            </a:r>
            <a:endParaRPr lang="en-US" sz="6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6E9069-0511-C824-BD7E-D6129ADED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77" y="3425828"/>
            <a:ext cx="10118598" cy="230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71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A40AF-C7CA-6476-2FBB-DFD8303BF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Placeholder</a:t>
            </a:r>
            <a:r>
              <a:rPr lang="nl-NL" dirty="0"/>
              <a:t> – Slides Jochem (plenaire sessie)</a:t>
            </a:r>
          </a:p>
        </p:txBody>
      </p:sp>
    </p:spTree>
    <p:extLst>
      <p:ext uri="{BB962C8B-B14F-4D97-AF65-F5344CB8AC3E}">
        <p14:creationId xmlns:p14="http://schemas.microsoft.com/office/powerpoint/2010/main" val="1085180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C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078F87-5203-8770-01BE-B348EFC86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238C3E-C384-FE91-E30C-705CA917D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FD2FF24-9078-3DC3-96EF-91052B262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50A8149-47A3-AA22-9DC3-DD231E6A81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12546"/>
              </p:ext>
            </p:extLst>
          </p:nvPr>
        </p:nvGraphicFramePr>
        <p:xfrm>
          <a:off x="4990958" y="2037365"/>
          <a:ext cx="7029806" cy="3017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9390">
                  <a:extLst>
                    <a:ext uri="{9D8B030D-6E8A-4147-A177-3AD203B41FA5}">
                      <a16:colId xmlns:a16="http://schemas.microsoft.com/office/drawing/2014/main" val="406744685"/>
                    </a:ext>
                  </a:extLst>
                </a:gridCol>
                <a:gridCol w="2280416">
                  <a:extLst>
                    <a:ext uri="{9D8B030D-6E8A-4147-A177-3AD203B41FA5}">
                      <a16:colId xmlns:a16="http://schemas.microsoft.com/office/drawing/2014/main" val="3733427671"/>
                    </a:ext>
                  </a:extLst>
                </a:gridCol>
              </a:tblGrid>
              <a:tr h="603504">
                <a:tc>
                  <a:txBody>
                    <a:bodyPr/>
                    <a:lstStyle/>
                    <a:p>
                      <a:r>
                        <a:rPr lang="nl-NL" sz="2400" b="1" dirty="0">
                          <a:solidFill>
                            <a:srgbClr val="633AC5"/>
                          </a:solidFill>
                        </a:rPr>
                        <a:t>Break-out Sessies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1" dirty="0">
                          <a:solidFill>
                            <a:srgbClr val="633AC5"/>
                          </a:solidFill>
                        </a:rPr>
                        <a:t>Locatie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896383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#1: </a:t>
                      </a:r>
                      <a:r>
                        <a:rPr lang="nl-NL" sz="2400" dirty="0" err="1">
                          <a:solidFill>
                            <a:srgbClr val="633AC5"/>
                          </a:solidFill>
                        </a:rPr>
                        <a:t>Sieta</a:t>
                      </a:r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 de Vries &amp; </a:t>
                      </a:r>
                      <a:r>
                        <a:rPr lang="nl-NL" sz="2400" dirty="0" err="1">
                          <a:solidFill>
                            <a:srgbClr val="633AC5"/>
                          </a:solidFill>
                        </a:rPr>
                        <a:t>Patrijk</a:t>
                      </a:r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 </a:t>
                      </a:r>
                      <a:r>
                        <a:rPr lang="nl-NL" sz="2400" dirty="0" err="1">
                          <a:solidFill>
                            <a:srgbClr val="633AC5"/>
                          </a:solidFill>
                        </a:rPr>
                        <a:t>Vrijlandt</a:t>
                      </a:r>
                      <a:endParaRPr lang="nl-NL" sz="2400" dirty="0">
                        <a:solidFill>
                          <a:srgbClr val="633AC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Sydney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197102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#2: Rianne </a:t>
                      </a:r>
                      <a:r>
                        <a:rPr lang="nl-NL" sz="2400" dirty="0" err="1">
                          <a:solidFill>
                            <a:srgbClr val="633AC5"/>
                          </a:solidFill>
                        </a:rPr>
                        <a:t>Tooten</a:t>
                      </a:r>
                      <a:endParaRPr lang="nl-NL" sz="2400" dirty="0">
                        <a:solidFill>
                          <a:srgbClr val="633AC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Sydney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823591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#3: Sebastiaan van Hulzen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Melbourne 1-3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452804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#4: Joep Rijnierse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rgbClr val="633AC5"/>
                          </a:solidFill>
                        </a:rPr>
                        <a:t>Sydney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109966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7F14FD5-333D-8156-089B-8EBD50F2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8184" y="365125"/>
            <a:ext cx="6535615" cy="1325563"/>
          </a:xfrm>
        </p:spPr>
        <p:txBody>
          <a:bodyPr/>
          <a:lstStyle/>
          <a:p>
            <a:r>
              <a:rPr lang="nl-NL" b="1" dirty="0">
                <a:solidFill>
                  <a:srgbClr val="633AC5"/>
                </a:solidFill>
              </a:rPr>
              <a:t>Break-outs - Ochtend</a:t>
            </a:r>
          </a:p>
        </p:txBody>
      </p:sp>
    </p:spTree>
    <p:extLst>
      <p:ext uri="{BB962C8B-B14F-4D97-AF65-F5344CB8AC3E}">
        <p14:creationId xmlns:p14="http://schemas.microsoft.com/office/powerpoint/2010/main" val="409161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881ec9-9a05-474d-8cb7-f7c06baa8314" xsi:nil="true"/>
    <lcf76f155ced4ddcb4097134ff3c332f xmlns="90480610-dc60-4ca4-9149-411814d10f2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DCC6BB67C601438D0C46F0622B9CE8" ma:contentTypeVersion="20" ma:contentTypeDescription="Een nieuw document maken." ma:contentTypeScope="" ma:versionID="9eca9802c681b9e5b087a7451ff58e76">
  <xsd:schema xmlns:xsd="http://www.w3.org/2001/XMLSchema" xmlns:xs="http://www.w3.org/2001/XMLSchema" xmlns:p="http://schemas.microsoft.com/office/2006/metadata/properties" xmlns:ns2="13881ec9-9a05-474d-8cb7-f7c06baa8314" xmlns:ns3="90480610-dc60-4ca4-9149-411814d10f2a" targetNamespace="http://schemas.microsoft.com/office/2006/metadata/properties" ma:root="true" ma:fieldsID="249ad400c74c2b9902e01af5debe7b16" ns2:_="" ns3:_="">
    <xsd:import namespace="13881ec9-9a05-474d-8cb7-f7c06baa8314"/>
    <xsd:import namespace="90480610-dc60-4ca4-9149-411814d10f2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881ec9-9a05-474d-8cb7-f7c06baa831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atst gedeeld, per gebruik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atst gedeeld, per tijdstip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3b61e3e9-cf60-4721-bfd5-43ddbd851cc3}" ma:internalName="TaxCatchAll" ma:showField="CatchAllData" ma:web="13881ec9-9a05-474d-8cb7-f7c06baa83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80610-dc60-4ca4-9149-411814d10f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Afbeeldingtags" ma:readOnly="false" ma:fieldId="{5cf76f15-5ced-4ddc-b409-7134ff3c332f}" ma:taxonomyMulti="true" ma:sspId="755b855a-6f42-4327-ba8e-ecc977ae81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B2B317-D241-42BE-BA3B-82818FF0DFBA}">
  <ds:schemaRefs>
    <ds:schemaRef ds:uri="http://schemas.microsoft.com/office/2006/metadata/properties"/>
    <ds:schemaRef ds:uri="http://schemas.microsoft.com/office/infopath/2007/PartnerControls"/>
    <ds:schemaRef ds:uri="e1f3c41c-2b82-4375-80a3-a0bbaeba12b6"/>
    <ds:schemaRef ds:uri="847eee5e-83d8-4393-b55e-ca1e550f985f"/>
  </ds:schemaRefs>
</ds:datastoreItem>
</file>

<file path=customXml/itemProps2.xml><?xml version="1.0" encoding="utf-8"?>
<ds:datastoreItem xmlns:ds="http://schemas.openxmlformats.org/officeDocument/2006/customXml" ds:itemID="{F022B8BD-B389-42FF-9168-68AB9626B9FC}"/>
</file>

<file path=customXml/itemProps3.xml><?xml version="1.0" encoding="utf-8"?>
<ds:datastoreItem xmlns:ds="http://schemas.openxmlformats.org/officeDocument/2006/customXml" ds:itemID="{7D92BDEF-CD2F-4481-AFB5-D042754EB2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250</Words>
  <Application>Microsoft Office PowerPoint</Application>
  <PresentationFormat>Breedbeeld</PresentationFormat>
  <Paragraphs>72</Paragraphs>
  <Slides>24</Slides>
  <Notes>8</Notes>
  <HiddenSlides>6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30" baseType="lpstr">
      <vt:lpstr>Aptos</vt:lpstr>
      <vt:lpstr>Aptos Display</vt:lpstr>
      <vt:lpstr>Arial</vt:lpstr>
      <vt:lpstr>Raleway</vt:lpstr>
      <vt:lpstr>Raleway Bold</vt:lpstr>
      <vt:lpstr>Office Theme</vt:lpstr>
      <vt:lpstr>Welkom!</vt:lpstr>
      <vt:lpstr>PowerPoint-presentatie</vt:lpstr>
      <vt:lpstr>PowerPoint-presentatie</vt:lpstr>
      <vt:lpstr>PowerPoint-presentatie</vt:lpstr>
      <vt:lpstr>PowerPoint-presentatie</vt:lpstr>
      <vt:lpstr>PowerPoint-presentatie</vt:lpstr>
      <vt:lpstr>Ochtend Programma</vt:lpstr>
      <vt:lpstr>Placeholder – Slides Jochem (plenaire sessie)</vt:lpstr>
      <vt:lpstr>Break-outs - Ochtend</vt:lpstr>
      <vt:lpstr>PowerPoint-presentatie</vt:lpstr>
      <vt:lpstr>Take a Break!</vt:lpstr>
      <vt:lpstr>Welkom terug!</vt:lpstr>
      <vt:lpstr>Middag Programma</vt:lpstr>
      <vt:lpstr>Placeholder – Slides Jochem (energizer)</vt:lpstr>
      <vt:lpstr>Placeholder – Slides Viviënne</vt:lpstr>
      <vt:lpstr>PowerPoint-presentatie</vt:lpstr>
      <vt:lpstr>PowerPoint-presentatie</vt:lpstr>
      <vt:lpstr>Placeholder – Slides Rianne &amp; Nadia</vt:lpstr>
      <vt:lpstr>Break-outs - Middag</vt:lpstr>
      <vt:lpstr>PowerPoint-presentatie</vt:lpstr>
      <vt:lpstr>Take a Break!</vt:lpstr>
      <vt:lpstr>Welkom terug!</vt:lpstr>
      <vt:lpstr>Afsluiting</vt:lpstr>
      <vt:lpstr>Netwerk borrel met muzikale omlijsting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 Rooijen, Ellen (CRM)</dc:creator>
  <cp:lastModifiedBy>Caroline || Business 2gether</cp:lastModifiedBy>
  <cp:revision>6</cp:revision>
  <dcterms:created xsi:type="dcterms:W3CDTF">2026-04-09T04:58:56Z</dcterms:created>
  <dcterms:modified xsi:type="dcterms:W3CDTF">2026-08-03T19:22:05Z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5109b13-2531-414a-aee2-b29f25730687_Enabled">
    <vt:lpwstr>true</vt:lpwstr>
  </property>
  <property fmtid="{D5CDD505-2E9C-101B-9397-08002B2CF9AE}" pid="3" name="MSIP_Label_35109b13-2531-414a-aee2-b29f25730687_SetDate">
    <vt:lpwstr>2026-04-09T05:40:38Z</vt:lpwstr>
  </property>
  <property fmtid="{D5CDD505-2E9C-101B-9397-08002B2CF9AE}" pid="4" name="MSIP_Label_35109b13-2531-414a-aee2-b29f25730687_Method">
    <vt:lpwstr>Privileged</vt:lpwstr>
  </property>
  <property fmtid="{D5CDD505-2E9C-101B-9397-08002B2CF9AE}" pid="5" name="MSIP_Label_35109b13-2531-414a-aee2-b29f25730687_Name">
    <vt:lpwstr>Dutch - Public</vt:lpwstr>
  </property>
  <property fmtid="{D5CDD505-2E9C-101B-9397-08002B2CF9AE}" pid="6" name="MSIP_Label_35109b13-2531-414a-aee2-b29f25730687_SiteId">
    <vt:lpwstr>a00de4ec-48a8-43a6-be74-e31274e2060d</vt:lpwstr>
  </property>
  <property fmtid="{D5CDD505-2E9C-101B-9397-08002B2CF9AE}" pid="7" name="MSIP_Label_35109b13-2531-414a-aee2-b29f25730687_ActionId">
    <vt:lpwstr>a1696e86-3efc-438a-9991-507492509100</vt:lpwstr>
  </property>
  <property fmtid="{D5CDD505-2E9C-101B-9397-08002B2CF9AE}" pid="8" name="MSIP_Label_35109b13-2531-414a-aee2-b29f25730687_ContentBits">
    <vt:lpwstr>1</vt:lpwstr>
  </property>
  <property fmtid="{D5CDD505-2E9C-101B-9397-08002B2CF9AE}" pid="9" name="MSIP_Label_35109b13-2531-414a-aee2-b29f25730687_Tag">
    <vt:lpwstr>10, 0, 1, 1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Openbaar-Public</vt:lpwstr>
  </property>
  <property fmtid="{D5CDD505-2E9C-101B-9397-08002B2CF9AE}" pid="12" name="_NewReviewCycle">
    <vt:lpwstr/>
  </property>
  <property fmtid="{D5CDD505-2E9C-101B-9397-08002B2CF9AE}" pid="13" name="_AdHocReviewCycleID">
    <vt:i4>1931868610</vt:i4>
  </property>
  <property fmtid="{D5CDD505-2E9C-101B-9397-08002B2CF9AE}" pid="14" name="_EmailSubject">
    <vt:lpwstr>ClinOps dag 2026 - update master slide deck</vt:lpwstr>
  </property>
  <property fmtid="{D5CDD505-2E9C-101B-9397-08002B2CF9AE}" pid="15" name="_AuthorEmail">
    <vt:lpwstr>ellen.van.rooijen@msd.com</vt:lpwstr>
  </property>
  <property fmtid="{D5CDD505-2E9C-101B-9397-08002B2CF9AE}" pid="16" name="_AuthorEmailDisplayName">
    <vt:lpwstr>van Rooijen, Ellen (CRM)</vt:lpwstr>
  </property>
  <property fmtid="{D5CDD505-2E9C-101B-9397-08002B2CF9AE}" pid="17" name="ContentTypeId">
    <vt:lpwstr>0x01010028DCC6BB67C601438D0C46F0622B9CE8</vt:lpwstr>
  </property>
  <property fmtid="{D5CDD505-2E9C-101B-9397-08002B2CF9AE}" pid="18" name="MediaServiceImageTags">
    <vt:lpwstr/>
  </property>
</Properties>
</file>