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  <p:sldMasterId id="2147483697" r:id="rId6"/>
    <p:sldMasterId id="2147483711" r:id="rId7"/>
    <p:sldMasterId id="2147483725" r:id="rId8"/>
    <p:sldMasterId id="2147483737" r:id="rId9"/>
  </p:sldMasterIdLst>
  <p:notesMasterIdLst>
    <p:notesMasterId r:id="rId56"/>
  </p:notesMasterIdLst>
  <p:handoutMasterIdLst>
    <p:handoutMasterId r:id="rId57"/>
  </p:handoutMasterIdLst>
  <p:sldIdLst>
    <p:sldId id="2141411819" r:id="rId10"/>
    <p:sldId id="2141411818" r:id="rId11"/>
    <p:sldId id="256" r:id="rId12"/>
    <p:sldId id="2141411752" r:id="rId13"/>
    <p:sldId id="2141411834" r:id="rId14"/>
    <p:sldId id="262" r:id="rId15"/>
    <p:sldId id="3688" r:id="rId16"/>
    <p:sldId id="378" r:id="rId17"/>
    <p:sldId id="261" r:id="rId18"/>
    <p:sldId id="394" r:id="rId19"/>
    <p:sldId id="3687" r:id="rId20"/>
    <p:sldId id="311" r:id="rId21"/>
    <p:sldId id="264" r:id="rId22"/>
    <p:sldId id="267" r:id="rId23"/>
    <p:sldId id="268" r:id="rId24"/>
    <p:sldId id="269" r:id="rId25"/>
    <p:sldId id="3771" r:id="rId26"/>
    <p:sldId id="3776" r:id="rId27"/>
    <p:sldId id="3777" r:id="rId28"/>
    <p:sldId id="2141411820" r:id="rId29"/>
    <p:sldId id="2141411835" r:id="rId30"/>
    <p:sldId id="2141411768" r:id="rId31"/>
    <p:sldId id="484" r:id="rId32"/>
    <p:sldId id="3780" r:id="rId33"/>
    <p:sldId id="2141411774" r:id="rId34"/>
    <p:sldId id="2141411780" r:id="rId35"/>
    <p:sldId id="2141411775" r:id="rId36"/>
    <p:sldId id="494" r:id="rId37"/>
    <p:sldId id="3663" r:id="rId38"/>
    <p:sldId id="2141411837" r:id="rId39"/>
    <p:sldId id="3684" r:id="rId40"/>
    <p:sldId id="3782" r:id="rId41"/>
    <p:sldId id="2141411801" r:id="rId42"/>
    <p:sldId id="2141411776" r:id="rId43"/>
    <p:sldId id="2141411838" r:id="rId44"/>
    <p:sldId id="3783" r:id="rId45"/>
    <p:sldId id="3784" r:id="rId46"/>
    <p:sldId id="3786" r:id="rId47"/>
    <p:sldId id="3788" r:id="rId48"/>
    <p:sldId id="2141411828" r:id="rId49"/>
    <p:sldId id="3792" r:id="rId50"/>
    <p:sldId id="2141411806" r:id="rId51"/>
    <p:sldId id="3793" r:id="rId52"/>
    <p:sldId id="2141411822" r:id="rId53"/>
    <p:sldId id="2141411829" r:id="rId54"/>
    <p:sldId id="2141411727" r:id="rId5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F631C0-D87D-6E17-F62F-F08B7FF3DEFD}" name="Vries, ST de" initials="SV" userId="S::s.t.de.vries@umcg.nl::7484614d-a2ca-4fe8-afd0-9a2cd76aa4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ûte" initials="AV" lastIdx="3" clrIdx="0"/>
  <p:cmAuthor id="1" name="Iwema Bakker, Dhr. dr. W." initials="WIB" lastIdx="2" clrIdx="1"/>
  <p:cmAuthor id="2" name="Hans Hillege" initials="HH" lastIdx="1" clrIdx="2">
    <p:extLst>
      <p:ext uri="{19B8F6BF-5375-455C-9EA6-DF929625EA0E}">
        <p15:presenceInfo xmlns:p15="http://schemas.microsoft.com/office/powerpoint/2012/main" userId="55a23fd1de1e447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BEB9"/>
    <a:srgbClr val="F07D00"/>
    <a:srgbClr val="144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ijl, thema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76181" autoAdjust="0"/>
  </p:normalViewPr>
  <p:slideViewPr>
    <p:cSldViewPr snapToGrid="0">
      <p:cViewPr varScale="1">
        <p:scale>
          <a:sx n="63" d="100"/>
          <a:sy n="63" d="100"/>
        </p:scale>
        <p:origin x="139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Grafiek%20in%20Microsoft%20PowerPoint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Kolom1</c:v>
                </c:pt>
              </c:strCache>
            </c:strRef>
          </c:tx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FCF-411F-9EDD-DFC317035A33}"/>
              </c:ext>
            </c:extLst>
          </c:dPt>
          <c:dPt>
            <c:idx val="2"/>
            <c:bubble3D val="0"/>
            <c:spPr>
              <a:solidFill>
                <a:srgbClr val="9FF381"/>
              </a:solidFill>
            </c:spPr>
            <c:extLst>
              <c:ext xmlns:c16="http://schemas.microsoft.com/office/drawing/2014/chart" uri="{C3380CC4-5D6E-409C-BE32-E72D297353CC}">
                <c16:uniqueId val="{00000003-FFCF-411F-9EDD-DFC317035A33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FCF-411F-9EDD-DFC317035A3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nl-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Males only</c:v>
                </c:pt>
                <c:pt idx="1">
                  <c:v>Females only</c:v>
                </c:pt>
                <c:pt idx="2">
                  <c:v>Both</c:v>
                </c:pt>
                <c:pt idx="3">
                  <c:v>Sex not mentioned</c:v>
                </c:pt>
              </c:strCache>
            </c:strRef>
          </c:cat>
          <c:val>
            <c:numRef>
              <c:f>Blad1!$B$2:$B$5</c:f>
              <c:numCache>
                <c:formatCode>0%</c:formatCode>
                <c:ptCount val="4"/>
                <c:pt idx="0">
                  <c:v>0.86</c:v>
                </c:pt>
                <c:pt idx="1">
                  <c:v>0.05</c:v>
                </c:pt>
                <c:pt idx="2">
                  <c:v>0.04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CF-411F-9EDD-DFC317035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719197866903677"/>
          <c:y val="0.18360137795275588"/>
          <c:w val="0.25263570976530336"/>
          <c:h val="0.6829295389943123"/>
        </c:manualLayout>
      </c:layout>
      <c:overlay val="0"/>
      <c:txPr>
        <a:bodyPr/>
        <a:lstStyle/>
        <a:p>
          <a:pPr>
            <a:defRPr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nl-N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nl-NL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Kolom1</c:v>
                </c:pt>
              </c:strCache>
            </c:strRef>
          </c:tx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4BC6-4585-8502-8C33014B3190}"/>
              </c:ext>
            </c:extLst>
          </c:dPt>
          <c:dPt>
            <c:idx val="2"/>
            <c:bubble3D val="0"/>
            <c:spPr>
              <a:solidFill>
                <a:srgbClr val="9FF381"/>
              </a:solidFill>
            </c:spPr>
            <c:extLst>
              <c:ext xmlns:c16="http://schemas.microsoft.com/office/drawing/2014/chart" uri="{C3380CC4-5D6E-409C-BE32-E72D297353CC}">
                <c16:uniqueId val="{00000003-4BC6-4585-8502-8C33014B3190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BC6-4585-8502-8C33014B31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nl-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3"/>
                <c:pt idx="2">
                  <c:v>Both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2" formatCode="0%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BC6-4585-8502-8C33014B31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nl-N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Kolom1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Blad1!$A$2:$A$4</c:f>
              <c:strCache>
                <c:ptCount val="3"/>
                <c:pt idx="0">
                  <c:v>Phase I (N=557)</c:v>
                </c:pt>
                <c:pt idx="1">
                  <c:v>Phase II/III (N=120)</c:v>
                </c:pt>
                <c:pt idx="2">
                  <c:v>Population PK (N=60)</c:v>
                </c:pt>
              </c:strCache>
            </c:strRef>
          </c:cat>
          <c:val>
            <c:numRef>
              <c:f>Blad1!$B$2:$B$4</c:f>
              <c:numCache>
                <c:formatCode>0</c:formatCode>
                <c:ptCount val="3"/>
                <c:pt idx="0">
                  <c:v>29</c:v>
                </c:pt>
                <c:pt idx="1">
                  <c:v>36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81-4E0F-AF64-C9451BDA4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21144"/>
        <c:axId val="19519184"/>
      </c:barChart>
      <c:catAx>
        <c:axId val="19521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519184"/>
        <c:crosses val="autoZero"/>
        <c:auto val="1"/>
        <c:lblAlgn val="ctr"/>
        <c:lblOffset val="100"/>
        <c:noMultiLvlLbl val="0"/>
      </c:catAx>
      <c:valAx>
        <c:axId val="19519184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nl-NL"/>
                  <a:t>%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crossAx val="19521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nl-NL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'Proportionality-2010'!$H$2</c:f>
              <c:strCache>
                <c:ptCount val="1"/>
                <c:pt idx="0">
                  <c:v>Participation to Prevalence Ratio (PPR)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'Proportionality-2010'!$A$3:$A$11</c:f>
              <c:strCache>
                <c:ptCount val="9"/>
                <c:pt idx="0">
                  <c:v>Diabetes (n=7)</c:v>
                </c:pt>
                <c:pt idx="1">
                  <c:v>Thrombosis (n=1)</c:v>
                </c:pt>
                <c:pt idx="2">
                  <c:v>Heart failure (n=1)</c:v>
                </c:pt>
                <c:pt idx="3">
                  <c:v>Hypercholesterolemia (n=1)</c:v>
                </c:pt>
                <c:pt idx="4">
                  <c:v>Epilepsy (n=1)</c:v>
                </c:pt>
                <c:pt idx="5">
                  <c:v>Schizophrenia (n=1)</c:v>
                </c:pt>
                <c:pt idx="6">
                  <c:v>Depression (n=1)</c:v>
                </c:pt>
                <c:pt idx="7">
                  <c:v>HIV (n=3)</c:v>
                </c:pt>
                <c:pt idx="8">
                  <c:v>Hepatitis C (n=6)</c:v>
                </c:pt>
              </c:strCache>
            </c:strRef>
          </c:cat>
          <c:val>
            <c:numRef>
              <c:f>'Proportionality-2010'!$H$3:$H$11</c:f>
              <c:numCache>
                <c:formatCode>General</c:formatCode>
                <c:ptCount val="9"/>
                <c:pt idx="0">
                  <c:v>0.91281218516995466</c:v>
                </c:pt>
                <c:pt idx="1">
                  <c:v>1.0403621257228326</c:v>
                </c:pt>
                <c:pt idx="2">
                  <c:v>0.48881968161556782</c:v>
                </c:pt>
                <c:pt idx="3">
                  <c:v>0.72146215175330053</c:v>
                </c:pt>
                <c:pt idx="4">
                  <c:v>0.98352758081175329</c:v>
                </c:pt>
                <c:pt idx="5">
                  <c:v>0.73782789167435581</c:v>
                </c:pt>
                <c:pt idx="6">
                  <c:v>1.0169650997137705</c:v>
                </c:pt>
                <c:pt idx="7">
                  <c:v>0.68141641406175091</c:v>
                </c:pt>
                <c:pt idx="8">
                  <c:v>0.7217640829281865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2-4E44-86DF-0040175E1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870464"/>
        <c:axId val="363872256"/>
      </c:barChart>
      <c:scatterChart>
        <c:scatterStyle val="lineMarker"/>
        <c:varyColors val="0"/>
        <c:ser>
          <c:idx val="1"/>
          <c:order val="1"/>
          <c:tx>
            <c:strRef>
              <c:f>'Proportionality-2010'!$H$13:$H$14</c:f>
              <c:strCache>
                <c:ptCount val="2"/>
                <c:pt idx="0">
                  <c:v>0,8</c:v>
                </c:pt>
                <c:pt idx="1">
                  <c:v>0,8</c:v>
                </c:pt>
              </c:strCache>
            </c:strRef>
          </c:tx>
          <c:spPr>
            <a:ln w="57150" cap="rnd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'Proportionality-2010'!$H$13:$H$14</c:f>
              <c:numCache>
                <c:formatCode>General</c:formatCode>
                <c:ptCount val="2"/>
                <c:pt idx="0">
                  <c:v>0.8</c:v>
                </c:pt>
                <c:pt idx="1">
                  <c:v>0.8</c:v>
                </c:pt>
              </c:numCache>
            </c:numRef>
          </c:xVal>
          <c:yVal>
            <c:numRef>
              <c:f>'Proportionality-2010'!$A$13:$A$14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3C2-4E44-86DF-0040175E1859}"/>
            </c:ext>
          </c:extLst>
        </c:ser>
        <c:ser>
          <c:idx val="2"/>
          <c:order val="2"/>
          <c:tx>
            <c:strRef>
              <c:f>'Proportionality-2010'!$H$15:$H$16</c:f>
              <c:strCache>
                <c:ptCount val="2"/>
                <c:pt idx="0">
                  <c:v>1,2</c:v>
                </c:pt>
                <c:pt idx="1">
                  <c:v>1,2</c:v>
                </c:pt>
              </c:strCache>
            </c:strRef>
          </c:tx>
          <c:spPr>
            <a:ln w="57150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'Proportionality-2010'!$H$15:$H$16</c:f>
              <c:numCache>
                <c:formatCode>General</c:formatCode>
                <c:ptCount val="2"/>
                <c:pt idx="0">
                  <c:v>1.2</c:v>
                </c:pt>
                <c:pt idx="1">
                  <c:v>1.2</c:v>
                </c:pt>
              </c:numCache>
            </c:numRef>
          </c:xVal>
          <c:yVal>
            <c:numRef>
              <c:f>'Proportionality-2010'!$A$15:$A$16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3C2-4E44-86DF-0040175E1859}"/>
            </c:ext>
          </c:extLst>
        </c:ser>
        <c:ser>
          <c:idx val="3"/>
          <c:order val="3"/>
          <c:tx>
            <c:strRef>
              <c:f>'Proportionality-2010'!$H$17:$H$18</c:f>
              <c:strCache>
                <c:ptCount val="2"/>
                <c:pt idx="0">
                  <c:v>1</c:v>
                </c:pt>
                <c:pt idx="1">
                  <c:v>1</c:v>
                </c:pt>
              </c:strCache>
            </c:strRef>
          </c:tx>
          <c:spPr>
            <a:ln w="57150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'Proportionality-2010'!$H$17:$H$18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xVal>
          <c:yVal>
            <c:numRef>
              <c:f>'Proportionality-2010'!$A$17:$A$18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3C2-4E44-86DF-0040175E1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875328"/>
        <c:axId val="363873792"/>
      </c:scatterChart>
      <c:catAx>
        <c:axId val="3638704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pPr>
            <a:endParaRPr lang="nl-NL"/>
          </a:p>
        </c:txPr>
        <c:crossAx val="363872256"/>
        <c:crosses val="autoZero"/>
        <c:auto val="1"/>
        <c:lblAlgn val="ctr"/>
        <c:lblOffset val="100"/>
        <c:noMultiLvlLbl val="0"/>
      </c:catAx>
      <c:valAx>
        <c:axId val="363872256"/>
        <c:scaling>
          <c:orientation val="minMax"/>
          <c:max val="2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pPr>
            <a:endParaRPr lang="nl-NL"/>
          </a:p>
        </c:txPr>
        <c:crossAx val="363870464"/>
        <c:crosses val="autoZero"/>
        <c:crossBetween val="between"/>
        <c:majorUnit val="0.5"/>
      </c:valAx>
      <c:valAx>
        <c:axId val="3638737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363875328"/>
        <c:crosses val="max"/>
        <c:crossBetween val="midCat"/>
      </c:valAx>
      <c:valAx>
        <c:axId val="363875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3873792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l-NL" sz="2000" kern="0" dirty="0" smtClean="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nl-NL" sz="2000" kern="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Hepatitis C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8693845471832005"/>
          <c:y val="0.15828928060504144"/>
          <c:w val="0.79129879851840546"/>
          <c:h val="0.725812540113656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'Hepatitis-2010'!$I$2</c:f>
              <c:strCache>
                <c:ptCount val="1"/>
                <c:pt idx="0">
                  <c:v>Participation to Prevalence Ratio (PPR)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'Hepatitis-2010'!$B$3:$B$8</c:f>
              <c:strCache>
                <c:ptCount val="6"/>
                <c:pt idx="0">
                  <c:v>daclatasvir</c:v>
                </c:pt>
                <c:pt idx="1">
                  <c:v>dasabuvir</c:v>
                </c:pt>
                <c:pt idx="2">
                  <c:v>sofosbuvir</c:v>
                </c:pt>
                <c:pt idx="3">
                  <c:v>simeprevir</c:v>
                </c:pt>
                <c:pt idx="4">
                  <c:v>telaprevir</c:v>
                </c:pt>
                <c:pt idx="5">
                  <c:v>ledipasvir</c:v>
                </c:pt>
              </c:strCache>
            </c:strRef>
          </c:cat>
          <c:val>
            <c:numRef>
              <c:f>'Hepatitis-2010'!$I$3:$I$8</c:f>
              <c:numCache>
                <c:formatCode>General</c:formatCode>
                <c:ptCount val="6"/>
                <c:pt idx="0">
                  <c:v>1.2347825071843346</c:v>
                </c:pt>
                <c:pt idx="1">
                  <c:v>0.77498029060424889</c:v>
                </c:pt>
                <c:pt idx="2">
                  <c:v>0.6862948200936263</c:v>
                </c:pt>
                <c:pt idx="3">
                  <c:v>0.62844779525661032</c:v>
                </c:pt>
                <c:pt idx="4">
                  <c:v>0.71739729474774117</c:v>
                </c:pt>
                <c:pt idx="5">
                  <c:v>0.75251757276093345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D9-4871-903D-EF7A9FEA3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924480"/>
        <c:axId val="363930368"/>
      </c:barChart>
      <c:scatterChart>
        <c:scatterStyle val="lineMarker"/>
        <c:varyColors val="0"/>
        <c:ser>
          <c:idx val="1"/>
          <c:order val="1"/>
          <c:tx>
            <c:strRef>
              <c:f>'Hepatitis-2010'!$I$13:$I$14</c:f>
              <c:strCache>
                <c:ptCount val="2"/>
                <c:pt idx="0">
                  <c:v>0,8</c:v>
                </c:pt>
                <c:pt idx="1">
                  <c:v>0,8</c:v>
                </c:pt>
              </c:strCache>
            </c:strRef>
          </c:tx>
          <c:spPr>
            <a:ln w="57150" cap="rnd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'Hepatitis-2010'!$I$13:$I$14</c:f>
              <c:numCache>
                <c:formatCode>General</c:formatCode>
                <c:ptCount val="2"/>
                <c:pt idx="0">
                  <c:v>0.8</c:v>
                </c:pt>
                <c:pt idx="1">
                  <c:v>0.8</c:v>
                </c:pt>
              </c:numCache>
            </c:numRef>
          </c:xVal>
          <c:yVal>
            <c:numRef>
              <c:f>'Hepatitis-2010'!$A$13:$A$14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1D9-4871-903D-EF7A9FEA30DE}"/>
            </c:ext>
          </c:extLst>
        </c:ser>
        <c:ser>
          <c:idx val="2"/>
          <c:order val="2"/>
          <c:tx>
            <c:strRef>
              <c:f>'Hepatitis-2010'!$I$15:$I$16</c:f>
              <c:strCache>
                <c:ptCount val="2"/>
                <c:pt idx="0">
                  <c:v>1,2</c:v>
                </c:pt>
                <c:pt idx="1">
                  <c:v>1,2</c:v>
                </c:pt>
              </c:strCache>
            </c:strRef>
          </c:tx>
          <c:spPr>
            <a:ln w="57150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'Hepatitis-2010'!$I$15:$I$16</c:f>
              <c:numCache>
                <c:formatCode>General</c:formatCode>
                <c:ptCount val="2"/>
                <c:pt idx="0">
                  <c:v>1.2</c:v>
                </c:pt>
                <c:pt idx="1">
                  <c:v>1.2</c:v>
                </c:pt>
              </c:numCache>
            </c:numRef>
          </c:xVal>
          <c:yVal>
            <c:numRef>
              <c:f>'Hepatitis-2010'!$A$15:$A$16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1D9-4871-903D-EF7A9FEA30DE}"/>
            </c:ext>
          </c:extLst>
        </c:ser>
        <c:ser>
          <c:idx val="3"/>
          <c:order val="3"/>
          <c:tx>
            <c:strRef>
              <c:f>'Hepatitis-2010'!$I$17:$I$18</c:f>
              <c:strCache>
                <c:ptCount val="2"/>
                <c:pt idx="0">
                  <c:v>1</c:v>
                </c:pt>
                <c:pt idx="1">
                  <c:v>1</c:v>
                </c:pt>
              </c:strCache>
            </c:strRef>
          </c:tx>
          <c:spPr>
            <a:ln w="57150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'Hepatitis-2010'!$I$17:$I$18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xVal>
          <c:yVal>
            <c:numRef>
              <c:f>'Hepatitis-2010'!$A$17:$A$18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1D9-4871-903D-EF7A9FEA3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933696"/>
        <c:axId val="363931904"/>
      </c:scatterChart>
      <c:catAx>
        <c:axId val="3639244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3183"/>
                </a:solidFill>
              </a:defRPr>
            </a:pPr>
            <a:endParaRPr lang="nl-NL"/>
          </a:p>
        </c:txPr>
        <c:crossAx val="363930368"/>
        <c:crosses val="autoZero"/>
        <c:auto val="1"/>
        <c:lblAlgn val="ctr"/>
        <c:lblOffset val="100"/>
        <c:noMultiLvlLbl val="0"/>
      </c:catAx>
      <c:valAx>
        <c:axId val="363930368"/>
        <c:scaling>
          <c:orientation val="minMax"/>
          <c:max val="2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3183"/>
                </a:solidFill>
              </a:defRPr>
            </a:pPr>
            <a:endParaRPr lang="nl-NL"/>
          </a:p>
        </c:txPr>
        <c:crossAx val="363924480"/>
        <c:crosses val="autoZero"/>
        <c:crossBetween val="between"/>
      </c:valAx>
      <c:valAx>
        <c:axId val="363931904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363933696"/>
        <c:crosses val="max"/>
        <c:crossBetween val="midCat"/>
      </c:valAx>
      <c:valAx>
        <c:axId val="363933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393190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Verdana" panose="020B0604030504040204" pitchFamily="34" charset="0"/>
          <a:ea typeface="Verdana" panose="020B0604030504040204" pitchFamily="34" charset="0"/>
        </a:defRPr>
      </a:pPr>
      <a:endParaRPr lang="nl-N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'Proportionality-2010 (2)'!$H$2</c:f>
              <c:strCache>
                <c:ptCount val="1"/>
                <c:pt idx="0">
                  <c:v>Participation to Prevalence Ratio (PPR)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'Proportionality-2010 (2)'!$A$3:$A$4</c:f>
              <c:strCache>
                <c:ptCount val="2"/>
                <c:pt idx="0">
                  <c:v>HIV - Global</c:v>
                </c:pt>
                <c:pt idx="1">
                  <c:v>HIV - Europe</c:v>
                </c:pt>
              </c:strCache>
            </c:strRef>
          </c:cat>
          <c:val>
            <c:numRef>
              <c:f>'Proportionality-2010 (2)'!$H$3:$H$4</c:f>
              <c:numCache>
                <c:formatCode>General</c:formatCode>
                <c:ptCount val="2"/>
                <c:pt idx="0">
                  <c:v>0.34676883886168869</c:v>
                </c:pt>
                <c:pt idx="1">
                  <c:v>0.68141641406175091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57-4515-B40F-9B7B77EB4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870464"/>
        <c:axId val="363872256"/>
      </c:barChart>
      <c:scatterChart>
        <c:scatterStyle val="lineMarker"/>
        <c:varyColors val="0"/>
        <c:ser>
          <c:idx val="1"/>
          <c:order val="1"/>
          <c:tx>
            <c:strRef>
              <c:f>'Proportionality-2010 (2)'!$H$6:$H$7</c:f>
              <c:strCache>
                <c:ptCount val="2"/>
                <c:pt idx="0">
                  <c:v>0,8</c:v>
                </c:pt>
                <c:pt idx="1">
                  <c:v>0,8</c:v>
                </c:pt>
              </c:strCache>
            </c:strRef>
          </c:tx>
          <c:spPr>
            <a:ln w="57150" cap="rnd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'Proportionality-2010 (2)'!$H$6:$H$7</c:f>
              <c:numCache>
                <c:formatCode>General</c:formatCode>
                <c:ptCount val="2"/>
                <c:pt idx="0">
                  <c:v>0.8</c:v>
                </c:pt>
                <c:pt idx="1">
                  <c:v>0.8</c:v>
                </c:pt>
              </c:numCache>
            </c:numRef>
          </c:xVal>
          <c:yVal>
            <c:numRef>
              <c:f>'Proportionality-2010 (2)'!$A$6:$A$7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C57-4515-B40F-9B7B77EB42B7}"/>
            </c:ext>
          </c:extLst>
        </c:ser>
        <c:ser>
          <c:idx val="2"/>
          <c:order val="2"/>
          <c:tx>
            <c:strRef>
              <c:f>'Proportionality-2010 (2)'!$H$8:$H$9</c:f>
              <c:strCache>
                <c:ptCount val="2"/>
                <c:pt idx="0">
                  <c:v>1,2</c:v>
                </c:pt>
                <c:pt idx="1">
                  <c:v>1,2</c:v>
                </c:pt>
              </c:strCache>
            </c:strRef>
          </c:tx>
          <c:spPr>
            <a:ln w="57150">
              <a:solidFill>
                <a:srgbClr val="92D050"/>
              </a:solidFill>
              <a:prstDash val="sysDash"/>
              <a:round/>
            </a:ln>
          </c:spPr>
          <c:marker>
            <c:symbol val="none"/>
          </c:marker>
          <c:xVal>
            <c:numRef>
              <c:f>'Proportionality-2010 (2)'!$H$8:$H$9</c:f>
              <c:numCache>
                <c:formatCode>General</c:formatCode>
                <c:ptCount val="2"/>
                <c:pt idx="0">
                  <c:v>1.2</c:v>
                </c:pt>
                <c:pt idx="1">
                  <c:v>1.2</c:v>
                </c:pt>
              </c:numCache>
            </c:numRef>
          </c:xVal>
          <c:yVal>
            <c:numRef>
              <c:f>'Proportionality-2010 (2)'!$A$8:$A$9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C57-4515-B40F-9B7B77EB42B7}"/>
            </c:ext>
          </c:extLst>
        </c:ser>
        <c:ser>
          <c:idx val="3"/>
          <c:order val="3"/>
          <c:tx>
            <c:strRef>
              <c:f>'Proportionality-2010 (2)'!$H$10:$H$11</c:f>
              <c:strCache>
                <c:ptCount val="2"/>
                <c:pt idx="0">
                  <c:v>1</c:v>
                </c:pt>
                <c:pt idx="1">
                  <c:v>1</c:v>
                </c:pt>
              </c:strCache>
            </c:strRef>
          </c:tx>
          <c:spPr>
            <a:ln w="57150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'Proportionality-2010 (2)'!$H$10:$H$11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xVal>
          <c:yVal>
            <c:numRef>
              <c:f>'Proportionality-2010 (2)'!$A$10:$A$11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C57-4515-B40F-9B7B77EB4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875328"/>
        <c:axId val="363873792"/>
      </c:scatterChart>
      <c:catAx>
        <c:axId val="3638704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003183"/>
                </a:solidFill>
              </a:defRPr>
            </a:pPr>
            <a:endParaRPr lang="nl-NL"/>
          </a:p>
        </c:txPr>
        <c:crossAx val="363872256"/>
        <c:crosses val="autoZero"/>
        <c:auto val="1"/>
        <c:lblAlgn val="ctr"/>
        <c:lblOffset val="100"/>
        <c:noMultiLvlLbl val="0"/>
      </c:catAx>
      <c:valAx>
        <c:axId val="363872256"/>
        <c:scaling>
          <c:orientation val="minMax"/>
          <c:max val="2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003183"/>
                </a:solidFill>
              </a:defRPr>
            </a:pPr>
            <a:endParaRPr lang="nl-NL"/>
          </a:p>
        </c:txPr>
        <c:crossAx val="363870464"/>
        <c:crosses val="autoZero"/>
        <c:crossBetween val="between"/>
      </c:valAx>
      <c:valAx>
        <c:axId val="3638737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363875328"/>
        <c:crosses val="max"/>
        <c:crossBetween val="midCat"/>
      </c:valAx>
      <c:valAx>
        <c:axId val="363875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3873792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nl-NL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'[Grafiek in Microsoft PowerPoint]Figure - Safety'!$H$3</c:f>
              <c:strCache>
                <c:ptCount val="1"/>
                <c:pt idx="0">
                  <c:v>Mannen</c:v>
                </c:pt>
              </c:strCache>
            </c:strRef>
          </c:tx>
          <c:spPr>
            <a:solidFill>
              <a:srgbClr val="003183"/>
            </a:solidFill>
            <a:ln>
              <a:noFill/>
            </a:ln>
          </c:spPr>
          <c:invertIfNegative val="0"/>
          <c:cat>
            <c:strRef>
              <c:f>'[Grafiek in Microsoft PowerPoint]Figure - Safety'!$G$4,'[Grafiek in Microsoft PowerPoint]Figure - Safety'!$G$29</c:f>
              <c:strCache>
                <c:ptCount val="2"/>
                <c:pt idx="0">
                  <c:v>Behandeling</c:v>
                </c:pt>
                <c:pt idx="1">
                  <c:v>Placebo</c:v>
                </c:pt>
              </c:strCache>
            </c:strRef>
          </c:cat>
          <c:val>
            <c:numRef>
              <c:f>'[Grafiek in Microsoft PowerPoint]Figure - Safety'!$H$4,'[Grafiek in Microsoft PowerPoint]Figure - Safety'!$H$29</c:f>
              <c:numCache>
                <c:formatCode>General</c:formatCode>
                <c:ptCount val="2"/>
                <c:pt idx="0">
                  <c:v>69.805804969722288</c:v>
                </c:pt>
                <c:pt idx="1">
                  <c:v>65.991973477578085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49-47B9-A453-C9A8A0EEA050}"/>
            </c:ext>
          </c:extLst>
        </c:ser>
        <c:ser>
          <c:idx val="1"/>
          <c:order val="1"/>
          <c:tx>
            <c:strRef>
              <c:f>'[Grafiek in Microsoft PowerPoint]Figure - Safety'!$I$3</c:f>
              <c:strCache>
                <c:ptCount val="1"/>
                <c:pt idx="0">
                  <c:v>Vrouwen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invertIfNegative val="0"/>
          <c:cat>
            <c:strRef>
              <c:f>'[Grafiek in Microsoft PowerPoint]Figure - Safety'!$G$4,'[Grafiek in Microsoft PowerPoint]Figure - Safety'!$G$29</c:f>
              <c:strCache>
                <c:ptCount val="2"/>
                <c:pt idx="0">
                  <c:v>Behandeling</c:v>
                </c:pt>
                <c:pt idx="1">
                  <c:v>Placebo</c:v>
                </c:pt>
              </c:strCache>
            </c:strRef>
          </c:cat>
          <c:val>
            <c:numRef>
              <c:f>'[Grafiek in Microsoft PowerPoint]Figure - Safety'!$I$4,'[Grafiek in Microsoft PowerPoint]Figure - Safety'!$I$29</c:f>
              <c:numCache>
                <c:formatCode>General</c:formatCode>
                <c:ptCount val="2"/>
                <c:pt idx="0">
                  <c:v>72.665091406541478</c:v>
                </c:pt>
                <c:pt idx="1">
                  <c:v>70.214092704219496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49-47B9-A453-C9A8A0EEA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7234048"/>
        <c:axId val="277235584"/>
      </c:barChart>
      <c:catAx>
        <c:axId val="277234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nl-NL"/>
          </a:p>
        </c:txPr>
        <c:crossAx val="277235584"/>
        <c:crosses val="autoZero"/>
        <c:auto val="1"/>
        <c:lblAlgn val="ctr"/>
        <c:lblOffset val="100"/>
        <c:noMultiLvlLbl val="0"/>
      </c:catAx>
      <c:valAx>
        <c:axId val="277235584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nl-NL" sz="1400" b="1"/>
                  <a:t>%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nl-NL"/>
          </a:p>
        </c:txPr>
        <c:crossAx val="277234048"/>
        <c:crosses val="autoZero"/>
        <c:crossBetween val="between"/>
        <c:majorUnit val="20"/>
      </c:valAx>
    </c:plotArea>
    <c:legend>
      <c:legendPos val="r"/>
      <c:overlay val="0"/>
      <c:txPr>
        <a:bodyPr/>
        <a:lstStyle/>
        <a:p>
          <a:pPr>
            <a:defRPr sz="1600"/>
          </a:pPr>
          <a:endParaRPr lang="nl-N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3A6-46FC-827E-E5636C0FE7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73A6-46FC-827E-E5636C0FE78B}"/>
              </c:ext>
            </c:extLst>
          </c:dPt>
          <c:dPt>
            <c:idx val="2"/>
            <c:bubble3D val="0"/>
            <c:spPr>
              <a:solidFill>
                <a:srgbClr val="003183"/>
              </a:solidFill>
            </c:spPr>
            <c:extLst>
              <c:ext xmlns:c16="http://schemas.microsoft.com/office/drawing/2014/chart" uri="{C3380CC4-5D6E-409C-BE32-E72D297353CC}">
                <c16:uniqueId val="{00000005-73A6-46FC-827E-E5636C0FE78B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73A6-46FC-827E-E5636C0FE78B}"/>
              </c:ext>
            </c:extLst>
          </c:dPt>
          <c:dLbls>
            <c:dLbl>
              <c:idx val="0"/>
              <c:layout>
                <c:manualLayout>
                  <c:x val="0.12898611111111111"/>
                  <c:y val="-1.2939632545931759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err="1"/>
                      <a:t>Niet</a:t>
                    </a:r>
                    <a:r>
                      <a:rPr lang="en-US" sz="1400" b="1" baseline="0"/>
                      <a:t> </a:t>
                    </a:r>
                    <a:r>
                      <a:rPr lang="en-US" sz="1400" b="1"/>
                      <a:t>significant; 2,120</a:t>
                    </a:r>
                    <a:endParaRPr lang="en-US" sz="140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3A6-46FC-827E-E5636C0FE78B}"/>
                </c:ext>
              </c:extLst>
            </c:dLbl>
            <c:dLbl>
              <c:idx val="1"/>
              <c:layout>
                <c:manualLayout>
                  <c:x val="0.13925687549868196"/>
                  <c:y val="-4.5185598456942824E-2"/>
                </c:manualLayout>
              </c:layout>
              <c:tx>
                <c:rich>
                  <a:bodyPr/>
                  <a:lstStyle/>
                  <a:p>
                    <a:r>
                      <a:rPr lang="nl-NL" sz="1400" b="1"/>
                      <a:t>Hoger risico vrouwen; 322 (89%)</a:t>
                    </a:r>
                    <a:endParaRPr lang="nl-NL" sz="140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3A6-46FC-827E-E5636C0FE78B}"/>
                </c:ext>
              </c:extLst>
            </c:dLbl>
            <c:dLbl>
              <c:idx val="2"/>
              <c:layout>
                <c:manualLayout>
                  <c:x val="-3.105715526557655E-5"/>
                  <c:y val="4.7752097046765418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err="1"/>
                      <a:t>Hoger</a:t>
                    </a:r>
                    <a:r>
                      <a:rPr lang="en-US" sz="1400" b="1"/>
                      <a:t> </a:t>
                    </a:r>
                    <a:r>
                      <a:rPr lang="en-US" sz="1400" b="1" err="1"/>
                      <a:t>risico</a:t>
                    </a:r>
                    <a:r>
                      <a:rPr lang="en-US" sz="1400" b="1"/>
                      <a:t> </a:t>
                    </a:r>
                    <a:r>
                      <a:rPr lang="en-US" sz="1400" b="1" err="1"/>
                      <a:t>mannen</a:t>
                    </a:r>
                    <a:r>
                      <a:rPr lang="en-US" sz="1400" b="1"/>
                      <a:t>; 41</a:t>
                    </a:r>
                    <a:endParaRPr lang="en-US" sz="140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69049398551677"/>
                      <c:h val="0.1054861690868706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73A6-46FC-827E-E5636C0FE78B}"/>
                </c:ext>
              </c:extLst>
            </c:dLbl>
            <c:dLbl>
              <c:idx val="3"/>
              <c:layout>
                <c:manualLayout>
                  <c:x val="-0.16935476815398076"/>
                  <c:y val="-1.3414260717410323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Significant; 363 (15%)</a:t>
                    </a:r>
                    <a:endParaRPr lang="en-US" sz="140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3A6-46FC-827E-E5636C0FE7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Verdana" panose="020B0604030504040204" pitchFamily="34" charset="0"/>
                    <a:ea typeface="Verdana" panose="020B0604030504040204" pitchFamily="34" charset="0"/>
                  </a:defRPr>
                </a:pPr>
                <a:endParaRPr lang="nl-NL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'Blad4 (2)'!$H$153:$H$155</c:f>
              <c:strCache>
                <c:ptCount val="3"/>
                <c:pt idx="0">
                  <c:v>Not significant</c:v>
                </c:pt>
                <c:pt idx="1">
                  <c:v>Women</c:v>
                </c:pt>
                <c:pt idx="2">
                  <c:v>Men</c:v>
                </c:pt>
              </c:strCache>
            </c:strRef>
          </c:cat>
          <c:val>
            <c:numRef>
              <c:f>'Blad4 (2)'!$I$153:$I$155</c:f>
              <c:numCache>
                <c:formatCode>General</c:formatCode>
                <c:ptCount val="3"/>
                <c:pt idx="0">
                  <c:v>2119</c:v>
                </c:pt>
                <c:pt idx="1">
                  <c:v>321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A6-46FC-827E-E5636C0FE78B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43"/>
        <c:serLines/>
      </c:ofPie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39E750-5099-47FF-B1FE-0983ED2583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8AA14B-9C96-4058-B86E-2924BBEA36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7B84-E76F-4AB0-8E8E-6CDED03ABEA7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00F63-7E22-436F-A727-4BB43FBA77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FD368C-B147-43CC-9C4C-71E4EFABC7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28538-190D-40F4-BFDE-5A975B410B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78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A64A5-17E5-48EC-A002-3C2DE1958210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FD73F-B786-4ADD-BC01-FE03D9328D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41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>
          <a:extLst>
            <a:ext uri="{FF2B5EF4-FFF2-40B4-BE49-F238E27FC236}">
              <a16:creationId xmlns:a16="http://schemas.microsoft.com/office/drawing/2014/main" id="{8469BB15-4523-A15B-5DC8-0E42F3FB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>
            <a:extLst>
              <a:ext uri="{FF2B5EF4-FFF2-40B4-BE49-F238E27FC236}">
                <a16:creationId xmlns:a16="http://schemas.microsoft.com/office/drawing/2014/main" id="{BBAB1265-A25F-FA83-7967-776735018D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1:notes">
            <a:extLst>
              <a:ext uri="{FF2B5EF4-FFF2-40B4-BE49-F238E27FC236}">
                <a16:creationId xmlns:a16="http://schemas.microsoft.com/office/drawing/2014/main" id="{9C0CC2B9-2F4D-54E5-CF46-FAEF7AD6ED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nl-NL" sz="1100" dirty="0">
              <a:solidFill>
                <a:srgbClr val="4472C4"/>
              </a:solidFill>
            </a:endParaRPr>
          </a:p>
        </p:txBody>
      </p:sp>
      <p:sp>
        <p:nvSpPr>
          <p:cNvPr id="42" name="Google Shape;42;p1:notes">
            <a:extLst>
              <a:ext uri="{FF2B5EF4-FFF2-40B4-BE49-F238E27FC236}">
                <a16:creationId xmlns:a16="http://schemas.microsoft.com/office/drawing/2014/main" id="{F2D0368F-17FA-88E3-417C-716A1224D28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872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976AFD-F0A4-486A-9002-5D705708BCE0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130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801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C9CF7-7AF6-B438-AD86-41866B983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596EB82-16EE-9945-F9E5-674FC10EC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067BE60-03EF-2A48-4CFB-CBCF433667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line with regulatory guidelines female and male animals had been included in all toxicology studies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C653BE0-4CE0-0723-1387-A0B0535DD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87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Verspilling van middelen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63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96C94-5605-1191-7B62-47FC68B6A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DF1E18E-5BF2-67B7-7E56-F51CBBA3F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5362C1A-7DE4-4FB6-9457-AF79AB235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27A362-36FA-ABC6-AE02-BE0FFD331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003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dirty="0" err="1"/>
              <a:t>Participation</a:t>
            </a:r>
            <a:r>
              <a:rPr lang="nl-NL" sz="1200" dirty="0"/>
              <a:t> </a:t>
            </a:r>
            <a:r>
              <a:rPr lang="nl-NL" sz="1200" dirty="0" err="1"/>
              <a:t>to</a:t>
            </a:r>
            <a:r>
              <a:rPr lang="nl-NL" sz="1200" dirty="0"/>
              <a:t> </a:t>
            </a:r>
            <a:r>
              <a:rPr lang="nl-NL" sz="1200" dirty="0" err="1"/>
              <a:t>prevalence</a:t>
            </a:r>
            <a:r>
              <a:rPr lang="nl-NL" sz="1200" dirty="0"/>
              <a:t> ratio (PPR)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344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240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FD449-4360-2597-482B-46641EFA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2C25F1A-F15C-C112-A4C7-83C767775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F8EAFE6-968C-65DA-B0B1-7624965F4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ECE4B6-552F-C85E-B9BA-10FA69114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340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7FA71-70D2-0A34-E3F1-80491B00B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C1DEB03-33DC-601C-4FCA-886DEA60F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C63F17B-CA2B-7F52-1963-62BEA0C4B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Trials at home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FDECEB-27D6-D54A-221D-B8DD5FEF1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052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4566A-DC2E-187B-AA0F-43E3CB6BA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D211563-AF96-66E5-8317-C3CE15914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EB08194-20FA-7E98-5C3C-D0CD6E269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41BE986-228B-9E22-5CD2-4CE0AD50D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51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nl-NL" sz="1100" dirty="0">
              <a:solidFill>
                <a:srgbClr val="4472C4"/>
              </a:solidFill>
            </a:endParaRPr>
          </a:p>
        </p:txBody>
      </p:sp>
      <p:sp>
        <p:nvSpPr>
          <p:cNvPr id="42" name="Google Shape;4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4FDFF-2987-5A78-66EC-A17EC568F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1128D66-14E6-61DA-E1D8-74B58A41F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E5F1944-D37E-5A5F-9BD1-32C51F23D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DAB31E-8C63-E6C7-F838-148C90FECB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357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305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FA5F44-B01C-2147-B746-25983363DFF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154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084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E2428-066F-E24B-880A-9ACF24282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61C1E95-ACDA-3A36-3EFF-37E30E41C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9391DBA-853F-26C7-ED35-4A289FB22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C0B2A1-4723-F4AE-CFA9-3E176198E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617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A2464-4AEF-E5D7-3573-7330DEC77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AEA01C8-456D-6E8C-F662-95BA18E65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FE5D118-DED5-FF1B-7D65-1D8E766AE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D2D97B-CE9F-7D06-1C4B-B0360465E4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942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EFB56-8E2C-4D8D-AE3F-820A05D8DC2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755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462B4-0984-49F1-95F1-246310339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6A47134-C685-F54B-0A74-9F3A8C78A7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A24B1DB-CD8B-4D11-0DF0-974A281C2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55B1C5-F9FA-282C-EC56-B98805C52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EFB56-8E2C-4D8D-AE3F-820A05D8DC2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586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82B18-335A-D01B-99F1-D377233F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238F653-61DD-FCD3-2F92-12369749E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1C60C73-FC43-0AB7-7797-10EAFD21C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https://www.mentimeter.com/app/dashboard</a:t>
            </a:r>
          </a:p>
          <a:p>
            <a:endParaRPr lang="nl-NL" dirty="0"/>
          </a:p>
          <a:p>
            <a:r>
              <a:rPr lang="nl-NL" dirty="0"/>
              <a:t>https://www.menti.com/al44ymbreubb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F8E6BA-38EF-E217-D235-C161D9199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EFB56-8E2C-4D8D-AE3F-820A05D8DC2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057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525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936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411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09D2-9B05-1C5E-8357-FEF4AA2B1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E76217-091F-28F4-A60B-26C5B74BC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7A28EFC-645B-5AFE-CB2F-FEE588D54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68E419-D128-7460-FD54-7B215F1D15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976AFD-F0A4-486A-9002-5D705708BCE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170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sz="1200" kern="1200">
              <a:solidFill>
                <a:schemeClr val="tx1"/>
              </a:solidFill>
              <a:effectLst/>
              <a:latin typeface="+mn-lt"/>
              <a:ea typeface="Geneva" charset="-128"/>
              <a:cs typeface="Geneva" charset="-128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FA5F44-B01C-2147-B746-25983363DFF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-52"/>
                <a:ea typeface="Geneva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-52"/>
              <a:ea typeface="Geneva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543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6F4307A-A776-1C3D-E2BA-C58CE1103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8656D4-C6B7-FC0C-3228-36F16D4323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424" y="1424940"/>
            <a:ext cx="11442066" cy="5337810"/>
          </a:xfrm>
        </p:spPr>
        <p:txBody>
          <a:bodyPr/>
          <a:lstStyle>
            <a:lvl4pPr marL="360000" indent="-180000">
              <a:defRPr/>
            </a:lvl4pPr>
            <a:lvl5pPr marL="540000" indent="-180000">
              <a:lnSpc>
                <a:spcPct val="100000"/>
              </a:lnSpc>
              <a:defRPr sz="1400" i="1"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74EF74D-7755-355D-CAA1-D121ED73784A}"/>
              </a:ext>
            </a:extLst>
          </p:cNvPr>
          <p:cNvSpPr txBox="1"/>
          <p:nvPr userDrawn="1"/>
        </p:nvSpPr>
        <p:spPr>
          <a:xfrm>
            <a:off x="0" y="6435209"/>
            <a:ext cx="537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A723241F-5B6B-4100-BE5A-F21894325AA6}" type="slidenum">
              <a:rPr lang="nl-NL" sz="1600" smtClean="0"/>
              <a:pPr/>
              <a:t>‹nr.›</a:t>
            </a:fld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3202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">
  <p:cSld name="2_Titel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3200" cy="686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>
            <a:spLocks noGrp="1"/>
          </p:cNvSpPr>
          <p:nvPr>
            <p:ph type="pic" idx="2"/>
          </p:nvPr>
        </p:nvSpPr>
        <p:spPr>
          <a:xfrm>
            <a:off x="0" y="1386000"/>
            <a:ext cx="12192000" cy="549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8" name="Google Shape;18;p15"/>
          <p:cNvSpPr txBox="1">
            <a:spLocks noGrp="1"/>
          </p:cNvSpPr>
          <p:nvPr>
            <p:ph type="ctrTitle"/>
          </p:nvPr>
        </p:nvSpPr>
        <p:spPr>
          <a:xfrm>
            <a:off x="480000" y="43200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defRPr sz="5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ubTitle" idx="1"/>
          </p:nvPr>
        </p:nvSpPr>
        <p:spPr>
          <a:xfrm>
            <a:off x="480000" y="270000"/>
            <a:ext cx="729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144196"/>
              </a:buClr>
              <a:buSzPts val="1700"/>
              <a:buFont typeface="Calibri"/>
              <a:buNone/>
              <a:defRPr sz="1700">
                <a:solidFill>
                  <a:srgbClr val="1441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F07D00"/>
              </a:buClr>
              <a:buSzPts val="2000"/>
              <a:buFont typeface="Calibri"/>
              <a:buNone/>
              <a:defRPr sz="2000"/>
            </a:lvl2pPr>
            <a:lvl3pPr lvl="2" algn="ctr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Clr>
                <a:srgbClr val="144196"/>
              </a:buClr>
              <a:buSzPts val="1800"/>
              <a:buFont typeface="Calibri"/>
              <a:buNone/>
              <a:defRPr sz="1800"/>
            </a:lvl3pPr>
            <a:lvl4pPr lvl="3" algn="ctr">
              <a:lnSpc>
                <a:spcPct val="18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8125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8125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8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0" name="Google Shape;20;p15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10080000" y="4878000"/>
            <a:ext cx="1620000" cy="162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60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692000"/>
            <a:ext cx="5376000" cy="4806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0"/>
          </p:nvPr>
        </p:nvSpPr>
        <p:spPr>
          <a:xfrm>
            <a:off x="6336000" y="1692276"/>
            <a:ext cx="5376000" cy="4805363"/>
          </a:xfrm>
          <a:prstGeom prst="roundRect">
            <a:avLst>
              <a:gd name="adj" fmla="val 2304"/>
            </a:avLst>
          </a:prstGeom>
          <a:ln cap="rnd">
            <a:solidFill>
              <a:schemeClr val="bg1"/>
            </a:solidFill>
          </a:ln>
          <a:effectLst/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478800" y="6516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28800" y="6516000"/>
            <a:ext cx="540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r>
              <a:rPr lang="nl-NL" dirty="0"/>
              <a:t>Voettekst is aan te passen via Invoegen, Koptekst en voettekst</a:t>
            </a:r>
          </a:p>
        </p:txBody>
      </p:sp>
    </p:spTree>
    <p:extLst>
      <p:ext uri="{BB962C8B-B14F-4D97-AF65-F5344CB8AC3E}">
        <p14:creationId xmlns:p14="http://schemas.microsoft.com/office/powerpoint/2010/main" val="1681023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489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9D952-4F63-F9E0-93C5-AFF1AC4E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0"/>
            <a:ext cx="7810271" cy="1268730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A41DACE-56B8-6CE9-213F-5DB77BC9C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C52F5DD5-80C3-3B67-614E-AD7259AC48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799" y="1525708"/>
            <a:ext cx="11525409" cy="4990292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4800">
                <a:solidFill>
                  <a:schemeClr val="bg1"/>
                </a:solidFill>
              </a:defRPr>
            </a:lvl1pPr>
            <a:lvl2pPr marL="180000" indent="-180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bg1"/>
                </a:solidFill>
              </a:defRPr>
            </a:lvl2pPr>
            <a:lvl3pPr marL="360000" indent="-180000">
              <a:lnSpc>
                <a:spcPct val="100000"/>
              </a:lnSpc>
              <a:spcBef>
                <a:spcPts val="0"/>
              </a:spcBef>
              <a:defRPr>
                <a:solidFill>
                  <a:schemeClr val="bg1"/>
                </a:solidFill>
              </a:defRPr>
            </a:lvl3pPr>
            <a:lvl4pPr marL="540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720000" indent="-180000"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B44C5B-DFA3-2AD5-8A04-146BA625AE1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Voettekst is aan te passen via Invoegen, Koptekst en 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8274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A517E-60A7-46B6-AC06-1454196F7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0E4DC8E-25B2-40DB-ABB5-D803860F0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5128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E9E6DC-E36A-4DEB-94D4-FA2FD06C9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57F415-C3C1-4C36-B779-B95AFF2EA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86778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33954-65DB-4822-BBC3-E1061222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B3FFBC-CBF9-4A4E-B0DB-FE92657B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94930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C6B54-1A89-4F66-9778-DCB5791C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46D788-FC19-46BB-93D7-04ABB65AF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7E95D9-6DF3-4D3A-9EDC-7F97F4AA4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78021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0B712-0640-46FA-9296-D4AC47CF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0FC570-1E63-4E89-9214-A535E87AC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48863C-86D3-4180-846D-8C999A186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291C09-5404-49D6-9BFD-0AA4D7937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E15C5A-1365-4AD0-AA37-8F86C3CBF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31103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EE4F2-A2DB-4854-8493-AEA9F7E2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8557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A8081F-0E90-2DA6-F883-DBD8F2EE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02DAF91-7952-2A35-D2F1-DD5A4A9BE5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2328278C-8CE4-B396-880E-BA0064D72E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1424940"/>
            <a:ext cx="5391148" cy="5337810"/>
          </a:xfrm>
        </p:spPr>
        <p:txBody>
          <a:bodyPr/>
          <a:lstStyle>
            <a:lvl4pPr marL="360000" indent="-180000">
              <a:defRPr/>
            </a:lvl4pPr>
            <a:lvl5pPr marL="540000" indent="-180000">
              <a:lnSpc>
                <a:spcPct val="100000"/>
              </a:lnSpc>
              <a:defRPr sz="1400" i="1"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9E5BC5A6-4F5E-914B-F5A6-70E4BA36DD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424940"/>
            <a:ext cx="5391149" cy="5337810"/>
          </a:xfrm>
        </p:spPr>
        <p:txBody>
          <a:bodyPr/>
          <a:lstStyle>
            <a:lvl4pPr marL="360000" indent="-180000">
              <a:defRPr/>
            </a:lvl4pPr>
            <a:lvl5pPr marL="540000" indent="-180000">
              <a:lnSpc>
                <a:spcPct val="100000"/>
              </a:lnSpc>
              <a:defRPr sz="1400" i="1"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39936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985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8340A-4042-4BE9-8718-8654E45D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F0D619-AEE6-428E-B45A-89210BB9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952187-D845-4A00-BBA9-2CC17C1E3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86161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31529-2D8A-41C6-B873-86F6385B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5108CA-0FF5-4237-A584-E8883401D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26030C-27B4-4DB4-BC27-08119269B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5354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6F423-8BBC-4E9F-B3B0-5530EA13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51297D-4F81-4035-B7AB-865563A60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209135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9DC59CA-1A96-48F9-B6F6-A1F7DB6D4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956ADC-61DD-4E2E-8C51-C9B232132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97010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800" y="181232"/>
            <a:ext cx="9000000" cy="900000"/>
          </a:xfrm>
        </p:spPr>
        <p:txBody>
          <a:bodyPr/>
          <a:lstStyle>
            <a:lvl1pPr>
              <a:lnSpc>
                <a:spcPts val="3420"/>
              </a:lnSpc>
              <a:defRPr sz="36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999" y="1692000"/>
            <a:ext cx="11135351" cy="4806000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sz="2800"/>
            </a:lvl1pPr>
            <a:lvl2pPr marL="361950" indent="-354013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tabLst/>
              <a:defRPr sz="2800"/>
            </a:lvl2pPr>
            <a:lvl3pPr marL="715963" indent="-354013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tabLst/>
              <a:defRPr sz="2400" i="0">
                <a:solidFill>
                  <a:schemeClr val="tx1"/>
                </a:solidFill>
              </a:defRPr>
            </a:lvl3pPr>
            <a:lvl4pPr marL="1071563" indent="-355600">
              <a:lnSpc>
                <a:spcPts val="28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2400"/>
            </a:lvl4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478800" y="6516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fld id="{A723241F-5B6B-4100-BE5A-F21894325AA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4548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768000" y="449943"/>
            <a:ext cx="106560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800" b="1">
                <a:solidFill>
                  <a:srgbClr val="003183"/>
                </a:solidFill>
                <a:latin typeface="Verdana"/>
                <a:cs typeface="Verdana"/>
              </a:defRPr>
            </a:lvl1pPr>
          </a:lstStyle>
          <a:p>
            <a:r>
              <a:rPr lang="nl-NL"/>
              <a:t>Klik om de stijl te bewerken</a:t>
            </a:r>
            <a:endParaRPr lang="x-non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768000" y="1143000"/>
            <a:ext cx="10656000" cy="4320000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FF7D00"/>
              </a:buClr>
              <a:defRPr sz="2200">
                <a:solidFill>
                  <a:srgbClr val="003183"/>
                </a:solidFill>
                <a:latin typeface="Verdana"/>
                <a:cs typeface="Verdana"/>
              </a:defRPr>
            </a:lvl1pPr>
            <a:lvl2pPr>
              <a:buClr>
                <a:srgbClr val="FF7D00"/>
              </a:buClr>
              <a:buSzPct val="60000"/>
              <a:buFont typeface="Lucida Grande"/>
              <a:buChar char="─"/>
              <a:defRPr sz="1800">
                <a:solidFill>
                  <a:srgbClr val="003183"/>
                </a:solidFill>
                <a:latin typeface="Verdana"/>
                <a:cs typeface="Verdana"/>
              </a:defRPr>
            </a:lvl2pPr>
            <a:lvl3pPr>
              <a:buClr>
                <a:srgbClr val="FF7D00"/>
              </a:buClr>
              <a:buSzPct val="90000"/>
              <a:defRPr sz="1400">
                <a:solidFill>
                  <a:srgbClr val="003183"/>
                </a:solidFill>
                <a:latin typeface="Verdana"/>
                <a:cs typeface="Verdana"/>
              </a:defRPr>
            </a:lvl3pPr>
            <a:lvl4pPr>
              <a:buClr>
                <a:srgbClr val="FF7D00"/>
              </a:buClr>
              <a:buSzPct val="70000"/>
              <a:buFont typeface="Lucida Grande"/>
              <a:buChar char="─"/>
              <a:defRPr sz="1000">
                <a:solidFill>
                  <a:srgbClr val="003183"/>
                </a:solidFill>
                <a:latin typeface="Verdana"/>
                <a:cs typeface="Verdana"/>
              </a:defRPr>
            </a:lvl4pPr>
            <a:lvl5pPr>
              <a:buClr>
                <a:schemeClr val="accent1"/>
              </a:buClr>
              <a:buFont typeface="Arial"/>
              <a:buChar char="•"/>
              <a:defRPr sz="1000">
                <a:latin typeface="Verdana"/>
                <a:cs typeface="Verdana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B7149-028B-7B4D-B857-BDE2717882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6" name="Tijdelijke aanduiding voor voet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2530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A517E-60A7-46B6-AC06-1454196F7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0E4DC8E-25B2-40DB-ABB5-D803860F0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98434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E9E6DC-E36A-4DEB-94D4-FA2FD06C9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57F415-C3C1-4C36-B779-B95AFF2EA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452012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33954-65DB-4822-BBC3-E1061222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B3FFBC-CBF9-4A4E-B0DB-FE92657B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5358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393F1F-6886-9FDD-4301-FFCF3C32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818E166-C745-5CFC-0BB5-050C3E149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08DE1136-4DC0-58AA-FD61-E6070020F80B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79425" y="1703388"/>
            <a:ext cx="10615613" cy="4460875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8734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C6B54-1A89-4F66-9778-DCB5791C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46D788-FC19-46BB-93D7-04ABB65AF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7E95D9-6DF3-4D3A-9EDC-7F97F4AA4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60421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0B712-0640-46FA-9296-D4AC47CF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0FC570-1E63-4E89-9214-A535E87AC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48863C-86D3-4180-846D-8C999A186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291C09-5404-49D6-9BFD-0AA4D7937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E15C5A-1365-4AD0-AA37-8F86C3CBF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146706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EE4F2-A2DB-4854-8493-AEA9F7E2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91764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609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8340A-4042-4BE9-8718-8654E45D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F0D619-AEE6-428E-B45A-89210BB9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952187-D845-4A00-BBA9-2CC17C1E3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736243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31529-2D8A-41C6-B873-86F6385B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5108CA-0FF5-4237-A584-E8883401D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26030C-27B4-4DB4-BC27-08119269B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98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6F423-8BBC-4E9F-B3B0-5530EA13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51297D-4F81-4035-B7AB-865563A60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26756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9DC59CA-1A96-48F9-B6F6-A1F7DB6D4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956ADC-61DD-4E2E-8C51-C9B232132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37351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768000" y="449943"/>
            <a:ext cx="10656000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800" b="1">
                <a:solidFill>
                  <a:srgbClr val="003183"/>
                </a:solidFill>
                <a:latin typeface="Verdana"/>
                <a:cs typeface="Verdana"/>
              </a:defRPr>
            </a:lvl1pPr>
          </a:lstStyle>
          <a:p>
            <a:r>
              <a:rPr lang="nl-NL"/>
              <a:t>Klik om de stijl te bewerken</a:t>
            </a:r>
            <a:endParaRPr lang="x-non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768000" y="1143000"/>
            <a:ext cx="10656000" cy="4320000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FF7D00"/>
              </a:buClr>
              <a:defRPr sz="2200">
                <a:solidFill>
                  <a:srgbClr val="003183"/>
                </a:solidFill>
                <a:latin typeface="Verdana"/>
                <a:cs typeface="Verdana"/>
              </a:defRPr>
            </a:lvl1pPr>
            <a:lvl2pPr>
              <a:buClr>
                <a:srgbClr val="FF7D00"/>
              </a:buClr>
              <a:buSzPct val="60000"/>
              <a:buFont typeface="Lucida Grande"/>
              <a:buChar char="─"/>
              <a:defRPr sz="1800">
                <a:solidFill>
                  <a:srgbClr val="003183"/>
                </a:solidFill>
                <a:latin typeface="Verdana"/>
                <a:cs typeface="Verdana"/>
              </a:defRPr>
            </a:lvl2pPr>
            <a:lvl3pPr>
              <a:buClr>
                <a:srgbClr val="FF7D00"/>
              </a:buClr>
              <a:buSzPct val="90000"/>
              <a:defRPr sz="1400">
                <a:solidFill>
                  <a:srgbClr val="003183"/>
                </a:solidFill>
                <a:latin typeface="Verdana"/>
                <a:cs typeface="Verdana"/>
              </a:defRPr>
            </a:lvl3pPr>
            <a:lvl4pPr>
              <a:buClr>
                <a:srgbClr val="FF7D00"/>
              </a:buClr>
              <a:buSzPct val="70000"/>
              <a:buFont typeface="Lucida Grande"/>
              <a:buChar char="─"/>
              <a:defRPr sz="1000">
                <a:solidFill>
                  <a:srgbClr val="003183"/>
                </a:solidFill>
                <a:latin typeface="Verdana"/>
                <a:cs typeface="Verdana"/>
              </a:defRPr>
            </a:lvl4pPr>
            <a:lvl5pPr>
              <a:buClr>
                <a:schemeClr val="accent1"/>
              </a:buClr>
              <a:buFont typeface="Arial"/>
              <a:buChar char="•"/>
              <a:defRPr sz="1000">
                <a:latin typeface="Verdana"/>
                <a:cs typeface="Verdana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B7149-028B-7B4D-B857-BDE2717882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6" name="Tijdelijke aanduiding voor voetteks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95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MCG hoofdin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ABEC6E2-76A2-4143-A1A5-C5A67EB0E1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" b="272"/>
          <a:stretch/>
        </p:blipFill>
        <p:spPr>
          <a:xfrm>
            <a:off x="0" y="0"/>
            <a:ext cx="10808208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111320-A43D-452C-A058-907EC8B90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7479" y="0"/>
            <a:ext cx="8784521" cy="6858000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23154" y="608012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518254" y="608012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fld id="{CA643469-5C6D-46AE-9AC9-B99FA03B48BA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7879" y="593725"/>
            <a:ext cx="5148072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4A29B3B-7049-B903-AFA7-14D5B4164F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8954" y="6199632"/>
            <a:ext cx="1178966" cy="2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4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9D952-4F63-F9E0-93C5-AFF1AC4E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0"/>
            <a:ext cx="7810271" cy="1268730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A41DACE-56B8-6CE9-213F-5DB77BC9C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AE4C99-4C73-6B89-B1DB-605343F19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 is aan te passen via Invoegen, Koptekst en voettekst</a:t>
            </a:r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C52F5DD5-80C3-3B67-614E-AD7259AC48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799" y="1525708"/>
            <a:ext cx="11525409" cy="4990292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4800">
                <a:solidFill>
                  <a:schemeClr val="bg1"/>
                </a:solidFill>
              </a:defRPr>
            </a:lvl1pPr>
            <a:lvl2pPr marL="180000" indent="-180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bg1"/>
                </a:solidFill>
              </a:defRPr>
            </a:lvl2pPr>
            <a:lvl3pPr marL="360000" indent="-180000">
              <a:lnSpc>
                <a:spcPct val="100000"/>
              </a:lnSpc>
              <a:spcBef>
                <a:spcPts val="0"/>
              </a:spcBef>
              <a:defRPr>
                <a:solidFill>
                  <a:schemeClr val="bg1"/>
                </a:solidFill>
              </a:defRPr>
            </a:lvl3pPr>
            <a:lvl4pPr marL="540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720000" indent="-180000"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80953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Foto">
            <a:extLst>
              <a:ext uri="{FF2B5EF4-FFF2-40B4-BE49-F238E27FC236}">
                <a16:creationId xmlns:a16="http://schemas.microsoft.com/office/drawing/2014/main" id="{9ABEC6E2-76A2-4143-A1A5-C5A67EB0E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8" t="2411" b="2411"/>
          <a:stretch/>
        </p:blipFill>
        <p:spPr>
          <a:xfrm>
            <a:off x="0" y="0"/>
            <a:ext cx="7493508" cy="6858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07145F3-0057-438B-BA18-1E48A7C958E3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Naam / afdeling">
            <a:extLst>
              <a:ext uri="{FF2B5EF4-FFF2-40B4-BE49-F238E27FC236}">
                <a16:creationId xmlns:a16="http://schemas.microsoft.com/office/drawing/2014/main" id="{0A4ABE56-E390-46D5-BED0-84444218E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l-NL" sz="12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endParaRPr lang="nl-NL"/>
          </a:p>
        </p:txBody>
      </p:sp>
      <p:sp>
        <p:nvSpPr>
          <p:cNvPr id="10" name="Datum">
            <a:extLst>
              <a:ext uri="{FF2B5EF4-FFF2-40B4-BE49-F238E27FC236}">
                <a16:creationId xmlns:a16="http://schemas.microsoft.com/office/drawing/2014/main" id="{2C5E0B3C-8B83-4B80-9A7E-AF70DABEF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320E0EB2-7934-4637-8E9B-92EC8FBDB6F5}" type="datetime1">
              <a:rPr lang="nl-NL" smtClean="0"/>
              <a:t>3-8-2026</a:t>
            </a:fld>
            <a:endParaRPr lang="nl-NL"/>
          </a:p>
        </p:txBody>
      </p:sp>
      <p:pic>
        <p:nvPicPr>
          <p:cNvPr id="12" name="Foto">
            <a:extLst>
              <a:ext uri="{FF2B5EF4-FFF2-40B4-BE49-F238E27FC236}">
                <a16:creationId xmlns:a16="http://schemas.microsoft.com/office/drawing/2014/main" id="{D32CA3FB-87CD-4819-A14E-E31BEE8563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913" y="0"/>
            <a:ext cx="6753225" cy="6858000"/>
          </a:xfrm>
          <a:prstGeom prst="rect">
            <a:avLst/>
          </a:prstGeom>
        </p:spPr>
      </p:pic>
      <p:sp>
        <p:nvSpPr>
          <p:cNvPr id="5" name="Titel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7879" y="708025"/>
            <a:ext cx="4758846" cy="190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  <p:sp>
        <p:nvSpPr>
          <p:cNvPr id="14" name="Ondertitel">
            <a:extLst>
              <a:ext uri="{FF2B5EF4-FFF2-40B4-BE49-F238E27FC236}">
                <a16:creationId xmlns:a16="http://schemas.microsoft.com/office/drawing/2014/main" id="{9B87CCFF-1F00-44E9-AFA0-1485C3157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8115" y="2250282"/>
            <a:ext cx="4410076" cy="1655762"/>
          </a:xfrm>
          <a:prstGeom prst="rect">
            <a:avLst/>
          </a:prstGeom>
        </p:spPr>
        <p:txBody>
          <a:bodyPr/>
          <a:lstStyle>
            <a:lvl1pPr marL="342900" indent="-342900" algn="l">
              <a:buClr>
                <a:srgbClr val="FF7D00"/>
              </a:buClr>
              <a:buFont typeface="Arial" panose="020B0604020202020204" pitchFamily="34" charset="0"/>
              <a:buChar char="•"/>
              <a:defRPr sz="2400" b="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47017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buiten, gras, lucht&#10;&#10;Automatisch gegenereerde beschrijving">
            <a:extLst>
              <a:ext uri="{FF2B5EF4-FFF2-40B4-BE49-F238E27FC236}">
                <a16:creationId xmlns:a16="http://schemas.microsoft.com/office/drawing/2014/main" id="{501F9D43-27F0-F0BB-5558-0E1DB2826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42604" cy="6858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07145F3-0057-438B-BA18-1E48A7C958E3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Naam / afdeling">
            <a:extLst>
              <a:ext uri="{FF2B5EF4-FFF2-40B4-BE49-F238E27FC236}">
                <a16:creationId xmlns:a16="http://schemas.microsoft.com/office/drawing/2014/main" id="{0A4ABE56-E390-46D5-BED0-84444218E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l-NL" sz="12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endParaRPr lang="nl-NL"/>
          </a:p>
        </p:txBody>
      </p:sp>
      <p:sp>
        <p:nvSpPr>
          <p:cNvPr id="10" name="Datum">
            <a:extLst>
              <a:ext uri="{FF2B5EF4-FFF2-40B4-BE49-F238E27FC236}">
                <a16:creationId xmlns:a16="http://schemas.microsoft.com/office/drawing/2014/main" id="{2C5E0B3C-8B83-4B80-9A7E-AF70DABEF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320E0EB2-7934-4637-8E9B-92EC8FBDB6F5}" type="datetime1">
              <a:rPr lang="nl-NL" smtClean="0"/>
              <a:t>3-8-2026</a:t>
            </a:fld>
            <a:endParaRPr lang="nl-NL"/>
          </a:p>
        </p:txBody>
      </p:sp>
      <p:pic>
        <p:nvPicPr>
          <p:cNvPr id="6" name="Foto">
            <a:extLst>
              <a:ext uri="{FF2B5EF4-FFF2-40B4-BE49-F238E27FC236}">
                <a16:creationId xmlns:a16="http://schemas.microsoft.com/office/drawing/2014/main" id="{1A026B47-B7C0-C0B9-4067-9F6FFCDCE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913" y="0"/>
            <a:ext cx="6753225" cy="6858000"/>
          </a:xfrm>
          <a:prstGeom prst="rect">
            <a:avLst/>
          </a:prstGeom>
        </p:spPr>
      </p:pic>
      <p:sp>
        <p:nvSpPr>
          <p:cNvPr id="5" name="Titel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7879" y="708025"/>
            <a:ext cx="4758846" cy="190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  <p:sp>
        <p:nvSpPr>
          <p:cNvPr id="14" name="Ondertitel">
            <a:extLst>
              <a:ext uri="{FF2B5EF4-FFF2-40B4-BE49-F238E27FC236}">
                <a16:creationId xmlns:a16="http://schemas.microsoft.com/office/drawing/2014/main" id="{9B87CCFF-1F00-44E9-AFA0-1485C3157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8115" y="2250282"/>
            <a:ext cx="44100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638876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F59FCD85-0A05-48CD-BA15-5C813ACAE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5" b="783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9D8881DC-1AA2-46FA-8783-8AA7A8BFAEE2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/>
          <a:p>
            <a:fld id="{8D777244-B7F4-48ED-B6F5-93B10531A77F}" type="datetime1">
              <a:rPr lang="nl-NL" smtClean="0"/>
              <a:t>3-8-2026</a:t>
            </a:fld>
            <a:endParaRPr lang="nl-NL"/>
          </a:p>
        </p:txBody>
      </p:sp>
      <p:pic>
        <p:nvPicPr>
          <p:cNvPr id="9" name="Foto">
            <a:extLst>
              <a:ext uri="{FF2B5EF4-FFF2-40B4-BE49-F238E27FC236}">
                <a16:creationId xmlns:a16="http://schemas.microsoft.com/office/drawing/2014/main" id="{84A1C80F-4D74-4399-A7A8-85CBABA6AC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-9144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67753" y="1304671"/>
            <a:ext cx="5148072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</p:spTree>
    <p:extLst>
      <p:ext uri="{BB962C8B-B14F-4D97-AF65-F5344CB8AC3E}">
        <p14:creationId xmlns:p14="http://schemas.microsoft.com/office/powerpoint/2010/main" val="27215060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derwi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ABEC6E2-76A2-4143-A1A5-C5A67EB0E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8" t="2911" b="2911"/>
          <a:stretch/>
        </p:blipFill>
        <p:spPr>
          <a:xfrm>
            <a:off x="0" y="0"/>
            <a:ext cx="7341108" cy="6858000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E2CDE7A-B86A-4C78-94D9-38DB5F58727E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fld id="{0D542AD7-5D78-4E69-A13C-CC846EA837D0}" type="datetime1">
              <a:rPr lang="nl-NL" smtClean="0"/>
              <a:t>3-8-2026</a:t>
            </a:fld>
            <a:endParaRPr lang="nl-NL"/>
          </a:p>
        </p:txBody>
      </p:sp>
      <p:pic>
        <p:nvPicPr>
          <p:cNvPr id="10" name="Foto">
            <a:extLst>
              <a:ext uri="{FF2B5EF4-FFF2-40B4-BE49-F238E27FC236}">
                <a16:creationId xmlns:a16="http://schemas.microsoft.com/office/drawing/2014/main" id="{43768770-CD9C-42E4-B989-A7CA3ACF6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3629" y="1012825"/>
            <a:ext cx="5148072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</p:spTree>
    <p:extLst>
      <p:ext uri="{BB962C8B-B14F-4D97-AF65-F5344CB8AC3E}">
        <p14:creationId xmlns:p14="http://schemas.microsoft.com/office/powerpoint/2010/main" val="32017083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lei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binnen, persoon, plastic&#10;&#10;Automatisch gegenereerde beschrijving">
            <a:extLst>
              <a:ext uri="{FF2B5EF4-FFF2-40B4-BE49-F238E27FC236}">
                <a16:creationId xmlns:a16="http://schemas.microsoft.com/office/drawing/2014/main" id="{6A0B037C-B025-48C4-7F6F-B4C06CFF92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0" t="6709" b="6466"/>
          <a:stretch/>
        </p:blipFill>
        <p:spPr>
          <a:xfrm>
            <a:off x="0" y="0"/>
            <a:ext cx="10953750" cy="6858000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E2CDE7A-B86A-4C78-94D9-38DB5F58727E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fld id="{0D542AD7-5D78-4E69-A13C-CC846EA837D0}" type="datetime1">
              <a:rPr lang="nl-NL" smtClean="0"/>
              <a:t>3-8-2026</a:t>
            </a:fld>
            <a:endParaRPr lang="nl-NL"/>
          </a:p>
        </p:txBody>
      </p:sp>
      <p:pic>
        <p:nvPicPr>
          <p:cNvPr id="10" name="Foto">
            <a:extLst>
              <a:ext uri="{FF2B5EF4-FFF2-40B4-BE49-F238E27FC236}">
                <a16:creationId xmlns:a16="http://schemas.microsoft.com/office/drawing/2014/main" id="{43768770-CD9C-42E4-B989-A7CA3ACF6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3629" y="1012825"/>
            <a:ext cx="5148072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</p:spTree>
    <p:extLst>
      <p:ext uri="{BB962C8B-B14F-4D97-AF65-F5344CB8AC3E}">
        <p14:creationId xmlns:p14="http://schemas.microsoft.com/office/powerpoint/2010/main" val="42119622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CG h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ABEC6E2-76A2-4143-A1A5-C5A67EB0E1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6" b="6726"/>
          <a:stretch/>
        </p:blipFill>
        <p:spPr>
          <a:xfrm>
            <a:off x="0" y="0"/>
            <a:ext cx="10808208" cy="6858000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55E7A9E6-7324-4657-80DC-934D77376BE9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F1C06C-A597-46A8-AEEF-C0D8DFC739F8}" type="datetime1">
              <a:rPr lang="nl-NL" smtClean="0"/>
              <a:t>3-8-2026</a:t>
            </a:fld>
            <a:endParaRPr lang="nl-NL"/>
          </a:p>
        </p:txBody>
      </p:sp>
      <p:pic>
        <p:nvPicPr>
          <p:cNvPr id="10" name="Foto">
            <a:extLst>
              <a:ext uri="{FF2B5EF4-FFF2-40B4-BE49-F238E27FC236}">
                <a16:creationId xmlns:a16="http://schemas.microsoft.com/office/drawing/2014/main" id="{AF75F6DA-7824-414D-941C-492B5B09E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66634" y="1223454"/>
            <a:ext cx="4879824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</p:spTree>
    <p:extLst>
      <p:ext uri="{BB962C8B-B14F-4D97-AF65-F5344CB8AC3E}">
        <p14:creationId xmlns:p14="http://schemas.microsoft.com/office/powerpoint/2010/main" val="2521061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CG hoofdin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ABEC6E2-76A2-4143-A1A5-C5A67EB0E1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t="2400" b="2400"/>
          <a:stretch/>
        </p:blipFill>
        <p:spPr>
          <a:xfrm>
            <a:off x="0" y="0"/>
            <a:ext cx="9455658" cy="6858000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46AC8E7-4D61-416C-B261-590CC8D22D1F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23154" y="608012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518254" y="608012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183"/>
                </a:solidFill>
              </a:defRPr>
            </a:lvl1pPr>
          </a:lstStyle>
          <a:p>
            <a:fld id="{6B16E6D1-A97D-4D23-8D48-A295F28A24AD}" type="datetime1">
              <a:rPr lang="nl-NL" smtClean="0"/>
              <a:t>3-8-2026</a:t>
            </a:fld>
            <a:endParaRPr lang="nl-NL"/>
          </a:p>
        </p:txBody>
      </p:sp>
      <p:pic>
        <p:nvPicPr>
          <p:cNvPr id="10" name="Foto">
            <a:extLst>
              <a:ext uri="{FF2B5EF4-FFF2-40B4-BE49-F238E27FC236}">
                <a16:creationId xmlns:a16="http://schemas.microsoft.com/office/drawing/2014/main" id="{938D7EDF-C5EC-4F97-B74E-65FBE8E3F6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625" y="1022350"/>
            <a:ext cx="4651213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</a:t>
            </a:r>
            <a:br>
              <a:rPr lang="nl-NL"/>
            </a:br>
            <a:r>
              <a:rPr lang="nl-NL"/>
              <a:t>te bewerken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3F2807E-FAE1-928F-15CD-78183BD793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8954" y="6199632"/>
            <a:ext cx="1178966" cy="2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826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thy age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boom, kleding, buitenshuis&#10;&#10;Automatisch gegenereerde beschrijving">
            <a:extLst>
              <a:ext uri="{FF2B5EF4-FFF2-40B4-BE49-F238E27FC236}">
                <a16:creationId xmlns:a16="http://schemas.microsoft.com/office/drawing/2014/main" id="{461002CF-6688-85F4-14A7-5585DF5CE1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3"/>
          <a:stretch/>
        </p:blipFill>
        <p:spPr>
          <a:xfrm>
            <a:off x="0" y="0"/>
            <a:ext cx="7957627" cy="6858000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3A81DBA8-7C77-4083-9CB8-AE64573AE7C8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33472F-E23B-4EA3-BB58-668F457BF51A}" type="datetime1">
              <a:rPr lang="nl-NL" smtClean="0"/>
              <a:t>3-8-2026</a:t>
            </a:fld>
            <a:endParaRPr lang="nl-NL"/>
          </a:p>
        </p:txBody>
      </p:sp>
      <p:pic>
        <p:nvPicPr>
          <p:cNvPr id="9" name="Foto">
            <a:extLst>
              <a:ext uri="{FF2B5EF4-FFF2-40B4-BE49-F238E27FC236}">
                <a16:creationId xmlns:a16="http://schemas.microsoft.com/office/drawing/2014/main" id="{A87E60BB-E2C1-45A7-BD99-2E36B712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58" y="1381125"/>
            <a:ext cx="4430217" cy="234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06356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lthy age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persoon, binnen, muur&#10;&#10;Automatisch gegenereerde beschrijving">
            <a:extLst>
              <a:ext uri="{FF2B5EF4-FFF2-40B4-BE49-F238E27FC236}">
                <a16:creationId xmlns:a16="http://schemas.microsoft.com/office/drawing/2014/main" id="{42103979-719A-D6F4-D2DC-5F4B9EEBB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09398" cy="6848458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3A81DBA8-7C77-4083-9CB8-AE64573AE7C8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33472F-E23B-4EA3-BB58-668F457BF51A}" type="datetime1">
              <a:rPr lang="nl-NL" smtClean="0"/>
              <a:t>3-8-2026</a:t>
            </a:fld>
            <a:endParaRPr lang="nl-NL"/>
          </a:p>
        </p:txBody>
      </p:sp>
      <p:pic>
        <p:nvPicPr>
          <p:cNvPr id="9" name="Foto">
            <a:extLst>
              <a:ext uri="{FF2B5EF4-FFF2-40B4-BE49-F238E27FC236}">
                <a16:creationId xmlns:a16="http://schemas.microsoft.com/office/drawing/2014/main" id="{A87E60BB-E2C1-45A7-BD99-2E36B712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58" y="1381125"/>
            <a:ext cx="4430217" cy="234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464303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lthy age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Medische apparatuur, medisch, kamer, gezondheidszorg&#10;&#10;Automatisch gegenereerde beschrijving">
            <a:extLst>
              <a:ext uri="{FF2B5EF4-FFF2-40B4-BE49-F238E27FC236}">
                <a16:creationId xmlns:a16="http://schemas.microsoft.com/office/drawing/2014/main" id="{341456B7-460E-BE1F-1866-AED32E001A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4" t="10530" r="16007" b="-10530"/>
          <a:stretch/>
        </p:blipFill>
        <p:spPr>
          <a:xfrm>
            <a:off x="0" y="0"/>
            <a:ext cx="7175921" cy="7665175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3A81DBA8-7C77-4083-9CB8-AE64573AE7C8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33472F-E23B-4EA3-BB58-668F457BF51A}" type="datetime1">
              <a:rPr lang="nl-NL" smtClean="0"/>
              <a:t>3-8-2026</a:t>
            </a:fld>
            <a:endParaRPr lang="nl-NL"/>
          </a:p>
        </p:txBody>
      </p:sp>
      <p:pic>
        <p:nvPicPr>
          <p:cNvPr id="9" name="Foto">
            <a:extLst>
              <a:ext uri="{FF2B5EF4-FFF2-40B4-BE49-F238E27FC236}">
                <a16:creationId xmlns:a16="http://schemas.microsoft.com/office/drawing/2014/main" id="{A87E60BB-E2C1-45A7-BD99-2E36B712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58" y="1381125"/>
            <a:ext cx="4430217" cy="234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9953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87699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lthy age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kamer, ziekenhuiskamer, scène, Medische apparatuur&#10;&#10;Automatisch gegenereerde beschrijving">
            <a:extLst>
              <a:ext uri="{FF2B5EF4-FFF2-40B4-BE49-F238E27FC236}">
                <a16:creationId xmlns:a16="http://schemas.microsoft.com/office/drawing/2014/main" id="{41AFEECE-C55E-583A-E7F5-4F5C83B20F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8" t="3420" r="10114" b="-3420"/>
          <a:stretch/>
        </p:blipFill>
        <p:spPr>
          <a:xfrm>
            <a:off x="0" y="0"/>
            <a:ext cx="8259878" cy="7100851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3A81DBA8-7C77-4083-9CB8-AE64573AE7C8}"/>
              </a:ext>
            </a:extLst>
          </p:cNvPr>
          <p:cNvSpPr/>
          <p:nvPr userDrawn="1"/>
        </p:nvSpPr>
        <p:spPr>
          <a:xfrm>
            <a:off x="6705600" y="0"/>
            <a:ext cx="5486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0A633F-6546-4278-AEE2-3853D559EF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430F3-8CD0-4F7B-8B5E-C037B30E29E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33472F-E23B-4EA3-BB58-668F457BF51A}" type="datetime1">
              <a:rPr lang="nl-NL" smtClean="0"/>
              <a:t>3-8-2026</a:t>
            </a:fld>
            <a:endParaRPr lang="nl-NL"/>
          </a:p>
        </p:txBody>
      </p:sp>
      <p:pic>
        <p:nvPicPr>
          <p:cNvPr id="9" name="Foto">
            <a:extLst>
              <a:ext uri="{FF2B5EF4-FFF2-40B4-BE49-F238E27FC236}">
                <a16:creationId xmlns:a16="http://schemas.microsoft.com/office/drawing/2014/main" id="{A87E60BB-E2C1-45A7-BD99-2E36B7125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2684EE33-DA4C-49D7-B059-2FD0E6F5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58" y="1381125"/>
            <a:ext cx="4430217" cy="234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3183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93245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A517E-60A7-46B6-AC06-1454196F7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
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0E4DC8E-25B2-40DB-ABB5-D803860F0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the model's subtitle style
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6947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E9E6DC-E36A-4DEB-94D4-FA2FD06C9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57F415-C3C1-4C36-B779-B95AFF2EA47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/>
              <a:t>Click to edit the model's text 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29466131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33954-65DB-4822-BBC3-E1061222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
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B3FFBC-CBF9-4A4E-B0DB-FE92657B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the model's text style
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66357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C6B54-1A89-4F66-9778-DCB5791C7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46D788-FC19-46BB-93D7-04ABB65AFEE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GB"/>
              <a:t>Click to edit the model's text 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7E95D9-6DF3-4D3A-9EDC-7F97F4AA41E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4pPr>
              <a:defRPr/>
            </a:lvl4pPr>
          </a:lstStyle>
          <a:p>
            <a:pPr lvl="0"/>
            <a:r>
              <a:rPr lang="en-GB"/>
              <a:t>Click to edit the model's text 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31620707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0B712-0640-46FA-9296-D4AC47CF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0FC570-1E63-4E89-9214-A535E87AC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the model's text style</a:t>
            </a:r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48863C-86D3-4180-846D-8C999A186F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291C09-5404-49D6-9BFD-0AA4D7937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the model's text style</a:t>
            </a:r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E15C5A-1365-4AD0-AA37-8F86C3CBF6B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37504162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EE4F2-A2DB-4854-8493-AEA9F7E2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9798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2774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8340A-4042-4BE9-8718-8654E45D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F0D619-AEE6-428E-B45A-89210BB978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952187-D845-4A00-BBA9-2CC17C1E3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the model's text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74154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31529-2D8A-41C6-B873-86F6385B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5108CA-0FF5-4237-A584-E8883401D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26030C-27B4-4DB4-BC27-08119269B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the model's text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044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318684" y="1484784"/>
            <a:ext cx="4826000" cy="46112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47885" y="1484784"/>
            <a:ext cx="4828116" cy="46112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51437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6F423-8BBC-4E9F-B3B0-5530EA133A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51297D-4F81-4035-B7AB-865563A600E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3pPr>
              <a:defRPr/>
            </a:lvl3pPr>
          </a:lstStyle>
          <a:p>
            <a:pPr lvl="0"/>
            <a:r>
              <a:rPr lang="en-GB"/>
              <a:t>Click to edit the model's text style
</a:t>
            </a:r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
</a:t>
            </a:r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2906897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9DC59CA-1A96-48F9-B6F6-A1F7DB6D4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r>
              <a:rPr lang="nl-NL"/>
              <a:t>
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956ADC-61DD-4E2E-8C51-C9B232132290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  <a:p>
            <a:pPr lvl="1"/>
            <a:r>
              <a:rPr lang="nl-NL"/>
              <a:t>Second </a:t>
            </a:r>
            <a:r>
              <a:rPr lang="nl-NL" err="1"/>
              <a:t>levwl</a:t>
            </a:r>
            <a:endParaRPr lang="nl-NL"/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35686895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64771"/>
          </a:xfrm>
          <a:prstGeom prst="rect">
            <a:avLst/>
          </a:prstGeom>
        </p:spPr>
      </p:pic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1386000"/>
            <a:ext cx="12192000" cy="5490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00" y="6138000"/>
            <a:ext cx="4560000" cy="36000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ts val="2100"/>
              </a:lnSpc>
              <a:defRPr sz="2100" b="1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4" name="Tijdelijke aanduiding voor afbeelding 12"/>
          <p:cNvSpPr>
            <a:spLocks noGrp="1"/>
          </p:cNvSpPr>
          <p:nvPr>
            <p:ph type="pic" sz="quarter" idx="15" hasCustomPrompt="1"/>
          </p:nvPr>
        </p:nvSpPr>
        <p:spPr>
          <a:xfrm>
            <a:off x="10080000" y="4878000"/>
            <a:ext cx="1620000" cy="162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800" baseline="0"/>
            </a:lvl1pPr>
          </a:lstStyle>
          <a:p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571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0397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ovenkant_begin">
            <a:extLst>
              <a:ext uri="{FF2B5EF4-FFF2-40B4-BE49-F238E27FC236}">
                <a16:creationId xmlns:a16="http://schemas.microsoft.com/office/drawing/2014/main" id="{11ECDE8B-F2A0-C4A9-40AA-F37D36201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8685" y="2651126"/>
            <a:ext cx="10365316" cy="62547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0800" y="3425826"/>
            <a:ext cx="10363200" cy="106997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nl-NL" noProof="0"/>
              <a:t>Klik om de ondertitelstijl van het model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54034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" y="-186029"/>
            <a:ext cx="12193200" cy="686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9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1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64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00" y="0"/>
            <a:ext cx="9334560" cy="126873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59700" y="6516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568D799-23A2-4335-BDD0-571D2CCBA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000" y="1417954"/>
            <a:ext cx="11464350" cy="5314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5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628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0" baseline="0">
          <a:solidFill>
            <a:srgbClr val="FFFFFF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None/>
        <a:defRPr sz="2400" b="1" kern="1200" baseline="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5"/>
        </a:buClr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ystem Font Regular"/>
        <a:buChar char="-"/>
        <a:tabLst/>
        <a:defRPr sz="1800" b="0" kern="1200" baseline="0">
          <a:solidFill>
            <a:srgbClr val="144196"/>
          </a:solidFill>
          <a:latin typeface="+mn-lt"/>
          <a:ea typeface="+mn-ea"/>
          <a:cs typeface="+mn-cs"/>
        </a:defRPr>
      </a:lvl3pPr>
      <a:lvl4pPr marL="2857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 baseline="0">
          <a:solidFill>
            <a:srgbClr val="144196"/>
          </a:solidFill>
          <a:latin typeface="+mn-lt"/>
          <a:ea typeface="+mn-ea"/>
          <a:cs typeface="+mn-cs"/>
        </a:defRPr>
      </a:lvl4pPr>
      <a:lvl5pPr marL="432000" indent="-216000" algn="l" defTabSz="914400" rtl="0" eaLnBrk="1" latinLnBrk="0" hangingPunct="1">
        <a:lnSpc>
          <a:spcPct val="120000"/>
        </a:lnSpc>
        <a:spcBef>
          <a:spcPts val="0"/>
        </a:spcBef>
        <a:buClr>
          <a:srgbClr val="144196"/>
        </a:buClr>
        <a:buFont typeface="Arial" panose="020B0604020202020204" pitchFamily="34" charset="0"/>
        <a:buChar char="•"/>
        <a:defRPr sz="1600" kern="1200" baseline="0">
          <a:solidFill>
            <a:srgbClr val="144196"/>
          </a:solidFill>
          <a:latin typeface="+mn-lt"/>
          <a:ea typeface="+mn-ea"/>
          <a:cs typeface="+mn-cs"/>
        </a:defRPr>
      </a:lvl5pPr>
      <a:lvl6pPr marL="648000" indent="-216000" algn="l" defTabSz="914400" rtl="0" eaLnBrk="1" latinLnBrk="0" hangingPunct="1">
        <a:lnSpc>
          <a:spcPct val="100000"/>
        </a:lnSpc>
        <a:spcBef>
          <a:spcPts val="0"/>
        </a:spcBef>
        <a:buClr>
          <a:srgbClr val="C3BEB9"/>
        </a:buClr>
        <a:buFont typeface="Arial" panose="020B0604020202020204" pitchFamily="34" charset="0"/>
        <a:buChar char="•"/>
        <a:defRPr sz="1400" i="1" kern="1200" baseline="0">
          <a:solidFill>
            <a:srgbClr val="144196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37150" indent="-285750" algn="l" defTabSz="914400" rtl="0" eaLnBrk="1" latinLnBrk="0" hangingPunct="1">
        <a:lnSpc>
          <a:spcPct val="100000"/>
        </a:lnSpc>
        <a:spcBef>
          <a:spcPts val="0"/>
        </a:spcBef>
        <a:buSzPct val="5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296000" indent="-228600" algn="l" defTabSz="914400" rtl="0" eaLnBrk="1" latinLnBrk="0" hangingPunct="1">
        <a:lnSpc>
          <a:spcPct val="100000"/>
        </a:lnSpc>
        <a:spcBef>
          <a:spcPts val="0"/>
        </a:spcBef>
        <a:buSzPct val="5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0" cy="6864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00" y="0"/>
            <a:ext cx="9334560" cy="126873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00" y="1463040"/>
            <a:ext cx="11376720" cy="50139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Titel</a:t>
            </a:r>
          </a:p>
          <a:p>
            <a:pPr lvl="1"/>
            <a:r>
              <a:rPr lang="nl-NL" dirty="0" err="1"/>
              <a:t>Bullet</a:t>
            </a:r>
            <a:endParaRPr lang="nl-NL" dirty="0"/>
          </a:p>
          <a:p>
            <a:pPr lvl="4"/>
            <a:r>
              <a:rPr lang="nl-NL" dirty="0"/>
              <a:t>Leestekst</a:t>
            </a:r>
          </a:p>
          <a:p>
            <a:pPr lvl="5"/>
            <a:r>
              <a:rPr lang="nl-NL" dirty="0"/>
              <a:t>Level 4</a:t>
            </a:r>
          </a:p>
          <a:p>
            <a:pPr lvl="6"/>
            <a:r>
              <a:rPr lang="nl-NL" dirty="0"/>
              <a:t>Level 5</a:t>
            </a:r>
          </a:p>
          <a:p>
            <a:pPr lvl="7"/>
            <a:r>
              <a:rPr lang="nl-NL" dirty="0"/>
              <a:t>Level 6</a:t>
            </a:r>
          </a:p>
          <a:p>
            <a:pPr lvl="8"/>
            <a:r>
              <a:rPr lang="nl-NL" dirty="0"/>
              <a:t>Level 7</a:t>
            </a:r>
          </a:p>
          <a:p>
            <a:pPr lvl="4"/>
            <a:endParaRPr lang="nl-NL" dirty="0"/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478800" y="6516000"/>
            <a:ext cx="3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fld id="{A723241F-5B6B-4100-BE5A-F21894325AA6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28800" y="6516000"/>
            <a:ext cx="540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600" baseline="0">
                <a:solidFill>
                  <a:srgbClr val="969187"/>
                </a:solidFill>
              </a:defRPr>
            </a:lvl1pPr>
          </a:lstStyle>
          <a:p>
            <a:r>
              <a:rPr lang="nl-NL" dirty="0"/>
              <a:t>Voettekst is aan te passen via Invoegen, Koptekst en voettekst</a:t>
            </a:r>
          </a:p>
        </p:txBody>
      </p:sp>
      <p:pic>
        <p:nvPicPr>
          <p:cNvPr id="5" name="Afbeelding 4" descr="Afbeelding met kamer, gokhuis, scène">
            <a:extLst>
              <a:ext uri="{FF2B5EF4-FFF2-40B4-BE49-F238E27FC236}">
                <a16:creationId xmlns:a16="http://schemas.microsoft.com/office/drawing/2014/main" id="{94870F9D-9840-9864-56AF-04E0DA4B58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" y="0"/>
            <a:ext cx="12175856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7333608-75A8-E652-54D9-5D5EA8C4EFA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" y="-6771"/>
            <a:ext cx="12193200" cy="6864771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C2C29963-0BF1-FA91-FF27-ECFC038D50B0}"/>
              </a:ext>
            </a:extLst>
          </p:cNvPr>
          <p:cNvSpPr txBox="1">
            <a:spLocks/>
          </p:cNvSpPr>
          <p:nvPr userDrawn="1"/>
        </p:nvSpPr>
        <p:spPr>
          <a:xfrm>
            <a:off x="480000" y="0"/>
            <a:ext cx="7589255" cy="12687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356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0" baseline="0">
          <a:solidFill>
            <a:srgbClr val="FFFFFF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kern="1200" baseline="0">
          <a:solidFill>
            <a:srgbClr val="000000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20000"/>
        </a:lnSpc>
        <a:spcBef>
          <a:spcPts val="0"/>
        </a:spcBef>
        <a:buClr>
          <a:schemeClr val="accent5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28600" algn="l" defTabSz="914400" rtl="0" eaLnBrk="1" latinLnBrk="0" hangingPunct="1">
        <a:lnSpc>
          <a:spcPts val="2000"/>
        </a:lnSpc>
        <a:spcBef>
          <a:spcPts val="300"/>
        </a:spcBef>
        <a:buFont typeface="System Font Regular"/>
        <a:buChar char="-"/>
        <a:tabLst/>
        <a:defRPr sz="1800" b="0" kern="1200" baseline="0">
          <a:solidFill>
            <a:srgbClr val="144196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ts val="2900"/>
        </a:lnSpc>
        <a:spcBef>
          <a:spcPts val="0"/>
        </a:spcBef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432000" indent="-216000" algn="l" defTabSz="914400" rtl="0" eaLnBrk="1" latinLnBrk="0" hangingPunct="1">
        <a:lnSpc>
          <a:spcPct val="120000"/>
        </a:lnSpc>
        <a:spcBef>
          <a:spcPts val="0"/>
        </a:spcBef>
        <a:buClr>
          <a:srgbClr val="F07D00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648000" indent="-216000" algn="l" defTabSz="914400" rtl="0" eaLnBrk="1" latinLnBrk="0" hangingPunct="1">
        <a:lnSpc>
          <a:spcPct val="100000"/>
        </a:lnSpc>
        <a:spcBef>
          <a:spcPts val="0"/>
        </a:spcBef>
        <a:buClr>
          <a:srgbClr val="C3BEB9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37150" indent="-285750" algn="l" defTabSz="914400" rtl="0" eaLnBrk="1" latinLnBrk="0" hangingPunct="1">
        <a:lnSpc>
          <a:spcPct val="100000"/>
        </a:lnSpc>
        <a:spcBef>
          <a:spcPts val="0"/>
        </a:spcBef>
        <a:buSzPct val="5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296000" indent="-228600" algn="l" defTabSz="914400" rtl="0" eaLnBrk="1" latinLnBrk="0" hangingPunct="1">
        <a:lnSpc>
          <a:spcPct val="100000"/>
        </a:lnSpc>
        <a:spcBef>
          <a:spcPts val="0"/>
        </a:spcBef>
        <a:buSzPct val="50000"/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3377AC0-65C7-48B9-ACCA-420426FE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9E3CD0-1962-4346-9EE7-165EE101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378BF98-AD04-3B79-6C12-AF29651569B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531" y="0"/>
            <a:ext cx="2679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2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4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0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3377AC0-65C7-48B9-ACCA-420426FE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9E3CD0-1962-4346-9EE7-165EE101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378BF98-AD04-3B79-6C12-AF29651569B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531" y="0"/>
            <a:ext cx="2679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2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4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0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B4B847E5-5EEA-4D23-979B-FC1FF0EB38C3}"/>
              </a:ext>
            </a:extLst>
          </p:cNvPr>
          <p:cNvSpPr/>
          <p:nvPr userDrawn="1"/>
        </p:nvSpPr>
        <p:spPr>
          <a:xfrm>
            <a:off x="6438900" y="0"/>
            <a:ext cx="57531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3">
            <a:extLst>
              <a:ext uri="{FF2B5EF4-FFF2-40B4-BE49-F238E27FC236}">
                <a16:creationId xmlns:a16="http://schemas.microsoft.com/office/drawing/2014/main" id="{79A26040-2792-4D15-8977-5C04534964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5579" y="5870575"/>
            <a:ext cx="1070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C29655C8-B1AF-4407-AD51-F58DB404C008}" type="datetime1">
              <a:rPr lang="nl-NL" smtClean="0"/>
              <a:t>3-8-2026</a:t>
            </a:fld>
            <a:endParaRPr lang="nl-NL"/>
          </a:p>
        </p:txBody>
      </p:sp>
      <p:sp>
        <p:nvSpPr>
          <p:cNvPr id="13" name="Tijdelijke aanduiding voor voettekst 4">
            <a:extLst>
              <a:ext uri="{FF2B5EF4-FFF2-40B4-BE49-F238E27FC236}">
                <a16:creationId xmlns:a16="http://schemas.microsoft.com/office/drawing/2014/main" id="{5B1436B5-1B9B-4C5C-AD7E-2491251FB0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479" y="58705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l-NL" sz="12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endParaRPr lang="nl-NL"/>
          </a:p>
        </p:txBody>
      </p:sp>
      <p:pic>
        <p:nvPicPr>
          <p:cNvPr id="7" name="Foto">
            <a:extLst>
              <a:ext uri="{FF2B5EF4-FFF2-40B4-BE49-F238E27FC236}">
                <a16:creationId xmlns:a16="http://schemas.microsoft.com/office/drawing/2014/main" id="{082402A7-3EA7-49CF-9A42-A44436246C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250" y="0"/>
            <a:ext cx="6753225" cy="6858000"/>
          </a:xfrm>
          <a:prstGeom prst="rect">
            <a:avLst/>
          </a:prstGeom>
        </p:spPr>
      </p:pic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68073E58-A999-450C-996A-6D048FAC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913" y="1624994"/>
            <a:ext cx="4155187" cy="283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10763F-6EA2-018E-6F7B-2725F30E90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18954" y="6199632"/>
            <a:ext cx="1178966" cy="2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1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3377AC0-65C7-48B9-ACCA-420426FE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9E3CD0-1962-4346-9EE7-165EE101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the model's text style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5233744-9145-41BA-9BE5-BED67D7AAB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698"/>
          <a:stretch/>
        </p:blipFill>
        <p:spPr>
          <a:xfrm>
            <a:off x="4874329" y="0"/>
            <a:ext cx="7317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5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4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20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7D00"/>
        </a:buClr>
        <a:buSzPct val="75000"/>
        <a:buFont typeface="Verdana" panose="020B0604030504040204" pitchFamily="34" charset="0"/>
        <a:buChar char="•"/>
        <a:defRPr sz="1800" kern="1200">
          <a:solidFill>
            <a:srgbClr val="003183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2497Nw1nmZ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h.org/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0.png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0.jpe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>
          <a:extLst>
            <a:ext uri="{FF2B5EF4-FFF2-40B4-BE49-F238E27FC236}">
              <a16:creationId xmlns:a16="http://schemas.microsoft.com/office/drawing/2014/main" id="{5D65B85A-B477-8C4C-5F70-AE3A6C078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BB8972-C066-E023-0CF3-524BA1C2813B}"/>
              </a:ext>
            </a:extLst>
          </p:cNvPr>
          <p:cNvSpPr txBox="1"/>
          <p:nvPr/>
        </p:nvSpPr>
        <p:spPr>
          <a:xfrm>
            <a:off x="1371601" y="1552426"/>
            <a:ext cx="90636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>
              <a:defRPr/>
            </a:pPr>
            <a:r>
              <a:rPr lang="nl-NL" sz="4400" b="1" dirty="0">
                <a:solidFill>
                  <a:prstClr val="white"/>
                </a:solidFill>
                <a:latin typeface="Calibri"/>
              </a:rPr>
              <a:t>Geneesmiddelenonderzoek in balans: aandacht voor geslachtsverschillen</a:t>
            </a:r>
          </a:p>
          <a:p>
            <a:pPr lvl="0" algn="ctr"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Logo Image">
            <a:extLst>
              <a:ext uri="{FF2B5EF4-FFF2-40B4-BE49-F238E27FC236}">
                <a16:creationId xmlns:a16="http://schemas.microsoft.com/office/drawing/2014/main" id="{81833889-E05E-9E57-CBE5-B33B5089C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7" y="431605"/>
            <a:ext cx="2410691" cy="46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8C9D182-E267-A543-BA49-FB03B3812E97}"/>
              </a:ext>
            </a:extLst>
          </p:cNvPr>
          <p:cNvSpPr txBox="1"/>
          <p:nvPr/>
        </p:nvSpPr>
        <p:spPr>
          <a:xfrm>
            <a:off x="534784" y="4951525"/>
            <a:ext cx="867848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Patrick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Vrijlandt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Sieta T. de Vries, PhD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0E1A85E-191A-3C36-4C14-4055927F55D0}"/>
              </a:ext>
            </a:extLst>
          </p:cNvPr>
          <p:cNvSpPr txBox="1"/>
          <p:nvPr/>
        </p:nvSpPr>
        <p:spPr>
          <a:xfrm>
            <a:off x="8801100" y="6097071"/>
            <a:ext cx="3067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nl-NL" sz="1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April 2026 – </a:t>
            </a:r>
            <a:r>
              <a:rPr lang="nl-NL" altLang="nl-NL" sz="18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ClinOps</a:t>
            </a:r>
            <a:r>
              <a:rPr lang="nl-NL" altLang="nl-NL" sz="1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Houten</a:t>
            </a:r>
          </a:p>
        </p:txBody>
      </p:sp>
    </p:spTree>
    <p:extLst>
      <p:ext uri="{BB962C8B-B14F-4D97-AF65-F5344CB8AC3E}">
        <p14:creationId xmlns:p14="http://schemas.microsoft.com/office/powerpoint/2010/main" val="45377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87A1A1-ED8B-EFB5-A6E3-5BB5308AB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/>
              <a:t>CHMP </a:t>
            </a:r>
            <a:br>
              <a:rPr lang="en-US" altLang="nl-NL" dirty="0"/>
            </a:br>
            <a:r>
              <a:rPr lang="en-US" altLang="nl-NL" dirty="0"/>
              <a:t>Committee for Medicinal Products for Human Use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F63ABF-6259-D5AB-97DD-D65A8B8F15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85201" y="1533785"/>
            <a:ext cx="2882612" cy="736369"/>
          </a:xfrm>
        </p:spPr>
        <p:txBody>
          <a:bodyPr/>
          <a:lstStyle/>
          <a:p>
            <a:r>
              <a:rPr lang="nl-NL" dirty="0" err="1">
                <a:hlinkClick r:id="rId2"/>
              </a:rPr>
              <a:t>What</a:t>
            </a:r>
            <a:r>
              <a:rPr lang="nl-NL" dirty="0">
                <a:hlinkClick r:id="rId2"/>
              </a:rPr>
              <a:t> is </a:t>
            </a:r>
            <a:r>
              <a:rPr lang="nl-NL" dirty="0" err="1">
                <a:hlinkClick r:id="rId2"/>
              </a:rPr>
              <a:t>the</a:t>
            </a:r>
            <a:r>
              <a:rPr lang="nl-NL" dirty="0">
                <a:hlinkClick r:id="rId2"/>
              </a:rPr>
              <a:t> CHMP?</a:t>
            </a:r>
            <a:endParaRPr lang="nl-NL" dirty="0"/>
          </a:p>
        </p:txBody>
      </p:sp>
      <p:pic>
        <p:nvPicPr>
          <p:cNvPr id="7" name="Afbeelding 6" descr="Afbeelding met gebouw, overdekt, muur, vloer&#10;&#10;Door AI gegenereerde inhoud is mogelijk onjuist.">
            <a:extLst>
              <a:ext uri="{FF2B5EF4-FFF2-40B4-BE49-F238E27FC236}">
                <a16:creationId xmlns:a16="http://schemas.microsoft.com/office/drawing/2014/main" id="{3255A1FF-2F83-EE13-B42F-13B62C318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1455449"/>
            <a:ext cx="5525219" cy="2257570"/>
          </a:xfrm>
          <a:prstGeom prst="rect">
            <a:avLst/>
          </a:prstGeom>
        </p:spPr>
      </p:pic>
      <p:pic>
        <p:nvPicPr>
          <p:cNvPr id="9" name="Afbeelding 8" descr="Afbeelding met overdekt, computer, computer, Kantoorgebouw&#10;&#10;Door AI gegenereerde inhoud is mogelijk onjuist.">
            <a:extLst>
              <a:ext uri="{FF2B5EF4-FFF2-40B4-BE49-F238E27FC236}">
                <a16:creationId xmlns:a16="http://schemas.microsoft.com/office/drawing/2014/main" id="{BA9EE990-E966-350E-8A34-83EE0606FC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3899738"/>
            <a:ext cx="4794254" cy="269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45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6C65F-6895-585E-9B1D-8AB20F2EC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D3C07-C303-FC12-9D0E-CA87D46D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/>
              <a:t>CHMP </a:t>
            </a:r>
            <a:br>
              <a:rPr lang="en-US" altLang="nl-NL" dirty="0"/>
            </a:br>
            <a:r>
              <a:rPr lang="en-US" altLang="nl-NL" dirty="0"/>
              <a:t>Committee for Medicinal Products for Human Use</a:t>
            </a:r>
            <a:endParaRPr lang="nl-NL" dirty="0"/>
          </a:p>
        </p:txBody>
      </p:sp>
      <p:pic>
        <p:nvPicPr>
          <p:cNvPr id="8" name="Afbeelding 7" descr="Afbeelding met overdekt, muur, Congreszaal, Kantoorgebouw&#10;&#10;Door AI gegenereerde inhoud is mogelijk onjuist.">
            <a:extLst>
              <a:ext uri="{FF2B5EF4-FFF2-40B4-BE49-F238E27FC236}">
                <a16:creationId xmlns:a16="http://schemas.microsoft.com/office/drawing/2014/main" id="{DBFE8900-B272-C97B-A5C7-9EF6D1286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1545044"/>
            <a:ext cx="4610743" cy="2210109"/>
          </a:xfrm>
          <a:prstGeom prst="rect">
            <a:avLst/>
          </a:prstGeom>
        </p:spPr>
      </p:pic>
      <p:pic>
        <p:nvPicPr>
          <p:cNvPr id="11" name="Afbeelding 10" descr="Afbeelding met overdekt, computer, computerbeeldscherm, Personal computer&#10;&#10;Door AI gegenereerde inhoud is mogelijk onjuist.">
            <a:extLst>
              <a:ext uri="{FF2B5EF4-FFF2-40B4-BE49-F238E27FC236}">
                <a16:creationId xmlns:a16="http://schemas.microsoft.com/office/drawing/2014/main" id="{22E806F9-9539-A3BA-9A2E-397868B9C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65" y="1545044"/>
            <a:ext cx="4610743" cy="2225350"/>
          </a:xfrm>
          <a:prstGeom prst="rect">
            <a:avLst/>
          </a:prstGeom>
        </p:spPr>
      </p:pic>
      <p:pic>
        <p:nvPicPr>
          <p:cNvPr id="15" name="Afbeelding 14" descr="Afbeelding met overdekt, computer, Kantoorgebouw, bureau&#10;&#10;Door AI gegenereerde inhoud is mogelijk onjuist.">
            <a:extLst>
              <a:ext uri="{FF2B5EF4-FFF2-40B4-BE49-F238E27FC236}">
                <a16:creationId xmlns:a16="http://schemas.microsoft.com/office/drawing/2014/main" id="{453F842E-AFB7-A9F9-B623-D54BFB9C9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3959622"/>
            <a:ext cx="4610743" cy="2347287"/>
          </a:xfrm>
          <a:prstGeom prst="rect">
            <a:avLst/>
          </a:prstGeom>
        </p:spPr>
      </p:pic>
      <p:pic>
        <p:nvPicPr>
          <p:cNvPr id="17" name="Afbeelding 16" descr="Afbeelding met overdekt, plafond, muur, Congreszaal&#10;&#10;Door AI gegenereerde inhoud is mogelijk onjuist.">
            <a:extLst>
              <a:ext uri="{FF2B5EF4-FFF2-40B4-BE49-F238E27FC236}">
                <a16:creationId xmlns:a16="http://schemas.microsoft.com/office/drawing/2014/main" id="{B1D65743-4578-79F7-D69B-C1E976D55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65" y="3959622"/>
            <a:ext cx="4610743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4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B5BA8E-AA5B-666C-6162-4FE73B1582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0" y="4406900"/>
            <a:ext cx="10363200" cy="1362075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/>
              <a:t>Dossier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>
            <a:extLst>
              <a:ext uri="{FF2B5EF4-FFF2-40B4-BE49-F238E27FC236}">
                <a16:creationId xmlns:a16="http://schemas.microsoft.com/office/drawing/2014/main" id="{2AFC14BB-70EB-F28B-96A4-1172C9FA2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0"/>
            <a:ext cx="9334560" cy="1268730"/>
          </a:xfrm>
        </p:spPr>
        <p:txBody>
          <a:bodyPr/>
          <a:lstStyle/>
          <a:p>
            <a:r>
              <a:rPr lang="nl-NL" altLang="nl-NL"/>
              <a:t>Outline of the procedure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A3180866-E3F9-BE2A-5935-6F3AC0AC5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268441"/>
              </p:ext>
            </p:extLst>
          </p:nvPr>
        </p:nvGraphicFramePr>
        <p:xfrm>
          <a:off x="480000" y="1648105"/>
          <a:ext cx="8112511" cy="4713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3501">
                  <a:extLst>
                    <a:ext uri="{9D8B030D-6E8A-4147-A177-3AD203B41FA5}">
                      <a16:colId xmlns:a16="http://schemas.microsoft.com/office/drawing/2014/main" val="3497052086"/>
                    </a:ext>
                  </a:extLst>
                </a:gridCol>
                <a:gridCol w="7139010">
                  <a:extLst>
                    <a:ext uri="{9D8B030D-6E8A-4147-A177-3AD203B41FA5}">
                      <a16:colId xmlns:a16="http://schemas.microsoft.com/office/drawing/2014/main" val="1930092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Day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932017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Submission of the dossier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636221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80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Assessment Report (co)Rapporteur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386346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120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Joint AR + List of Questions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523774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180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JAR + List of outstanding issues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291408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210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Final opinion, EPAR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3338753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270 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EC Decision</a:t>
                      </a:r>
                      <a:endParaRPr lang="nl-NL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3082864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Afbeelding 6">
            <a:extLst>
              <a:ext uri="{FF2B5EF4-FFF2-40B4-BE49-F238E27FC236}">
                <a16:creationId xmlns:a16="http://schemas.microsoft.com/office/drawing/2014/main" id="{E88D83F9-4CB8-3CEC-106B-AA9A6B3E3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2501" r="9325" b="11188"/>
          <a:stretch>
            <a:fillRect/>
          </a:stretch>
        </p:blipFill>
        <p:spPr bwMode="auto">
          <a:xfrm>
            <a:off x="5736650" y="1860358"/>
            <a:ext cx="597535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itel 1">
            <a:extLst>
              <a:ext uri="{FF2B5EF4-FFF2-40B4-BE49-F238E27FC236}">
                <a16:creationId xmlns:a16="http://schemas.microsoft.com/office/drawing/2014/main" id="{D47B4B20-BE39-CC8D-1E46-841E7780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/>
              <a:t>Dossier: eCTD</a:t>
            </a:r>
            <a:br>
              <a:rPr lang="nl-NL" altLang="nl-NL"/>
            </a:br>
            <a:r>
              <a:rPr lang="nl-NL" altLang="nl-NL"/>
              <a:t>electronic Common Technical Document</a:t>
            </a:r>
          </a:p>
        </p:txBody>
      </p:sp>
      <p:sp>
        <p:nvSpPr>
          <p:cNvPr id="21508" name="Tijdelijke aanduiding voor inhoud 2">
            <a:extLst>
              <a:ext uri="{FF2B5EF4-FFF2-40B4-BE49-F238E27FC236}">
                <a16:creationId xmlns:a16="http://schemas.microsoft.com/office/drawing/2014/main" id="{4EA5CCEF-DEE5-2F7F-2789-072C80EF5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2681868"/>
            <a:ext cx="3582794" cy="3521966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nl-NL" altLang="nl-NL" b="0" dirty="0"/>
              <a:t>International Conference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nl-NL" altLang="nl-NL" b="0" dirty="0"/>
              <a:t>on </a:t>
            </a:r>
            <a:r>
              <a:rPr lang="nl-NL" altLang="nl-NL" b="0" dirty="0" err="1"/>
              <a:t>Harmonisation</a:t>
            </a:r>
            <a:endParaRPr lang="nl-NL" altLang="nl-NL" b="0" dirty="0"/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nl-NL" altLang="nl-NL" b="0" dirty="0"/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nl-NL" altLang="nl-NL" b="0" dirty="0"/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nl-NL" altLang="nl-NL" b="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nl-NL" altLang="nl-NL" b="0" dirty="0">
                <a:solidFill>
                  <a:srgbClr val="002060"/>
                </a:solidFill>
                <a:hlinkClick r:id="rId3"/>
              </a:rPr>
              <a:t>www.ich.org</a:t>
            </a:r>
            <a:endParaRPr lang="nl-NL" altLang="nl-NL" b="0" dirty="0">
              <a:solidFill>
                <a:srgbClr val="002060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nl-NL" altLang="nl-NL" b="0" dirty="0"/>
          </a:p>
          <a:p>
            <a:pPr eaLnBrk="1" hangingPunct="1"/>
            <a:r>
              <a:rPr lang="nl-NL" altLang="nl-NL" sz="1000" b="0" dirty="0"/>
              <a:t>Source: ICH-M4</a:t>
            </a:r>
          </a:p>
          <a:p>
            <a:pPr eaLnBrk="1" hangingPunct="1"/>
            <a:endParaRPr lang="nl-NL" altLang="nl-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7">
            <a:extLst>
              <a:ext uri="{FF2B5EF4-FFF2-40B4-BE49-F238E27FC236}">
                <a16:creationId xmlns:a16="http://schemas.microsoft.com/office/drawing/2014/main" id="{0C9C067F-67A7-A050-43D4-054B3397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/>
              <a:t>eCTD structure</a:t>
            </a:r>
          </a:p>
        </p:txBody>
      </p:sp>
      <p:pic>
        <p:nvPicPr>
          <p:cNvPr id="22531" name="Tijdelijke aanduiding voor inhoud 6">
            <a:extLst>
              <a:ext uri="{FF2B5EF4-FFF2-40B4-BE49-F238E27FC236}">
                <a16:creationId xmlns:a16="http://schemas.microsoft.com/office/drawing/2014/main" id="{B6BC8788-7D98-BE79-D05E-C07DF5499F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412876"/>
            <a:ext cx="3148013" cy="3529013"/>
          </a:xfrm>
        </p:spPr>
      </p:pic>
      <p:pic>
        <p:nvPicPr>
          <p:cNvPr id="22532" name="Tijdelijke aanduiding voor inhoud 9">
            <a:extLst>
              <a:ext uri="{FF2B5EF4-FFF2-40B4-BE49-F238E27FC236}">
                <a16:creationId xmlns:a16="http://schemas.microsoft.com/office/drawing/2014/main" id="{CD679634-CFD9-CB5C-1752-3D9AECBA3C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3838" y="1773239"/>
            <a:ext cx="5072062" cy="39592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6">
            <a:extLst>
              <a:ext uri="{FF2B5EF4-FFF2-40B4-BE49-F238E27FC236}">
                <a16:creationId xmlns:a16="http://schemas.microsoft.com/office/drawing/2014/main" id="{8B9367B0-634D-48EE-4887-8151FC24F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/>
              <a:t>Clinical Assessment</a:t>
            </a:r>
          </a:p>
        </p:txBody>
      </p:sp>
      <p:sp>
        <p:nvSpPr>
          <p:cNvPr id="23555" name="Tijdelijke aanduiding voor inhoud 2">
            <a:extLst>
              <a:ext uri="{FF2B5EF4-FFF2-40B4-BE49-F238E27FC236}">
                <a16:creationId xmlns:a16="http://schemas.microsoft.com/office/drawing/2014/main" id="{0F393CAD-10BF-99EF-11C2-6A0774275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2313" y="1484314"/>
            <a:ext cx="4824412" cy="4611687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nl-NL" altLang="nl-NL" sz="2000" dirty="0" err="1"/>
              <a:t>Clinical</a:t>
            </a:r>
            <a:r>
              <a:rPr lang="nl-NL" altLang="nl-NL" sz="2000" dirty="0"/>
              <a:t> </a:t>
            </a:r>
            <a:r>
              <a:rPr lang="nl-NL" altLang="nl-NL" sz="2000" dirty="0" err="1"/>
              <a:t>overview</a:t>
            </a:r>
            <a:endParaRPr lang="nl-NL" altLang="nl-NL" sz="2000" dirty="0"/>
          </a:p>
          <a:p>
            <a:pPr lvl="1" eaLnBrk="1" hangingPunct="1"/>
            <a:r>
              <a:rPr lang="nl-NL" altLang="nl-NL" sz="1600" dirty="0"/>
              <a:t>107 pages</a:t>
            </a:r>
          </a:p>
          <a:p>
            <a:pPr eaLnBrk="1" hangingPunct="1"/>
            <a:endParaRPr lang="nl-NL" altLang="nl-NL" sz="2000" dirty="0"/>
          </a:p>
          <a:p>
            <a:pPr eaLnBrk="1" hangingPunct="1"/>
            <a:r>
              <a:rPr lang="nl-NL" altLang="nl-NL" sz="2000" dirty="0"/>
              <a:t>Summary of </a:t>
            </a:r>
            <a:r>
              <a:rPr lang="nl-NL" altLang="nl-NL" sz="2000" dirty="0" err="1"/>
              <a:t>clinical</a:t>
            </a:r>
            <a:r>
              <a:rPr lang="nl-NL" altLang="nl-NL" sz="2000" dirty="0"/>
              <a:t> </a:t>
            </a:r>
            <a:r>
              <a:rPr lang="nl-NL" altLang="nl-NL" sz="2000" dirty="0" err="1"/>
              <a:t>pharmacology</a:t>
            </a:r>
            <a:endParaRPr lang="nl-NL" altLang="nl-NL" sz="2000" dirty="0"/>
          </a:p>
          <a:p>
            <a:pPr lvl="1" eaLnBrk="1" hangingPunct="1"/>
            <a:r>
              <a:rPr lang="nl-NL" altLang="nl-NL" sz="1600" dirty="0"/>
              <a:t>200 pages</a:t>
            </a:r>
          </a:p>
          <a:p>
            <a:pPr lvl="1" eaLnBrk="1" hangingPunct="1"/>
            <a:r>
              <a:rPr lang="nl-NL" altLang="nl-NL" sz="1600" dirty="0"/>
              <a:t>100 pages appendix</a:t>
            </a:r>
          </a:p>
          <a:p>
            <a:pPr eaLnBrk="1" hangingPunct="1"/>
            <a:endParaRPr lang="nl-NL" altLang="nl-NL" sz="2000" dirty="0"/>
          </a:p>
          <a:p>
            <a:pPr eaLnBrk="1" hangingPunct="1"/>
            <a:r>
              <a:rPr lang="nl-NL" altLang="nl-NL" sz="2000" dirty="0"/>
              <a:t>Summary of </a:t>
            </a:r>
            <a:r>
              <a:rPr lang="nl-NL" altLang="nl-NL" sz="2000" dirty="0" err="1"/>
              <a:t>clinical</a:t>
            </a:r>
            <a:r>
              <a:rPr lang="nl-NL" altLang="nl-NL" sz="2000" dirty="0"/>
              <a:t> </a:t>
            </a:r>
            <a:r>
              <a:rPr lang="nl-NL" altLang="nl-NL" sz="2000" dirty="0" err="1"/>
              <a:t>efficacy</a:t>
            </a:r>
            <a:endParaRPr lang="nl-NL" altLang="nl-NL" sz="2000" dirty="0"/>
          </a:p>
          <a:p>
            <a:pPr lvl="1" eaLnBrk="1" hangingPunct="1"/>
            <a:r>
              <a:rPr lang="nl-NL" altLang="nl-NL" sz="1600" dirty="0"/>
              <a:t>138 pages</a:t>
            </a:r>
          </a:p>
          <a:p>
            <a:pPr lvl="1" eaLnBrk="1" hangingPunct="1"/>
            <a:r>
              <a:rPr lang="nl-NL" altLang="nl-NL" sz="1600" dirty="0"/>
              <a:t>2700 pages appendix</a:t>
            </a:r>
          </a:p>
          <a:p>
            <a:pPr eaLnBrk="1" hangingPunct="1"/>
            <a:endParaRPr lang="nl-NL" altLang="nl-NL" sz="2000" dirty="0"/>
          </a:p>
          <a:p>
            <a:pPr eaLnBrk="1" hangingPunct="1"/>
            <a:r>
              <a:rPr lang="nl-NL" altLang="nl-NL" sz="2000" dirty="0"/>
              <a:t>Summary of </a:t>
            </a:r>
            <a:r>
              <a:rPr lang="nl-NL" altLang="nl-NL" sz="2000" dirty="0" err="1"/>
              <a:t>clinical</a:t>
            </a:r>
            <a:r>
              <a:rPr lang="nl-NL" altLang="nl-NL" sz="2000" dirty="0"/>
              <a:t> </a:t>
            </a:r>
            <a:r>
              <a:rPr lang="nl-NL" altLang="nl-NL" sz="2000" dirty="0" err="1"/>
              <a:t>safety</a:t>
            </a:r>
            <a:endParaRPr lang="nl-NL" altLang="nl-NL" sz="2000" dirty="0"/>
          </a:p>
          <a:p>
            <a:pPr lvl="1" eaLnBrk="1" hangingPunct="1"/>
            <a:r>
              <a:rPr lang="nl-NL" altLang="nl-NL" sz="1600" dirty="0"/>
              <a:t>388 pages</a:t>
            </a:r>
          </a:p>
          <a:p>
            <a:pPr lvl="1" eaLnBrk="1" hangingPunct="1"/>
            <a:r>
              <a:rPr lang="nl-NL" altLang="nl-NL" sz="1600" dirty="0"/>
              <a:t>23000 pages appendix</a:t>
            </a:r>
          </a:p>
          <a:p>
            <a:pPr eaLnBrk="1" hangingPunct="1"/>
            <a:endParaRPr lang="nl-NL" altLang="nl-NL" dirty="0"/>
          </a:p>
        </p:txBody>
      </p:sp>
      <p:sp>
        <p:nvSpPr>
          <p:cNvPr id="23557" name="Tijdelijke aanduiding voor inhoud 7">
            <a:extLst>
              <a:ext uri="{FF2B5EF4-FFF2-40B4-BE49-F238E27FC236}">
                <a16:creationId xmlns:a16="http://schemas.microsoft.com/office/drawing/2014/main" id="{E888C887-C26F-4F4A-4DC5-42981EA23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88164" y="1484314"/>
            <a:ext cx="4703529" cy="4611687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nl-NL" altLang="nl-NL" sz="2000" dirty="0"/>
              <a:t>6x </a:t>
            </a:r>
            <a:r>
              <a:rPr lang="nl-NL" altLang="nl-NL" sz="2000" dirty="0" err="1"/>
              <a:t>Clinical</a:t>
            </a:r>
            <a:r>
              <a:rPr lang="nl-NL" altLang="nl-NL" sz="2000" dirty="0"/>
              <a:t> </a:t>
            </a:r>
            <a:r>
              <a:rPr lang="nl-NL" altLang="nl-NL" sz="2000" dirty="0" err="1"/>
              <a:t>Study</a:t>
            </a:r>
            <a:r>
              <a:rPr lang="nl-NL" altLang="nl-NL" sz="2000" dirty="0"/>
              <a:t> Report</a:t>
            </a:r>
          </a:p>
          <a:p>
            <a:pPr lvl="1" eaLnBrk="1" hangingPunct="1"/>
            <a:r>
              <a:rPr lang="nl-NL" altLang="nl-NL" sz="1600" dirty="0"/>
              <a:t>26 files</a:t>
            </a:r>
          </a:p>
          <a:p>
            <a:pPr lvl="1" eaLnBrk="1" hangingPunct="1"/>
            <a:r>
              <a:rPr lang="nl-NL" altLang="nl-NL" sz="1600" dirty="0"/>
              <a:t>200 MB</a:t>
            </a:r>
          </a:p>
          <a:p>
            <a:pPr lvl="1" eaLnBrk="1" hangingPunct="1"/>
            <a:endParaRPr lang="nl-NL" altLang="nl-NL" sz="1600" dirty="0"/>
          </a:p>
          <a:p>
            <a:pPr lvl="1" eaLnBrk="1" hangingPunct="1"/>
            <a:r>
              <a:rPr lang="nl-NL" altLang="nl-NL" sz="1600" dirty="0"/>
              <a:t>8745 pages</a:t>
            </a:r>
          </a:p>
          <a:p>
            <a:pPr lvl="1" eaLnBrk="1" hangingPunct="1"/>
            <a:r>
              <a:rPr lang="nl-NL" altLang="nl-NL" sz="1600" dirty="0"/>
              <a:t>2139 body</a:t>
            </a:r>
          </a:p>
          <a:p>
            <a:pPr lvl="1" eaLnBrk="1" hangingPunct="1"/>
            <a:r>
              <a:rPr lang="nl-NL" altLang="nl-NL" sz="1600" dirty="0"/>
              <a:t>2451 </a:t>
            </a:r>
            <a:r>
              <a:rPr lang="nl-NL" altLang="nl-NL" sz="1600" dirty="0" err="1"/>
              <a:t>CV’s</a:t>
            </a:r>
            <a:endParaRPr lang="nl-NL" altLang="nl-NL" sz="1600" dirty="0"/>
          </a:p>
          <a:p>
            <a:pPr lvl="1" eaLnBrk="1" hangingPunct="1"/>
            <a:r>
              <a:rPr lang="nl-NL" altLang="nl-NL" sz="1600" dirty="0"/>
              <a:t>1720 lab </a:t>
            </a:r>
            <a:r>
              <a:rPr lang="nl-NL" altLang="nl-NL" sz="1600" dirty="0" err="1"/>
              <a:t>results</a:t>
            </a:r>
            <a:endParaRPr lang="nl-NL" altLang="nl-NL" sz="1600" dirty="0"/>
          </a:p>
          <a:p>
            <a:pPr eaLnBrk="1" hangingPunct="1"/>
            <a:endParaRPr lang="nl-NL" altLang="nl-NL" dirty="0"/>
          </a:p>
          <a:p>
            <a:pPr eaLnBrk="1" hangingPunct="1"/>
            <a:r>
              <a:rPr lang="nl-NL" altLang="nl-NL" sz="2000" dirty="0">
                <a:solidFill>
                  <a:srgbClr val="FF0000"/>
                </a:solidFill>
              </a:rPr>
              <a:t>Summary of Product </a:t>
            </a:r>
            <a:r>
              <a:rPr lang="nl-NL" altLang="nl-NL" sz="2000" dirty="0" err="1">
                <a:solidFill>
                  <a:srgbClr val="FF0000"/>
                </a:solidFill>
              </a:rPr>
              <a:t>Characteristics</a:t>
            </a:r>
            <a:endParaRPr lang="nl-NL" altLang="nl-NL" sz="2000" dirty="0">
              <a:solidFill>
                <a:srgbClr val="FF0000"/>
              </a:solidFill>
            </a:endParaRPr>
          </a:p>
          <a:p>
            <a:pPr eaLnBrk="1" hangingPunct="1"/>
            <a:r>
              <a:rPr lang="nl-NL" altLang="nl-NL" sz="2000" b="0" dirty="0">
                <a:solidFill>
                  <a:schemeClr val="tx1"/>
                </a:solidFill>
              </a:rPr>
              <a:t>EU-</a:t>
            </a:r>
            <a:r>
              <a:rPr lang="nl-NL" altLang="nl-NL" sz="2000" b="0" dirty="0" err="1">
                <a:solidFill>
                  <a:schemeClr val="tx1"/>
                </a:solidFill>
              </a:rPr>
              <a:t>specific</a:t>
            </a:r>
            <a:endParaRPr lang="nl-NL" altLang="nl-NL" sz="20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034BFE7-2347-5B0E-2A8B-177AB8ED3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7762" y="892352"/>
            <a:ext cx="5324754" cy="2173548"/>
          </a:xfrm>
        </p:spPr>
        <p:txBody>
          <a:bodyPr>
            <a:normAutofit fontScale="90000"/>
          </a:bodyPr>
          <a:lstStyle/>
          <a:p>
            <a:r>
              <a:rPr lang="nl-NL" dirty="0"/>
              <a:t>Aandacht voor geslacht in het </a:t>
            </a:r>
            <a:r>
              <a:rPr lang="nl-NL" dirty="0" err="1"/>
              <a:t>regulatoire</a:t>
            </a:r>
            <a:r>
              <a:rPr lang="nl-NL" dirty="0"/>
              <a:t> systeem</a:t>
            </a:r>
            <a:endParaRPr lang="nl-NL" dirty="0">
              <a:latin typeface="Verdana"/>
              <a:ea typeface="Verdana"/>
            </a:endParaRP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479EFD48-3D72-AB61-8772-933C77E66814}"/>
              </a:ext>
            </a:extLst>
          </p:cNvPr>
          <p:cNvSpPr txBox="1">
            <a:spLocks/>
          </p:cNvSpPr>
          <p:nvPr/>
        </p:nvSpPr>
        <p:spPr>
          <a:xfrm>
            <a:off x="6727762" y="3906401"/>
            <a:ext cx="5166856" cy="2277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Sieta T. de Vries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Verdan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Afdeling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Klinische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Farmacie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Verdana"/>
                <a:cs typeface="+mj-cs"/>
              </a:rPr>
              <a:t>Farmacologie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Verdan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6618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7D0D2-814F-AFB2-3376-93C12CE3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78" y="22554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/>
              <a:t>Verleden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EDD388-88C2-48FE-EF5B-49873FC0A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15" y="1551108"/>
            <a:ext cx="10286763" cy="48021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/>
              <a:t>Vrouwen grotendeels uitgesloten</a:t>
            </a:r>
          </a:p>
          <a:p>
            <a:r>
              <a:rPr lang="nl-NL"/>
              <a:t>Ter bescherming</a:t>
            </a:r>
          </a:p>
          <a:p>
            <a:pPr lvl="1"/>
            <a:r>
              <a:rPr lang="nl-NL"/>
              <a:t>O.a. Thalidomide (softenon) in 1962</a:t>
            </a:r>
          </a:p>
          <a:p>
            <a:pPr marL="457200" lvl="1" indent="0">
              <a:buNone/>
            </a:pPr>
            <a:r>
              <a:rPr lang="nl-NL"/>
              <a:t>  op de markt voor o.a. slaapmiddel en middel tegen  </a:t>
            </a:r>
            <a:br>
              <a:rPr lang="nl-NL"/>
            </a:br>
            <a:r>
              <a:rPr lang="nl-NL"/>
              <a:t>  zwangerschapsbraken -&gt; misvormingen in ontwikkeling van baby’s</a:t>
            </a:r>
          </a:p>
          <a:p>
            <a:pPr marL="457200" lvl="1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1977 FDA richtlijn: </a:t>
            </a:r>
            <a:r>
              <a:rPr lang="nl-NL" sz="2400"/>
              <a:t>Vrouwen in de vruchtbare leeftijd moesten uitgesloten worden van de vroege fasen van medicijnonderzoek</a:t>
            </a:r>
          </a:p>
          <a:p>
            <a:pPr marL="457200" lvl="1" indent="0">
              <a:buNone/>
            </a:pPr>
            <a:r>
              <a:rPr lang="nl-NL"/>
              <a:t>Vrouwen ook in de latere fasen veelal </a:t>
            </a:r>
            <a:r>
              <a:rPr lang="nl-NL" err="1"/>
              <a:t>geëxcludeerd</a:t>
            </a:r>
            <a:r>
              <a:rPr lang="nl-NL"/>
              <a:t>: </a:t>
            </a:r>
          </a:p>
          <a:p>
            <a:pPr lvl="1"/>
            <a:r>
              <a:rPr lang="nl-NL"/>
              <a:t>Om herhaling van incidenten te voorkomen</a:t>
            </a:r>
          </a:p>
          <a:p>
            <a:pPr lvl="1"/>
            <a:r>
              <a:rPr lang="nl-NL"/>
              <a:t>Wetenschappelijke redenen: algemene overtuiging dat M/V meestal gelijk reageren; minder homogene populatie door hormonale cyclus </a:t>
            </a:r>
          </a:p>
          <a:p>
            <a:pPr marL="457200" lvl="1" indent="0">
              <a:buNone/>
            </a:pPr>
            <a:endParaRPr lang="nl-NL"/>
          </a:p>
        </p:txBody>
      </p:sp>
      <p:pic>
        <p:nvPicPr>
          <p:cNvPr id="1026" name="Picture 2" descr="Thalidomide: The deformed children of an “innocent” pill">
            <a:extLst>
              <a:ext uri="{FF2B5EF4-FFF2-40B4-BE49-F238E27FC236}">
                <a16:creationId xmlns:a16="http://schemas.microsoft.com/office/drawing/2014/main" id="{66057060-A535-CFB0-23A6-9323DC086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5" r="3410" b="3979"/>
          <a:stretch/>
        </p:blipFill>
        <p:spPr bwMode="auto">
          <a:xfrm>
            <a:off x="7451551" y="807694"/>
            <a:ext cx="2758789" cy="168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118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7D0D2-814F-AFB2-3376-93C12CE3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9" y="62558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/>
              <a:t>Verleden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EDD388-88C2-48FE-EF5B-49873FC0A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926" y="1427837"/>
            <a:ext cx="10196245" cy="480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600"/>
              <a:t>Perspectieven veranderden</a:t>
            </a:r>
          </a:p>
          <a:p>
            <a:r>
              <a:rPr lang="nl-NL" sz="2600"/>
              <a:t>Onderzoekers (M/V) uitten zorgen </a:t>
            </a:r>
            <a:br>
              <a:rPr lang="nl-NL" sz="2600"/>
            </a:br>
            <a:r>
              <a:rPr lang="nl-NL" sz="2600"/>
              <a:t>over grote, invloedrijke studies </a:t>
            </a:r>
            <a:br>
              <a:rPr lang="nl-NL" sz="2600"/>
            </a:br>
            <a:r>
              <a:rPr lang="nl-NL" sz="2600"/>
              <a:t>waaraan alleen mannen deelnamen  </a:t>
            </a:r>
          </a:p>
          <a:p>
            <a:endParaRPr lang="nl-NL" sz="2600"/>
          </a:p>
          <a:p>
            <a:r>
              <a:rPr lang="nl-NL" sz="2600"/>
              <a:t>Perceptie dat vrouwen het recht moesten hebben om zelf te kiezen voor deelname aan onderzoek</a:t>
            </a:r>
          </a:p>
          <a:p>
            <a:endParaRPr lang="nl-NL" sz="2600"/>
          </a:p>
          <a:p>
            <a:pPr marL="0" indent="0">
              <a:buNone/>
            </a:pPr>
            <a:r>
              <a:rPr lang="nl-NL" sz="2600"/>
              <a:t>-&gt; Inclusie van vrouwen werd gestimuleerd, verantwoording was nodig bij exclusie van vrouwen, onderzoek naar verschil in effect aanbevolen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18F3E78F-01FE-BDB9-D49D-EDFED81EB84D}"/>
              </a:ext>
            </a:extLst>
          </p:cNvPr>
          <p:cNvGrpSpPr/>
          <p:nvPr/>
        </p:nvGrpSpPr>
        <p:grpSpPr>
          <a:xfrm>
            <a:off x="7136799" y="836360"/>
            <a:ext cx="4079140" cy="2516381"/>
            <a:chOff x="7274660" y="1036116"/>
            <a:chExt cx="4079140" cy="2516381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EDC618AC-1D54-076D-E8A0-CBD21B808D05}"/>
                </a:ext>
              </a:extLst>
            </p:cNvPr>
            <p:cNvSpPr/>
            <p:nvPr/>
          </p:nvSpPr>
          <p:spPr>
            <a:xfrm>
              <a:off x="7274660" y="1036116"/>
              <a:ext cx="4079140" cy="25163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B3FE4C4E-84BE-E47B-491F-5A4A768171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86" t="17931" r="70183" b="76016"/>
            <a:stretch/>
          </p:blipFill>
          <p:spPr>
            <a:xfrm>
              <a:off x="7375438" y="1036116"/>
              <a:ext cx="1659680" cy="383657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E4DEB053-A35D-9208-B45A-B2FFB93D7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86" t="29713" r="30173" b="51590"/>
            <a:stretch/>
          </p:blipFill>
          <p:spPr>
            <a:xfrm>
              <a:off x="7375438" y="1419773"/>
              <a:ext cx="3944203" cy="757784"/>
            </a:xfrm>
            <a:prstGeom prst="rect">
              <a:avLst/>
            </a:prstGeom>
          </p:spPr>
        </p:pic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0E1D86E1-86D2-FFA2-06E8-643F13C7A7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435" t="56031" r="35516"/>
            <a:stretch/>
          </p:blipFill>
          <p:spPr>
            <a:xfrm>
              <a:off x="7375438" y="2118346"/>
              <a:ext cx="2809086" cy="1342306"/>
            </a:xfrm>
            <a:prstGeom prst="rect">
              <a:avLst/>
            </a:prstGeom>
          </p:spPr>
        </p:pic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901D3506-EBD6-2CC7-5241-DA349AF55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559" t="48595" r="32482" b="44018"/>
            <a:stretch/>
          </p:blipFill>
          <p:spPr>
            <a:xfrm>
              <a:off x="9814034" y="2067133"/>
              <a:ext cx="1505607" cy="392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576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D326E-7BE1-B065-6B0B-EEF4655FC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D802A954-1F42-CB59-C0A7-2071AAA1B123}"/>
              </a:ext>
            </a:extLst>
          </p:cNvPr>
          <p:cNvSpPr/>
          <p:nvPr/>
        </p:nvSpPr>
        <p:spPr>
          <a:xfrm>
            <a:off x="6642774" y="2314580"/>
            <a:ext cx="140440" cy="11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2974AA0-A9FD-FEE6-CFAF-29B6623F02D0}"/>
              </a:ext>
            </a:extLst>
          </p:cNvPr>
          <p:cNvSpPr/>
          <p:nvPr/>
        </p:nvSpPr>
        <p:spPr>
          <a:xfrm>
            <a:off x="6783214" y="2581280"/>
            <a:ext cx="45719" cy="11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49EADBD-483F-CCA6-1EA1-622F8D89BDEC}"/>
              </a:ext>
            </a:extLst>
          </p:cNvPr>
          <p:cNvSpPr/>
          <p:nvPr/>
        </p:nvSpPr>
        <p:spPr>
          <a:xfrm>
            <a:off x="3962387" y="2692400"/>
            <a:ext cx="204413" cy="1578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ijdelijke aanduiding voor inhoud 2">
            <a:extLst>
              <a:ext uri="{FF2B5EF4-FFF2-40B4-BE49-F238E27FC236}">
                <a16:creationId xmlns:a16="http://schemas.microsoft.com/office/drawing/2014/main" id="{08688174-A7E1-A3DD-2F09-023878F5402D}"/>
              </a:ext>
            </a:extLst>
          </p:cNvPr>
          <p:cNvSpPr txBox="1">
            <a:spLocks/>
          </p:cNvSpPr>
          <p:nvPr/>
        </p:nvSpPr>
        <p:spPr>
          <a:xfrm>
            <a:off x="768000" y="352211"/>
            <a:ext cx="10656000" cy="7583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r>
              <a:rPr kumimoji="0" lang="nl-NL" sz="28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Inhoud</a:t>
            </a:r>
            <a:endParaRPr kumimoji="0" lang="nl-NL" sz="2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ED1727BF-7BFE-B7F7-D19F-5D8B76BC9533}"/>
              </a:ext>
            </a:extLst>
          </p:cNvPr>
          <p:cNvSpPr txBox="1">
            <a:spLocks/>
          </p:cNvSpPr>
          <p:nvPr/>
        </p:nvSpPr>
        <p:spPr>
          <a:xfrm>
            <a:off x="944456" y="1890645"/>
            <a:ext cx="10752108" cy="15383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Het </a:t>
            </a:r>
            <a:r>
              <a:rPr lang="nl-NL" dirty="0" err="1"/>
              <a:t>regulatoire</a:t>
            </a:r>
            <a:r>
              <a:rPr lang="nl-NL" dirty="0"/>
              <a:t> systeem</a:t>
            </a:r>
          </a:p>
          <a:p>
            <a:endParaRPr lang="nl-NL" dirty="0"/>
          </a:p>
          <a:p>
            <a:r>
              <a:rPr lang="nl-NL" dirty="0"/>
              <a:t>Aandacht voor geslacht in het </a:t>
            </a:r>
            <a:r>
              <a:rPr lang="nl-NL" dirty="0" err="1"/>
              <a:t>regulatoire</a:t>
            </a:r>
            <a:r>
              <a:rPr lang="nl-NL" dirty="0"/>
              <a:t> systeem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972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39" y="112602"/>
            <a:ext cx="10981268" cy="1325563"/>
          </a:xfrm>
        </p:spPr>
        <p:txBody>
          <a:bodyPr>
            <a:normAutofit/>
          </a:bodyPr>
          <a:lstStyle/>
          <a:p>
            <a:r>
              <a:rPr lang="nl-NL" sz="4000"/>
              <a:t>Huidige richtlijnen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639" y="1228298"/>
            <a:ext cx="10981268" cy="5517099"/>
          </a:xfrm>
        </p:spPr>
        <p:txBody>
          <a:bodyPr/>
          <a:lstStyle/>
          <a:p>
            <a:r>
              <a:rPr lang="nl-NL" kern="0" dirty="0"/>
              <a:t>Internationale richtlijnen: </a:t>
            </a:r>
          </a:p>
          <a:p>
            <a:pPr lvl="1"/>
            <a:r>
              <a:rPr lang="nl-NL" kern="0" dirty="0"/>
              <a:t>Studie populatie (met name in de fase III) moet representatief zijn voor de patiëntenpopulatie</a:t>
            </a:r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kern="0" dirty="0"/>
          </a:p>
          <a:p>
            <a:pPr marL="457200" lvl="1" indent="0">
              <a:buNone/>
            </a:pPr>
            <a:endParaRPr lang="nl-NL" sz="1000" kern="0" dirty="0"/>
          </a:p>
          <a:p>
            <a:pPr lvl="1"/>
            <a:r>
              <a:rPr lang="nl-NL" kern="0" dirty="0"/>
              <a:t>Subgroep analyses (waaronder geslacht) moeten uitgevoerd worden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E18B4B37-A6D6-37D8-4E23-5087084040B7}"/>
              </a:ext>
            </a:extLst>
          </p:cNvPr>
          <p:cNvGrpSpPr/>
          <p:nvPr/>
        </p:nvGrpSpPr>
        <p:grpSpPr>
          <a:xfrm>
            <a:off x="2913450" y="5422451"/>
            <a:ext cx="6598764" cy="970960"/>
            <a:chOff x="1140641" y="3271102"/>
            <a:chExt cx="6598764" cy="970960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A6CC5AB6-EF3E-3ED6-798E-6CF3D47884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840" t="53416" r="35686" b="41718"/>
            <a:stretch/>
          </p:blipFill>
          <p:spPr>
            <a:xfrm>
              <a:off x="1140642" y="3685880"/>
              <a:ext cx="6598763" cy="556182"/>
            </a:xfrm>
            <a:prstGeom prst="rect">
              <a:avLst/>
            </a:prstGeom>
          </p:spPr>
        </p:pic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EE2A6DA-B90E-0174-9DC5-55576DC251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845" t="29691" r="33505" b="65498"/>
            <a:stretch/>
          </p:blipFill>
          <p:spPr>
            <a:xfrm>
              <a:off x="1140641" y="3271102"/>
              <a:ext cx="6598763" cy="487250"/>
            </a:xfrm>
            <a:prstGeom prst="rect">
              <a:avLst/>
            </a:prstGeom>
          </p:spPr>
        </p:pic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A8FF3C7C-86A7-9FFD-1C73-E8A5FECD0EE8}"/>
              </a:ext>
            </a:extLst>
          </p:cNvPr>
          <p:cNvGrpSpPr/>
          <p:nvPr/>
        </p:nvGrpSpPr>
        <p:grpSpPr>
          <a:xfrm>
            <a:off x="1843747" y="2321151"/>
            <a:ext cx="8299052" cy="2173211"/>
            <a:chOff x="922084" y="1514067"/>
            <a:chExt cx="11334227" cy="3953219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48E164D1-B626-B3BB-424D-65327A09D4A3}"/>
                </a:ext>
              </a:extLst>
            </p:cNvPr>
            <p:cNvGrpSpPr/>
            <p:nvPr/>
          </p:nvGrpSpPr>
          <p:grpSpPr>
            <a:xfrm>
              <a:off x="946227" y="1514067"/>
              <a:ext cx="11310084" cy="2245132"/>
              <a:chOff x="946227" y="2315579"/>
              <a:chExt cx="11310084" cy="2245132"/>
            </a:xfrm>
          </p:grpSpPr>
          <p:cxnSp>
            <p:nvCxnSpPr>
              <p:cNvPr id="19" name="Rechte verbindingslijn met pijl 18">
                <a:extLst>
                  <a:ext uri="{FF2B5EF4-FFF2-40B4-BE49-F238E27FC236}">
                    <a16:creationId xmlns:a16="http://schemas.microsoft.com/office/drawing/2014/main" id="{D3C9ABAB-A7E6-4997-90C8-D4B3D808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5695" y="3104444"/>
                <a:ext cx="8109725" cy="0"/>
              </a:xfrm>
              <a:prstGeom prst="straightConnector1">
                <a:avLst/>
              </a:prstGeom>
              <a:ln w="5715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1C84FF03-56E8-8350-CEE2-353C52122849}"/>
                  </a:ext>
                </a:extLst>
              </p:cNvPr>
              <p:cNvGrpSpPr/>
              <p:nvPr/>
            </p:nvGrpSpPr>
            <p:grpSpPr>
              <a:xfrm>
                <a:off x="946227" y="3301715"/>
                <a:ext cx="2226365" cy="815009"/>
                <a:chOff x="641424" y="3301715"/>
                <a:chExt cx="2226365" cy="815009"/>
              </a:xfrm>
            </p:grpSpPr>
            <p:sp>
              <p:nvSpPr>
                <p:cNvPr id="38" name="Pijl: punthaak 37">
                  <a:extLst>
                    <a:ext uri="{FF2B5EF4-FFF2-40B4-BE49-F238E27FC236}">
                      <a16:creationId xmlns:a16="http://schemas.microsoft.com/office/drawing/2014/main" id="{D5E7C34D-62DB-8754-D9C1-5420F2ADBF6C}"/>
                    </a:ext>
                  </a:extLst>
                </p:cNvPr>
                <p:cNvSpPr/>
                <p:nvPr/>
              </p:nvSpPr>
              <p:spPr>
                <a:xfrm>
                  <a:off x="641424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39" name="Rechthoek: afgeronde hoeken 38">
                  <a:extLst>
                    <a:ext uri="{FF2B5EF4-FFF2-40B4-BE49-F238E27FC236}">
                      <a16:creationId xmlns:a16="http://schemas.microsoft.com/office/drawing/2014/main" id="{31C04FAF-9E5F-D363-F185-5713910AE7C3}"/>
                    </a:ext>
                  </a:extLst>
                </p:cNvPr>
                <p:cNvSpPr/>
                <p:nvPr/>
              </p:nvSpPr>
              <p:spPr>
                <a:xfrm>
                  <a:off x="1058131" y="3301715"/>
                  <a:ext cx="1456266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Preklinische studies</a:t>
                  </a:r>
                </a:p>
              </p:txBody>
            </p:sp>
          </p:grpSp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43AAD4C9-EBC7-7F77-A3AE-10527619C9AF}"/>
                  </a:ext>
                </a:extLst>
              </p:cNvPr>
              <p:cNvGrpSpPr/>
              <p:nvPr/>
            </p:nvGrpSpPr>
            <p:grpSpPr>
              <a:xfrm>
                <a:off x="2941740" y="3301714"/>
                <a:ext cx="2226365" cy="815009"/>
                <a:chOff x="700892" y="3301715"/>
                <a:chExt cx="2226365" cy="815009"/>
              </a:xfrm>
            </p:grpSpPr>
            <p:sp>
              <p:nvSpPr>
                <p:cNvPr id="36" name="Pijl: punthaak 35">
                  <a:extLst>
                    <a:ext uri="{FF2B5EF4-FFF2-40B4-BE49-F238E27FC236}">
                      <a16:creationId xmlns:a16="http://schemas.microsoft.com/office/drawing/2014/main" id="{541FF1D3-438C-D2EC-A877-52428B67CBE0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37" name="Rechthoek: afgeronde hoeken 36">
                  <a:extLst>
                    <a:ext uri="{FF2B5EF4-FFF2-40B4-BE49-F238E27FC236}">
                      <a16:creationId xmlns:a16="http://schemas.microsoft.com/office/drawing/2014/main" id="{E5983724-9B52-082C-06A1-4408270AC90E}"/>
                    </a:ext>
                  </a:extLst>
                </p:cNvPr>
                <p:cNvSpPr/>
                <p:nvPr/>
              </p:nvSpPr>
              <p:spPr>
                <a:xfrm>
                  <a:off x="1117600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</a:t>
                  </a:r>
                </a:p>
              </p:txBody>
            </p:sp>
          </p:grpSp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1E1D6F66-E2E7-6FD9-D5A9-8BFBB3F9CD38}"/>
                  </a:ext>
                </a:extLst>
              </p:cNvPr>
              <p:cNvGrpSpPr/>
              <p:nvPr/>
            </p:nvGrpSpPr>
            <p:grpSpPr>
              <a:xfrm>
                <a:off x="4920736" y="3301713"/>
                <a:ext cx="2226365" cy="815009"/>
                <a:chOff x="700892" y="3301715"/>
                <a:chExt cx="2226365" cy="815009"/>
              </a:xfrm>
            </p:grpSpPr>
            <p:sp>
              <p:nvSpPr>
                <p:cNvPr id="34" name="Pijl: punthaak 33">
                  <a:extLst>
                    <a:ext uri="{FF2B5EF4-FFF2-40B4-BE49-F238E27FC236}">
                      <a16:creationId xmlns:a16="http://schemas.microsoft.com/office/drawing/2014/main" id="{3BF440C0-C5EE-A1E1-16AD-972DBBFF1542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35" name="Rechthoek: afgeronde hoeken 34">
                  <a:extLst>
                    <a:ext uri="{FF2B5EF4-FFF2-40B4-BE49-F238E27FC236}">
                      <a16:creationId xmlns:a16="http://schemas.microsoft.com/office/drawing/2014/main" id="{AB337C1E-69DE-E15C-4171-64944F8CA9E7}"/>
                    </a:ext>
                  </a:extLst>
                </p:cNvPr>
                <p:cNvSpPr/>
                <p:nvPr/>
              </p:nvSpPr>
              <p:spPr>
                <a:xfrm>
                  <a:off x="1117600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II</a:t>
                  </a:r>
                </a:p>
              </p:txBody>
            </p:sp>
          </p:grp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D6931F32-502B-C8C7-D65B-B2AB810883A1}"/>
                  </a:ext>
                </a:extLst>
              </p:cNvPr>
              <p:cNvGrpSpPr/>
              <p:nvPr/>
            </p:nvGrpSpPr>
            <p:grpSpPr>
              <a:xfrm>
                <a:off x="6889055" y="3301713"/>
                <a:ext cx="2226365" cy="815009"/>
                <a:chOff x="700892" y="3301715"/>
                <a:chExt cx="2226365" cy="815009"/>
              </a:xfrm>
            </p:grpSpPr>
            <p:sp>
              <p:nvSpPr>
                <p:cNvPr id="32" name="Pijl: punthaak 31">
                  <a:extLst>
                    <a:ext uri="{FF2B5EF4-FFF2-40B4-BE49-F238E27FC236}">
                      <a16:creationId xmlns:a16="http://schemas.microsoft.com/office/drawing/2014/main" id="{DBE4476F-0B40-581A-24B8-F20D4B7D75A2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33" name="Rechthoek: afgeronde hoeken 32">
                  <a:extLst>
                    <a:ext uri="{FF2B5EF4-FFF2-40B4-BE49-F238E27FC236}">
                      <a16:creationId xmlns:a16="http://schemas.microsoft.com/office/drawing/2014/main" id="{5253DAAB-42DF-D49B-6350-1AC377A4F223}"/>
                    </a:ext>
                  </a:extLst>
                </p:cNvPr>
                <p:cNvSpPr/>
                <p:nvPr/>
              </p:nvSpPr>
              <p:spPr>
                <a:xfrm>
                  <a:off x="1058130" y="3301715"/>
                  <a:ext cx="1456266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III</a:t>
                  </a:r>
                </a:p>
              </p:txBody>
            </p:sp>
          </p:grpSp>
          <p:grpSp>
            <p:nvGrpSpPr>
              <p:cNvPr id="24" name="Groep 23">
                <a:extLst>
                  <a:ext uri="{FF2B5EF4-FFF2-40B4-BE49-F238E27FC236}">
                    <a16:creationId xmlns:a16="http://schemas.microsoft.com/office/drawing/2014/main" id="{AA01C3D5-37E5-97F4-A450-9D3987491F71}"/>
                  </a:ext>
                </a:extLst>
              </p:cNvPr>
              <p:cNvGrpSpPr/>
              <p:nvPr/>
            </p:nvGrpSpPr>
            <p:grpSpPr>
              <a:xfrm>
                <a:off x="9151869" y="3301712"/>
                <a:ext cx="3104442" cy="815009"/>
                <a:chOff x="700892" y="3301715"/>
                <a:chExt cx="3104442" cy="815009"/>
              </a:xfrm>
            </p:grpSpPr>
            <p:sp>
              <p:nvSpPr>
                <p:cNvPr id="30" name="Pijl: punthaak 29">
                  <a:extLst>
                    <a:ext uri="{FF2B5EF4-FFF2-40B4-BE49-F238E27FC236}">
                      <a16:creationId xmlns:a16="http://schemas.microsoft.com/office/drawing/2014/main" id="{A777648F-BBE1-70DB-D3C4-91AFD56A4080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3104442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31" name="Rechthoek: afgeronde hoeken 30">
                  <a:extLst>
                    <a:ext uri="{FF2B5EF4-FFF2-40B4-BE49-F238E27FC236}">
                      <a16:creationId xmlns:a16="http://schemas.microsoft.com/office/drawing/2014/main" id="{976FABD6-664D-C875-9F5C-143147D13A36}"/>
                    </a:ext>
                  </a:extLst>
                </p:cNvPr>
                <p:cNvSpPr/>
                <p:nvPr/>
              </p:nvSpPr>
              <p:spPr>
                <a:xfrm>
                  <a:off x="1459241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IV </a:t>
                  </a:r>
                </a:p>
              </p:txBody>
            </p:sp>
          </p:grp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AE487D6C-7392-B3FD-6AD0-29C16F3C16C2}"/>
                  </a:ext>
                </a:extLst>
              </p:cNvPr>
              <p:cNvCxnSpPr/>
              <p:nvPr/>
            </p:nvCxnSpPr>
            <p:spPr>
              <a:xfrm>
                <a:off x="9118002" y="2720622"/>
                <a:ext cx="19996" cy="1840089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hthoek 25">
                <a:extLst>
                  <a:ext uri="{FF2B5EF4-FFF2-40B4-BE49-F238E27FC236}">
                    <a16:creationId xmlns:a16="http://schemas.microsoft.com/office/drawing/2014/main" id="{49977CC0-7DA1-0BF4-9A7E-31B6C1D2568C}"/>
                  </a:ext>
                </a:extLst>
              </p:cNvPr>
              <p:cNvSpPr/>
              <p:nvPr/>
            </p:nvSpPr>
            <p:spPr>
              <a:xfrm>
                <a:off x="8399700" y="2315579"/>
                <a:ext cx="1745496" cy="3296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Markttoelating</a:t>
                </a:r>
              </a:p>
            </p:txBody>
          </p:sp>
          <p:cxnSp>
            <p:nvCxnSpPr>
              <p:cNvPr id="27" name="Rechte verbindingslijn met pijl 26">
                <a:extLst>
                  <a:ext uri="{FF2B5EF4-FFF2-40B4-BE49-F238E27FC236}">
                    <a16:creationId xmlns:a16="http://schemas.microsoft.com/office/drawing/2014/main" id="{B858D88C-E928-4547-B673-094477A43D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51869" y="3104444"/>
                <a:ext cx="3104442" cy="0"/>
              </a:xfrm>
              <a:prstGeom prst="straightConnector1">
                <a:avLst/>
              </a:prstGeom>
              <a:ln w="5715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6E7A0C94-1019-C5B6-1D46-DB88D55544A1}"/>
                  </a:ext>
                </a:extLst>
              </p:cNvPr>
              <p:cNvSpPr/>
              <p:nvPr/>
            </p:nvSpPr>
            <p:spPr>
              <a:xfrm>
                <a:off x="3009862" y="2726243"/>
                <a:ext cx="2630689" cy="1809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Voor markttoelating</a:t>
                </a:r>
              </a:p>
            </p:txBody>
          </p:sp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3ADBC3B3-38B2-18CB-E03E-C912E6BAA9EB}"/>
                  </a:ext>
                </a:extLst>
              </p:cNvPr>
              <p:cNvSpPr/>
              <p:nvPr/>
            </p:nvSpPr>
            <p:spPr>
              <a:xfrm>
                <a:off x="9585983" y="2710011"/>
                <a:ext cx="1985535" cy="3612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Na markttoelating</a:t>
                </a:r>
              </a:p>
            </p:txBody>
          </p:sp>
        </p:grp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5A684666-4105-98B3-7EDD-8932B5C864B0}"/>
                </a:ext>
              </a:extLst>
            </p:cNvPr>
            <p:cNvSpPr/>
            <p:nvPr/>
          </p:nvSpPr>
          <p:spPr>
            <a:xfrm>
              <a:off x="922084" y="3759199"/>
              <a:ext cx="2226364" cy="17080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o.a. dierproeven; acute toxiciteit, orgaanschade, dosisafhankelijkheid, metabolisme, kinetiek, carcinogeniteit, teratogeniteit</a:t>
              </a:r>
              <a:endPara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EA187DFA-48C4-CD03-AA70-01FFA6E559CD}"/>
                </a:ext>
              </a:extLst>
            </p:cNvPr>
            <p:cNvSpPr/>
            <p:nvPr/>
          </p:nvSpPr>
          <p:spPr>
            <a:xfrm>
              <a:off x="3310710" y="3759199"/>
              <a:ext cx="1640531" cy="17080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Gezonde vrijwilligers; eerste gegevens over menselijke farmacologie</a:t>
              </a:r>
              <a:endPara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B3B23AA9-5C43-AE0E-9258-8C6F79042A3C}"/>
                </a:ext>
              </a:extLst>
            </p:cNvPr>
            <p:cNvSpPr/>
            <p:nvPr/>
          </p:nvSpPr>
          <p:spPr>
            <a:xfrm>
              <a:off x="5106875" y="3759198"/>
              <a:ext cx="1773358" cy="17080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Kleine patiëntengroepen; veiligheid en dosering</a:t>
              </a:r>
              <a:endPara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E2D04BA-6FA7-398E-A460-797B01979FBF}"/>
                </a:ext>
              </a:extLst>
            </p:cNvPr>
            <p:cNvSpPr/>
            <p:nvPr/>
          </p:nvSpPr>
          <p:spPr>
            <a:xfrm>
              <a:off x="6994817" y="3759199"/>
              <a:ext cx="1727943" cy="1708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Grote gerandomiseerde studies; korte-termijn veiligheid en effectiviteit</a:t>
              </a:r>
              <a:endPara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359DC6F2-7B1A-56B2-C635-EDBF904CAF50}"/>
                </a:ext>
              </a:extLst>
            </p:cNvPr>
            <p:cNvSpPr/>
            <p:nvPr/>
          </p:nvSpPr>
          <p:spPr>
            <a:xfrm>
              <a:off x="9493970" y="3753554"/>
              <a:ext cx="2465396" cy="1708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In de praktijk; Na markttoelating, geneesmiddelenbewaking, specifieke veiligheidsproblemen onderzoeken </a:t>
              </a:r>
              <a:endPara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045703CD-B287-31A5-E0EF-C3FE0D768CCB}"/>
                </a:ext>
              </a:extLst>
            </p:cNvPr>
            <p:cNvCxnSpPr/>
            <p:nvPr/>
          </p:nvCxnSpPr>
          <p:spPr>
            <a:xfrm>
              <a:off x="2144889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F52B1363-B1E7-0EBA-0C45-AC558F3FF6DC}"/>
                </a:ext>
              </a:extLst>
            </p:cNvPr>
            <p:cNvCxnSpPr/>
            <p:nvPr/>
          </p:nvCxnSpPr>
          <p:spPr>
            <a:xfrm>
              <a:off x="4148667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9A5EB5F1-9771-9F8D-AD98-E6F0526F57D2}"/>
                </a:ext>
              </a:extLst>
            </p:cNvPr>
            <p:cNvCxnSpPr/>
            <p:nvPr/>
          </p:nvCxnSpPr>
          <p:spPr>
            <a:xfrm>
              <a:off x="6073423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75B6B01-B12C-7637-043D-0299C2D04632}"/>
                </a:ext>
              </a:extLst>
            </p:cNvPr>
            <p:cNvCxnSpPr/>
            <p:nvPr/>
          </p:nvCxnSpPr>
          <p:spPr>
            <a:xfrm>
              <a:off x="7953023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5B1520E6-FC2A-95F8-C099-5BB75990540D}"/>
                </a:ext>
              </a:extLst>
            </p:cNvPr>
            <p:cNvCxnSpPr/>
            <p:nvPr/>
          </p:nvCxnSpPr>
          <p:spPr>
            <a:xfrm>
              <a:off x="10689834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hthoek 39">
            <a:extLst>
              <a:ext uri="{FF2B5EF4-FFF2-40B4-BE49-F238E27FC236}">
                <a16:creationId xmlns:a16="http://schemas.microsoft.com/office/drawing/2014/main" id="{5404A593-2055-0CB8-59AB-10888222394D}"/>
              </a:ext>
            </a:extLst>
          </p:cNvPr>
          <p:cNvSpPr/>
          <p:nvPr/>
        </p:nvSpPr>
        <p:spPr>
          <a:xfrm>
            <a:off x="6197611" y="2502371"/>
            <a:ext cx="1585223" cy="2356230"/>
          </a:xfrm>
          <a:prstGeom prst="rect">
            <a:avLst/>
          </a:prstGeom>
          <a:noFill/>
          <a:ln w="57150">
            <a:solidFill>
              <a:srgbClr val="0031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827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E0641-3C3F-BF91-E498-4A150D204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7CFB279C-74AB-F77F-A098-39D793D4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16" y="1253067"/>
            <a:ext cx="8149389" cy="52886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en-US" dirty="0" err="1"/>
              <a:t>hoeverre</a:t>
            </a:r>
            <a:r>
              <a:rPr lang="en-US" dirty="0"/>
              <a:t> </a:t>
            </a:r>
            <a:r>
              <a:rPr lang="en-US" dirty="0" err="1"/>
              <a:t>denkt</a:t>
            </a:r>
            <a:r>
              <a:rPr lang="en-US" dirty="0"/>
              <a:t> u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vrouwen</a:t>
            </a:r>
            <a:r>
              <a:rPr lang="en-US" dirty="0"/>
              <a:t> </a:t>
            </a:r>
            <a:r>
              <a:rPr lang="en-US" dirty="0" err="1"/>
              <a:t>tegenwoordig</a:t>
            </a:r>
            <a:r>
              <a:rPr lang="en-US" dirty="0"/>
              <a:t>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ondervertegenwoordigd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in </a:t>
            </a:r>
            <a:r>
              <a:rPr lang="en-US" dirty="0" err="1"/>
              <a:t>klinische</a:t>
            </a:r>
            <a:r>
              <a:rPr lang="en-US" dirty="0"/>
              <a:t> </a:t>
            </a:r>
            <a:r>
              <a:rPr lang="en-US" dirty="0" err="1"/>
              <a:t>geneesmiddelstudies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Hoe </a:t>
            </a:r>
            <a:r>
              <a:rPr lang="en-US" dirty="0" err="1"/>
              <a:t>vaak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u in </a:t>
            </a:r>
            <a:r>
              <a:rPr lang="en-US" dirty="0" err="1"/>
              <a:t>uw</a:t>
            </a:r>
            <a:r>
              <a:rPr lang="en-US" dirty="0"/>
              <a:t> eigen </a:t>
            </a:r>
            <a:r>
              <a:rPr lang="en-US" dirty="0" err="1"/>
              <a:t>werk</a:t>
            </a:r>
            <a:r>
              <a:rPr lang="en-US" dirty="0"/>
              <a:t> </a:t>
            </a:r>
            <a:r>
              <a:rPr lang="en-US" dirty="0" err="1"/>
              <a:t>situaties</a:t>
            </a:r>
            <a:r>
              <a:rPr lang="en-US" dirty="0"/>
              <a:t> </a:t>
            </a:r>
            <a:r>
              <a:rPr lang="en-US" dirty="0" err="1"/>
              <a:t>tegen</a:t>
            </a:r>
            <a:r>
              <a:rPr lang="en-US" dirty="0"/>
              <a:t> </a:t>
            </a:r>
            <a:r>
              <a:rPr lang="en-US" dirty="0" err="1"/>
              <a:t>waarin</a:t>
            </a:r>
            <a:r>
              <a:rPr lang="en-US" dirty="0"/>
              <a:t> </a:t>
            </a:r>
            <a:r>
              <a:rPr lang="en-US" dirty="0" err="1"/>
              <a:t>sekseverschillen</a:t>
            </a:r>
            <a:r>
              <a:rPr lang="en-US" dirty="0"/>
              <a:t> relevant </a:t>
            </a:r>
            <a:r>
              <a:rPr lang="en-US" dirty="0" err="1"/>
              <a:t>blijken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? (</a:t>
            </a:r>
            <a:r>
              <a:rPr lang="en-US" dirty="0" err="1"/>
              <a:t>bijv</a:t>
            </a:r>
            <a:r>
              <a:rPr lang="en-US" dirty="0"/>
              <a:t>. in  </a:t>
            </a:r>
            <a:r>
              <a:rPr lang="en-US" dirty="0" err="1"/>
              <a:t>studieopzet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Hoe </a:t>
            </a:r>
            <a:r>
              <a:rPr lang="en-US" dirty="0" err="1"/>
              <a:t>vaak</a:t>
            </a:r>
            <a:r>
              <a:rPr lang="en-US" dirty="0"/>
              <a:t> </a:t>
            </a:r>
            <a:r>
              <a:rPr lang="en-US" dirty="0" err="1"/>
              <a:t>ziet</a:t>
            </a:r>
            <a:r>
              <a:rPr lang="en-US" dirty="0"/>
              <a:t> u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rekrutering</a:t>
            </a:r>
            <a:r>
              <a:rPr lang="en-US" dirty="0"/>
              <a:t> van </a:t>
            </a:r>
            <a:r>
              <a:rPr lang="en-US" dirty="0" err="1"/>
              <a:t>vrouwen</a:t>
            </a:r>
            <a:r>
              <a:rPr lang="en-US" dirty="0"/>
              <a:t> </a:t>
            </a:r>
            <a:r>
              <a:rPr lang="en-US" dirty="0" err="1"/>
              <a:t>expliciet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gemonitord</a:t>
            </a:r>
            <a:r>
              <a:rPr lang="en-US" dirty="0"/>
              <a:t> of </a:t>
            </a:r>
            <a:r>
              <a:rPr lang="en-US" dirty="0" err="1"/>
              <a:t>bijgestuurd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Worden in </a:t>
            </a:r>
            <a:r>
              <a:rPr lang="en-US" dirty="0" err="1"/>
              <a:t>uw</a:t>
            </a:r>
            <a:r>
              <a:rPr lang="en-US" dirty="0"/>
              <a:t> </a:t>
            </a:r>
            <a:r>
              <a:rPr lang="en-US" dirty="0" err="1"/>
              <a:t>organisatie</a:t>
            </a:r>
            <a:r>
              <a:rPr lang="en-US" dirty="0"/>
              <a:t> </a:t>
            </a:r>
            <a:r>
              <a:rPr lang="en-US" dirty="0" err="1"/>
              <a:t>sekse-specifieke</a:t>
            </a:r>
            <a:r>
              <a:rPr lang="en-US" dirty="0"/>
              <a:t> analyses </a:t>
            </a:r>
            <a:r>
              <a:rPr lang="en-US" dirty="0" err="1"/>
              <a:t>uitgevoerd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528EA04-1712-F54F-FE22-CABB21A22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95" y="316319"/>
            <a:ext cx="11303209" cy="1120291"/>
          </a:xfrm>
        </p:spPr>
        <p:txBody>
          <a:bodyPr>
            <a:normAutofit/>
          </a:bodyPr>
          <a:lstStyle/>
          <a:p>
            <a:r>
              <a:rPr lang="nl-NL" sz="4000" dirty="0" err="1"/>
              <a:t>Mentimeter</a:t>
            </a:r>
            <a:endParaRPr lang="nl-NL" sz="40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F953A10-B983-31B4-F67D-A7E508C8F6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99" t="24028" r="6875" b="32456"/>
          <a:stretch>
            <a:fillRect/>
          </a:stretch>
        </p:blipFill>
        <p:spPr>
          <a:xfrm>
            <a:off x="9164826" y="1436610"/>
            <a:ext cx="2197768" cy="29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67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00000" y="1125224"/>
            <a:ext cx="8388488" cy="4608032"/>
          </a:xfrm>
        </p:spPr>
        <p:txBody>
          <a:bodyPr/>
          <a:lstStyle/>
          <a:p>
            <a:pPr lvl="1"/>
            <a:endParaRPr lang="nl-NL"/>
          </a:p>
          <a:p>
            <a:endParaRPr lang="nl-NL"/>
          </a:p>
          <a:p>
            <a:pPr lvl="1"/>
            <a:endParaRPr lang="nl-NL"/>
          </a:p>
          <a:p>
            <a:pPr lvl="1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2F209F36-EF0C-34A6-E92C-F2BA412DBE30}"/>
              </a:ext>
            </a:extLst>
          </p:cNvPr>
          <p:cNvGrpSpPr/>
          <p:nvPr/>
        </p:nvGrpSpPr>
        <p:grpSpPr>
          <a:xfrm>
            <a:off x="5857088" y="1777594"/>
            <a:ext cx="6334912" cy="3517689"/>
            <a:chOff x="5532635" y="3336295"/>
            <a:chExt cx="6334912" cy="3517689"/>
          </a:xfrm>
        </p:grpSpPr>
        <p:pic>
          <p:nvPicPr>
            <p:cNvPr id="18" name="Tijdelijke aanduiding voor inhoud 4" descr="Schermafbeelding 2018-02-05 om 15.19.30.png"/>
            <p:cNvPicPr>
              <a:picLocks noChangeAspect="1"/>
            </p:cNvPicPr>
            <p:nvPr/>
          </p:nvPicPr>
          <p:blipFill rotWithShape="1">
            <a:blip r:embed="rId3"/>
            <a:srcRect l="18217" t="41221" r="7243" b="32504"/>
            <a:stretch/>
          </p:blipFill>
          <p:spPr bwMode="auto">
            <a:xfrm>
              <a:off x="5532635" y="5602399"/>
              <a:ext cx="6319829" cy="1251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  <a:ext uri="{FAA26D3D-D897-4be2-8F04-BA451C77F1D7}"/>
            </a:extLst>
          </p:spPr>
        </p:pic>
        <p:pic>
          <p:nvPicPr>
            <p:cNvPr id="20" name="Tijdelijke aanduiding voor inhoud 4" descr="Schermafbeelding 2018-02-05 om 15.18.43.png"/>
            <p:cNvPicPr>
              <a:picLocks noChangeAspect="1"/>
            </p:cNvPicPr>
            <p:nvPr/>
          </p:nvPicPr>
          <p:blipFill rotWithShape="1">
            <a:blip r:embed="rId4"/>
            <a:srcRect l="18512" t="20325" r="5564" b="30939"/>
            <a:stretch/>
          </p:blipFill>
          <p:spPr>
            <a:xfrm>
              <a:off x="5590497" y="3336295"/>
              <a:ext cx="6277050" cy="2266104"/>
            </a:xfrm>
            <a:prstGeom prst="rect">
              <a:avLst/>
            </a:prstGeom>
          </p:spPr>
        </p:pic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40625" r="37500" b="27975"/>
          <a:stretch>
            <a:fillRect/>
          </a:stretch>
        </p:blipFill>
        <p:spPr bwMode="auto">
          <a:xfrm>
            <a:off x="67889" y="23364"/>
            <a:ext cx="41275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49388" r="38651" b="37778"/>
          <a:stretch>
            <a:fillRect/>
          </a:stretch>
        </p:blipFill>
        <p:spPr bwMode="auto">
          <a:xfrm>
            <a:off x="6826031" y="109468"/>
            <a:ext cx="5203534" cy="116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ep 15">
            <a:extLst>
              <a:ext uri="{FF2B5EF4-FFF2-40B4-BE49-F238E27FC236}">
                <a16:creationId xmlns:a16="http://schemas.microsoft.com/office/drawing/2014/main" id="{40B251AF-DF09-E73B-A882-5B754C23F39C}"/>
              </a:ext>
            </a:extLst>
          </p:cNvPr>
          <p:cNvGrpSpPr/>
          <p:nvPr/>
        </p:nvGrpSpPr>
        <p:grpSpPr>
          <a:xfrm rot="1374848">
            <a:off x="4079048" y="663169"/>
            <a:ext cx="3807334" cy="1761769"/>
            <a:chOff x="5082667" y="141296"/>
            <a:chExt cx="2819400" cy="1025990"/>
          </a:xfrm>
        </p:grpSpPr>
        <p:pic>
          <p:nvPicPr>
            <p:cNvPr id="11" name="Afbeelding 10" descr="Afbeelding met tekst, schermopname, software, Webpagina&#10;&#10;Automatisch gegenereerde beschrijving">
              <a:extLst>
                <a:ext uri="{FF2B5EF4-FFF2-40B4-BE49-F238E27FC236}">
                  <a16:creationId xmlns:a16="http://schemas.microsoft.com/office/drawing/2014/main" id="{6BC57909-1500-AE43-B5AA-191BB8FB4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5763" t="6663" r="35295" b="87850"/>
            <a:stretch/>
          </p:blipFill>
          <p:spPr bwMode="auto">
            <a:xfrm>
              <a:off x="5082667" y="141296"/>
              <a:ext cx="2819400" cy="1778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Afbeelding 11" descr="Afbeelding met tekst, schermopname, software, Webpagina&#10;&#10;Automatisch gegenereerde beschrijving">
              <a:extLst>
                <a:ext uri="{FF2B5EF4-FFF2-40B4-BE49-F238E27FC236}">
                  <a16:creationId xmlns:a16="http://schemas.microsoft.com/office/drawing/2014/main" id="{CC8A99BD-C12A-DC43-0E2F-050D5001A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5763" t="38925" r="35295" b="34548"/>
            <a:stretch/>
          </p:blipFill>
          <p:spPr bwMode="auto">
            <a:xfrm>
              <a:off x="5082667" y="308131"/>
              <a:ext cx="2819400" cy="8591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57EC261-5703-8779-490E-67418E68E76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52" t="10526" r="71857" b="79608"/>
          <a:stretch/>
        </p:blipFill>
        <p:spPr>
          <a:xfrm>
            <a:off x="62725" y="5799794"/>
            <a:ext cx="4798916" cy="865674"/>
          </a:xfrm>
          <a:prstGeom prst="rect">
            <a:avLst/>
          </a:prstGeom>
        </p:spPr>
      </p:pic>
      <p:grpSp>
        <p:nvGrpSpPr>
          <p:cNvPr id="24" name="Groep 23">
            <a:extLst>
              <a:ext uri="{FF2B5EF4-FFF2-40B4-BE49-F238E27FC236}">
                <a16:creationId xmlns:a16="http://schemas.microsoft.com/office/drawing/2014/main" id="{00B131B9-11CA-62EE-256B-50B201DF4113}"/>
              </a:ext>
            </a:extLst>
          </p:cNvPr>
          <p:cNvGrpSpPr/>
          <p:nvPr/>
        </p:nvGrpSpPr>
        <p:grpSpPr>
          <a:xfrm>
            <a:off x="3918462" y="4920652"/>
            <a:ext cx="8210813" cy="1554229"/>
            <a:chOff x="3287188" y="5221916"/>
            <a:chExt cx="8210813" cy="1554229"/>
          </a:xfrm>
        </p:grpSpPr>
        <p:pic>
          <p:nvPicPr>
            <p:cNvPr id="22" name="Afbeelding 21" descr="Afbeelding met tekst, schermopname, software, Website&#10;&#10;Automatisch gegenereerde beschrijving">
              <a:extLst>
                <a:ext uri="{FF2B5EF4-FFF2-40B4-BE49-F238E27FC236}">
                  <a16:creationId xmlns:a16="http://schemas.microsoft.com/office/drawing/2014/main" id="{9324DF2F-0218-5C1E-C63C-CC42DAA9F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31297" r="84572" b="62923"/>
            <a:stretch/>
          </p:blipFill>
          <p:spPr bwMode="auto">
            <a:xfrm>
              <a:off x="3287188" y="5221916"/>
              <a:ext cx="2332360" cy="49119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Afbeelding 22" descr="Afbeelding met tekst, schermopname, software, Website&#10;&#10;Automatisch gegenereerde beschrijving">
              <a:extLst>
                <a:ext uri="{FF2B5EF4-FFF2-40B4-BE49-F238E27FC236}">
                  <a16:creationId xmlns:a16="http://schemas.microsoft.com/office/drawing/2014/main" id="{08B64689-7D58-A7A0-9753-C6E75137C3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6641" t="36697" r="20211" b="47578"/>
            <a:stretch/>
          </p:blipFill>
          <p:spPr bwMode="auto">
            <a:xfrm>
              <a:off x="3287188" y="5626545"/>
              <a:ext cx="8210813" cy="11496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9" name="Picture 7">
            <a:extLst>
              <a:ext uri="{FF2B5EF4-FFF2-40B4-BE49-F238E27FC236}">
                <a16:creationId xmlns:a16="http://schemas.microsoft.com/office/drawing/2014/main" id="{B48FAFC0-6902-C8F4-3C2F-55223308E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3" t="38554" r="48262" b="47620"/>
          <a:stretch>
            <a:fillRect/>
          </a:stretch>
        </p:blipFill>
        <p:spPr bwMode="auto">
          <a:xfrm rot="19290198">
            <a:off x="7673484" y="1635112"/>
            <a:ext cx="421005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35956A3-B67C-D23C-BABB-CC432D1B2E8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3035" t="12378" r="37938" b="72423"/>
          <a:stretch/>
        </p:blipFill>
        <p:spPr>
          <a:xfrm rot="20887236">
            <a:off x="2147288" y="4368137"/>
            <a:ext cx="5268318" cy="1154105"/>
          </a:xfrm>
          <a:prstGeom prst="rect">
            <a:avLst/>
          </a:prstGeom>
        </p:spPr>
      </p:pic>
      <p:pic>
        <p:nvPicPr>
          <p:cNvPr id="2" name="Picture 13">
            <a:extLst>
              <a:ext uri="{FF2B5EF4-FFF2-40B4-BE49-F238E27FC236}">
                <a16:creationId xmlns:a16="http://schemas.microsoft.com/office/drawing/2014/main" id="{17FF6D28-D367-7D71-4F78-4F8DD82C6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25707" r="53209" b="59493"/>
          <a:stretch/>
        </p:blipFill>
        <p:spPr bwMode="auto">
          <a:xfrm rot="21099665">
            <a:off x="267958" y="3583644"/>
            <a:ext cx="4627288" cy="137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2B09B7C-7550-F7D5-C51B-555DE44F4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6" t="39376" r="36314" b="26771"/>
          <a:stretch/>
        </p:blipFill>
        <p:spPr bwMode="auto">
          <a:xfrm>
            <a:off x="96017" y="1764188"/>
            <a:ext cx="5440680" cy="185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085F410-D169-2602-440A-02EFFBD44FD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052" t="11788" r="71857" b="79454"/>
          <a:stretch>
            <a:fillRect/>
          </a:stretch>
        </p:blipFill>
        <p:spPr>
          <a:xfrm rot="20992994">
            <a:off x="4738839" y="1662252"/>
            <a:ext cx="4798916" cy="76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61" y="0"/>
            <a:ext cx="11443624" cy="1325563"/>
          </a:xfrm>
        </p:spPr>
        <p:txBody>
          <a:bodyPr>
            <a:normAutofit/>
          </a:bodyPr>
          <a:lstStyle/>
          <a:p>
            <a:r>
              <a:rPr lang="nl-NL" sz="4000"/>
              <a:t>Heden – VS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639" y="1444977"/>
            <a:ext cx="10981268" cy="4957586"/>
          </a:xfrm>
        </p:spPr>
        <p:txBody>
          <a:bodyPr/>
          <a:lstStyle/>
          <a:p>
            <a:pPr marL="0" indent="0">
              <a:buNone/>
            </a:pPr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EFF050-BAFA-E4AC-E41F-436B2B835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t="36778" r="61208" b="45363"/>
          <a:stretch/>
        </p:blipFill>
        <p:spPr bwMode="auto">
          <a:xfrm>
            <a:off x="937686" y="1114164"/>
            <a:ext cx="7354052" cy="251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458D220-7B96-F3F5-FFB0-E600B8250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t="60475" r="60207" b="18603"/>
          <a:stretch/>
        </p:blipFill>
        <p:spPr bwMode="auto">
          <a:xfrm>
            <a:off x="847297" y="3775110"/>
            <a:ext cx="7534831" cy="293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FE8182-8B7F-20D2-DFBA-75ACE8C602F1}"/>
              </a:ext>
            </a:extLst>
          </p:cNvPr>
          <p:cNvSpPr txBox="1"/>
          <p:nvPr/>
        </p:nvSpPr>
        <p:spPr>
          <a:xfrm>
            <a:off x="8651378" y="6468642"/>
            <a:ext cx="332660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600" err="1"/>
              <a:t>Labots</a:t>
            </a:r>
            <a:r>
              <a:rPr lang="nl-NL" sz="1600"/>
              <a:t> et al. 2018 Br J </a:t>
            </a:r>
            <a:r>
              <a:rPr lang="nl-NL" sz="1600" err="1"/>
              <a:t>Clin</a:t>
            </a:r>
            <a:r>
              <a:rPr lang="nl-NL" sz="1600"/>
              <a:t> </a:t>
            </a:r>
            <a:r>
              <a:rPr lang="nl-NL" sz="1600" err="1"/>
              <a:t>Pharmacol</a:t>
            </a:r>
            <a:endParaRPr lang="nl-NL" sz="16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A30C8B-C897-AC7B-E68E-43476B81BF50}"/>
              </a:ext>
            </a:extLst>
          </p:cNvPr>
          <p:cNvSpPr/>
          <p:nvPr/>
        </p:nvSpPr>
        <p:spPr>
          <a:xfrm rot="20263933">
            <a:off x="364924" y="2552656"/>
            <a:ext cx="7632848" cy="14689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No </a:t>
            </a:r>
            <a:r>
              <a:rPr lang="nl-NL" b="1" dirty="0" err="1">
                <a:solidFill>
                  <a:schemeClr val="tx1"/>
                </a:solidFill>
              </a:rPr>
              <a:t>systematic</a:t>
            </a:r>
            <a:r>
              <a:rPr lang="nl-NL" b="1" dirty="0">
                <a:solidFill>
                  <a:schemeClr val="tx1"/>
                </a:solidFill>
              </a:rPr>
              <a:t> </a:t>
            </a:r>
            <a:r>
              <a:rPr lang="nl-NL" b="1" dirty="0" err="1">
                <a:solidFill>
                  <a:schemeClr val="tx1"/>
                </a:solidFill>
              </a:rPr>
              <a:t>underrepresentation</a:t>
            </a:r>
            <a:r>
              <a:rPr lang="nl-NL" b="1" dirty="0">
                <a:solidFill>
                  <a:schemeClr val="tx1"/>
                </a:solidFill>
              </a:rPr>
              <a:t> of </a:t>
            </a:r>
            <a:r>
              <a:rPr lang="nl-NL" b="1" dirty="0" err="1">
                <a:solidFill>
                  <a:schemeClr val="tx1"/>
                </a:solidFill>
              </a:rPr>
              <a:t>women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98BBA2E-D44D-44CB-A321-816552DF5F07}"/>
              </a:ext>
            </a:extLst>
          </p:cNvPr>
          <p:cNvSpPr/>
          <p:nvPr/>
        </p:nvSpPr>
        <p:spPr>
          <a:xfrm rot="20263933">
            <a:off x="890201" y="3391779"/>
            <a:ext cx="7632848" cy="14689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err="1">
                <a:solidFill>
                  <a:schemeClr val="tx1"/>
                </a:solidFill>
              </a:rPr>
              <a:t>Some</a:t>
            </a:r>
            <a:r>
              <a:rPr lang="nl-NL" b="1">
                <a:solidFill>
                  <a:schemeClr val="tx1"/>
                </a:solidFill>
              </a:rPr>
              <a:t> </a:t>
            </a:r>
            <a:r>
              <a:rPr lang="nl-NL" b="1" err="1">
                <a:solidFill>
                  <a:schemeClr val="tx1"/>
                </a:solidFill>
              </a:rPr>
              <a:t>sex-specific</a:t>
            </a:r>
            <a:r>
              <a:rPr lang="nl-NL" b="1">
                <a:solidFill>
                  <a:schemeClr val="tx1"/>
                </a:solidFill>
              </a:rPr>
              <a:t> analysis in most cases </a:t>
            </a:r>
          </a:p>
        </p:txBody>
      </p:sp>
    </p:spTree>
    <p:extLst>
      <p:ext uri="{BB962C8B-B14F-4D97-AF65-F5344CB8AC3E}">
        <p14:creationId xmlns:p14="http://schemas.microsoft.com/office/powerpoint/2010/main" val="25026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264" y="1122415"/>
            <a:ext cx="5659575" cy="5068835"/>
          </a:xfrm>
        </p:spPr>
        <p:txBody>
          <a:bodyPr>
            <a:normAutofit fontScale="92500" lnSpcReduction="10000"/>
          </a:bodyPr>
          <a:lstStyle/>
          <a:p>
            <a:r>
              <a:rPr lang="nl-NL" sz="2400" dirty="0"/>
              <a:t>Inclusie van vrouwen, geslacht-specifieke informatie</a:t>
            </a:r>
            <a:endParaRPr lang="nl-NL" sz="2400" strike="sngStrike" dirty="0">
              <a:highlight>
                <a:srgbClr val="FFFF00"/>
              </a:highlight>
            </a:endParaRPr>
          </a:p>
          <a:p>
            <a:endParaRPr lang="nl-NL" sz="2400" dirty="0"/>
          </a:p>
          <a:p>
            <a:r>
              <a:rPr lang="nl-NL" sz="2400" dirty="0"/>
              <a:t>Steekproef van 22 geneesmiddelen goedgekeurd tussen 2011-2015:</a:t>
            </a:r>
          </a:p>
          <a:p>
            <a:pPr lvl="1"/>
            <a:r>
              <a:rPr lang="nl-NL" sz="2200" dirty="0"/>
              <a:t>Hepatitis C, HIV, depressie, schizofrenie, epilepsie, </a:t>
            </a:r>
            <a:br>
              <a:rPr lang="nl-NL" sz="2200" dirty="0"/>
            </a:br>
            <a:r>
              <a:rPr lang="nl-NL" sz="2200" dirty="0"/>
              <a:t>hartfalen, trombose, </a:t>
            </a:r>
            <a:br>
              <a:rPr lang="nl-NL" sz="2200" dirty="0"/>
            </a:br>
            <a:r>
              <a:rPr lang="nl-NL" sz="2200" dirty="0"/>
              <a:t>diabetes, </a:t>
            </a:r>
            <a:br>
              <a:rPr lang="nl-NL" sz="2200" dirty="0"/>
            </a:br>
            <a:r>
              <a:rPr lang="nl-NL" sz="2200" dirty="0"/>
              <a:t>hypercholesterolemie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sz="2400" dirty="0"/>
              <a:t>Alle fasen van geneesmiddelontwikkeling: Van</a:t>
            </a:r>
            <a:br>
              <a:rPr lang="nl-NL" sz="2400" dirty="0"/>
            </a:br>
            <a:r>
              <a:rPr lang="nl-NL" sz="2400" dirty="0"/>
              <a:t>preklinische dierstudies, </a:t>
            </a:r>
            <a:br>
              <a:rPr lang="nl-NL" sz="2400" dirty="0"/>
            </a:br>
            <a:r>
              <a:rPr lang="nl-NL" sz="2400" dirty="0"/>
              <a:t>klinische PK studies, </a:t>
            </a:r>
            <a:br>
              <a:rPr lang="nl-NL" sz="2400" dirty="0"/>
            </a:br>
            <a:r>
              <a:rPr lang="nl-NL" sz="2400" dirty="0"/>
              <a:t>fase 3 trials</a:t>
            </a:r>
          </a:p>
          <a:p>
            <a:endParaRPr lang="nl-NL" sz="2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513F141-AED3-9033-63FB-A2A3B9A2E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2" t="14970" r="35790" b="29591"/>
          <a:stretch/>
        </p:blipFill>
        <p:spPr>
          <a:xfrm>
            <a:off x="162661" y="1163298"/>
            <a:ext cx="6137856" cy="4517615"/>
          </a:xfrm>
          <a:prstGeom prst="rect">
            <a:avLst/>
          </a:prstGeom>
        </p:spPr>
      </p:pic>
      <p:pic>
        <p:nvPicPr>
          <p:cNvPr id="2" name="Picture 13" descr="Related image">
            <a:extLst>
              <a:ext uri="{FF2B5EF4-FFF2-40B4-BE49-F238E27FC236}">
                <a16:creationId xmlns:a16="http://schemas.microsoft.com/office/drawing/2014/main" id="{CCF32470-7DC5-45DF-1A82-96E91289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61" y="5837496"/>
            <a:ext cx="172819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A976BA6F-60B7-538D-1BB8-49F00652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48" y="220257"/>
            <a:ext cx="9654703" cy="1014486"/>
          </a:xfrm>
        </p:spPr>
        <p:txBody>
          <a:bodyPr>
            <a:normAutofit/>
          </a:bodyPr>
          <a:lstStyle/>
          <a:p>
            <a:r>
              <a:rPr lang="nl-NL" sz="4000"/>
              <a:t>Heden – Europa </a:t>
            </a:r>
          </a:p>
        </p:txBody>
      </p:sp>
    </p:spTree>
    <p:extLst>
      <p:ext uri="{BB962C8B-B14F-4D97-AF65-F5344CB8AC3E}">
        <p14:creationId xmlns:p14="http://schemas.microsoft.com/office/powerpoint/2010/main" val="1006893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FBDEC-6A63-9CC8-E05E-7C8DB991C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351AFA4E-976B-B603-5B6E-E450F655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95" y="316319"/>
            <a:ext cx="11303209" cy="1120291"/>
          </a:xfrm>
        </p:spPr>
        <p:txBody>
          <a:bodyPr>
            <a:normAutofit/>
          </a:bodyPr>
          <a:lstStyle/>
          <a:p>
            <a:r>
              <a:rPr lang="nl-NL" sz="4000" dirty="0" err="1"/>
              <a:t>Sex</a:t>
            </a:r>
            <a:r>
              <a:rPr lang="nl-NL" sz="4000" dirty="0"/>
              <a:t> assessment in pre-</a:t>
            </a:r>
            <a:r>
              <a:rPr lang="nl-NL" sz="4000" dirty="0" err="1"/>
              <a:t>clinical</a:t>
            </a:r>
            <a:r>
              <a:rPr lang="nl-NL" sz="4000" dirty="0"/>
              <a:t> studies</a:t>
            </a:r>
          </a:p>
        </p:txBody>
      </p: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793D106C-DF45-1698-C874-60C29367641F}"/>
              </a:ext>
            </a:extLst>
          </p:cNvPr>
          <p:cNvSpPr txBox="1">
            <a:spLocks/>
          </p:cNvSpPr>
          <p:nvPr/>
        </p:nvSpPr>
        <p:spPr>
          <a:xfrm>
            <a:off x="1188744" y="1445529"/>
            <a:ext cx="7871742" cy="4680520"/>
          </a:xfrm>
          <a:prstGeom prst="rect">
            <a:avLst/>
          </a:prstGeom>
        </p:spPr>
        <p:txBody>
          <a:bodyPr vert="horz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Char char="•"/>
              <a:defRPr sz="22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60000"/>
              <a:buFont typeface="Lucida Grande"/>
              <a:buChar char="─"/>
              <a:defRPr sz="18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90000"/>
              <a:buChar char="•"/>
              <a:defRPr sz="1400">
                <a:solidFill>
                  <a:srgbClr val="003183"/>
                </a:solidFill>
                <a:latin typeface="Verdana"/>
                <a:ea typeface="Geneva" charset="0"/>
                <a:cs typeface="Verdan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70000"/>
              <a:buFont typeface="Lucida Grande"/>
              <a:buChar char="─"/>
              <a:defRPr sz="1000">
                <a:solidFill>
                  <a:srgbClr val="003183"/>
                </a:solidFill>
                <a:latin typeface="Verdana"/>
                <a:ea typeface="ＭＳ Ｐゴシック" charset="-128"/>
                <a:cs typeface="Verdan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/>
              <a:buChar char="•"/>
              <a:defRPr sz="1000">
                <a:solidFill>
                  <a:schemeClr val="tx1"/>
                </a:solidFill>
                <a:latin typeface="Verdana"/>
                <a:ea typeface="ＭＳ Ｐゴシック" charset="-128"/>
                <a:cs typeface="Verdan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11/22 dossiers: 124 in-vivo PD studies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</p:txBody>
      </p:sp>
      <p:graphicFrame>
        <p:nvGraphicFramePr>
          <p:cNvPr id="18" name="Grafiek 17">
            <a:extLst>
              <a:ext uri="{FF2B5EF4-FFF2-40B4-BE49-F238E27FC236}">
                <a16:creationId xmlns:a16="http://schemas.microsoft.com/office/drawing/2014/main" id="{DC8CA4FD-89D6-1495-7627-0DB663F7C294}"/>
              </a:ext>
            </a:extLst>
          </p:cNvPr>
          <p:cNvGraphicFramePr/>
          <p:nvPr/>
        </p:nvGraphicFramePr>
        <p:xfrm>
          <a:off x="598516" y="2021593"/>
          <a:ext cx="643626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afiek 19">
            <a:extLst>
              <a:ext uri="{FF2B5EF4-FFF2-40B4-BE49-F238E27FC236}">
                <a16:creationId xmlns:a16="http://schemas.microsoft.com/office/drawing/2014/main" id="{F62219A8-E8B3-BF3B-1944-2E1A532FFECD}"/>
              </a:ext>
            </a:extLst>
          </p:cNvPr>
          <p:cNvGraphicFramePr/>
          <p:nvPr/>
        </p:nvGraphicFramePr>
        <p:xfrm>
          <a:off x="6606742" y="1994930"/>
          <a:ext cx="385192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2235F02E-BE07-9B76-B638-76B8B852B563}"/>
              </a:ext>
            </a:extLst>
          </p:cNvPr>
          <p:cNvSpPr txBox="1">
            <a:spLocks/>
          </p:cNvSpPr>
          <p:nvPr/>
        </p:nvSpPr>
        <p:spPr>
          <a:xfrm>
            <a:off x="1188744" y="1690473"/>
            <a:ext cx="9558278" cy="4680520"/>
          </a:xfrm>
          <a:prstGeom prst="rect">
            <a:avLst/>
          </a:prstGeom>
        </p:spPr>
        <p:txBody>
          <a:bodyPr vert="horz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Char char="•"/>
              <a:defRPr sz="22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60000"/>
              <a:buFont typeface="Lucida Grande"/>
              <a:buChar char="─"/>
              <a:defRPr sz="18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90000"/>
              <a:buChar char="•"/>
              <a:defRPr sz="1400">
                <a:solidFill>
                  <a:srgbClr val="003183"/>
                </a:solidFill>
                <a:latin typeface="Verdana"/>
                <a:ea typeface="Geneva" charset="0"/>
                <a:cs typeface="Verdan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70000"/>
              <a:buFont typeface="Lucida Grande"/>
              <a:buChar char="─"/>
              <a:defRPr sz="1000">
                <a:solidFill>
                  <a:srgbClr val="003183"/>
                </a:solidFill>
                <a:latin typeface="Verdana"/>
                <a:ea typeface="ＭＳ Ｐゴシック" charset="-128"/>
                <a:cs typeface="Verdan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/>
              <a:buChar char="•"/>
              <a:defRPr sz="1000">
                <a:solidFill>
                  <a:schemeClr val="tx1"/>
                </a:solidFill>
                <a:latin typeface="Verdana"/>
                <a:ea typeface="ＭＳ Ｐゴシック" charset="-128"/>
                <a:cs typeface="Verdan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22/22 dossiers: </a:t>
            </a:r>
            <a:r>
              <a:rPr kumimoji="0" 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all</a:t>
            </a: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</a:t>
            </a:r>
            <a:r>
              <a:rPr kumimoji="0" 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safety-tox</a:t>
            </a: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studies </a:t>
            </a:r>
            <a:r>
              <a:rPr kumimoji="0" 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included</a:t>
            </a: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</a:t>
            </a:r>
            <a:r>
              <a:rPr kumimoji="0" lang="nl-NL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females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647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3B8F42-5113-86C4-375E-83FB1363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4515"/>
            <a:ext cx="10515600" cy="1150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perspectieven</a:t>
            </a:r>
            <a:r>
              <a:rPr lang="en-US" dirty="0"/>
              <a:t> </a:t>
            </a:r>
            <a:r>
              <a:rPr lang="en-US" dirty="0" err="1"/>
              <a:t>tav</a:t>
            </a:r>
            <a:r>
              <a:rPr lang="en-US" dirty="0"/>
              <a:t> het </a:t>
            </a:r>
            <a:r>
              <a:rPr lang="en-US" dirty="0" err="1"/>
              <a:t>includeren</a:t>
            </a:r>
            <a:r>
              <a:rPr lang="en-US" dirty="0"/>
              <a:t> van (</a:t>
            </a:r>
            <a:r>
              <a:rPr lang="en-US" dirty="0" err="1"/>
              <a:t>meer</a:t>
            </a:r>
            <a:r>
              <a:rPr lang="en-US" dirty="0"/>
              <a:t>) </a:t>
            </a:r>
            <a:r>
              <a:rPr lang="en-US" dirty="0" err="1"/>
              <a:t>vrouwelijke</a:t>
            </a:r>
            <a:r>
              <a:rPr lang="en-US" dirty="0"/>
              <a:t> </a:t>
            </a:r>
            <a:r>
              <a:rPr lang="en-US" dirty="0" err="1"/>
              <a:t>dieren</a:t>
            </a:r>
            <a:r>
              <a:rPr lang="en-US" dirty="0"/>
              <a:t>: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168725C-1CFD-3BFD-2DCD-D0093D2EFF3A}"/>
              </a:ext>
            </a:extLst>
          </p:cNvPr>
          <p:cNvSpPr/>
          <p:nvPr/>
        </p:nvSpPr>
        <p:spPr>
          <a:xfrm>
            <a:off x="838501" y="1972790"/>
            <a:ext cx="4479263" cy="3056409"/>
          </a:xfrm>
          <a:prstGeom prst="rect">
            <a:avLst/>
          </a:prstGeom>
          <a:solidFill>
            <a:srgbClr val="FF7D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Studying both sexes in preclinical research -&gt; waste of resources. Most drugs similarly effective in men and women.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Not powered to identify differences between females and males. Animals already so much different from humans.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04DB74D-675D-5ADB-6A9B-55A2B306446B}"/>
              </a:ext>
            </a:extLst>
          </p:cNvPr>
          <p:cNvSpPr/>
          <p:nvPr/>
        </p:nvSpPr>
        <p:spPr>
          <a:xfrm>
            <a:off x="5927087" y="1972790"/>
            <a:ext cx="4721863" cy="3056409"/>
          </a:xfrm>
          <a:prstGeom prst="rect">
            <a:avLst/>
          </a:prstGeom>
          <a:solidFill>
            <a:srgbClr val="FF7D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Both to be included to understand if effects may be modified by potential differences in physiology and pathophysiology between the sexes -&gt; avoid costs associated with withdrawing drug from the market due to unforeseen ADRs in women. Cannot be known a priori whether e.g., efficacy is similar.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BCE1133-8D8D-E189-C113-AF3CD74AE377}"/>
              </a:ext>
            </a:extLst>
          </p:cNvPr>
          <p:cNvSpPr txBox="1"/>
          <p:nvPr/>
        </p:nvSpPr>
        <p:spPr>
          <a:xfrm>
            <a:off x="229180" y="6409960"/>
            <a:ext cx="5697907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McCullough</a:t>
            </a: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et al. 2014 </a:t>
            </a:r>
            <a:r>
              <a:rPr kumimoji="0" lang="nl-NL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Biol</a:t>
            </a: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nl-NL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Sex</a:t>
            </a:r>
            <a:r>
              <a:rPr kumimoji="0" lang="nl-NL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nl-NL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Differ</a:t>
            </a:r>
            <a:endParaRPr kumimoji="0" lang="nl-NL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7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E359C-AE86-C371-6663-8B9B5294E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B76CC-BC71-EE7D-4CC3-7182A5D3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95" y="316319"/>
            <a:ext cx="11303209" cy="1120291"/>
          </a:xfrm>
        </p:spPr>
        <p:txBody>
          <a:bodyPr>
            <a:normAutofit fontScale="90000"/>
          </a:bodyPr>
          <a:lstStyle/>
          <a:p>
            <a:r>
              <a:rPr lang="nl-NL" sz="4000" dirty="0" err="1"/>
              <a:t>Sex</a:t>
            </a:r>
            <a:r>
              <a:rPr lang="nl-NL" sz="4000" dirty="0"/>
              <a:t> </a:t>
            </a:r>
            <a:r>
              <a:rPr lang="nl-NL" sz="4000" dirty="0" err="1"/>
              <a:t>proportionality</a:t>
            </a:r>
            <a:r>
              <a:rPr lang="nl-NL" sz="4000" dirty="0"/>
              <a:t> in </a:t>
            </a:r>
            <a:r>
              <a:rPr lang="nl-NL" sz="4000" dirty="0" err="1"/>
              <a:t>clinical</a:t>
            </a:r>
            <a:r>
              <a:rPr lang="nl-NL" sz="4000" dirty="0"/>
              <a:t> PK studies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12A2B8D8-6ADC-47C1-94DB-688FFF2373CC}"/>
              </a:ext>
            </a:extLst>
          </p:cNvPr>
          <p:cNvSpPr txBox="1">
            <a:spLocks/>
          </p:cNvSpPr>
          <p:nvPr/>
        </p:nvSpPr>
        <p:spPr>
          <a:xfrm>
            <a:off x="616031" y="1436610"/>
            <a:ext cx="7871742" cy="2556284"/>
          </a:xfrm>
          <a:prstGeom prst="rect">
            <a:avLst/>
          </a:prstGeom>
        </p:spPr>
        <p:txBody>
          <a:bodyPr vert="horz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Char char="•"/>
              <a:defRPr sz="22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60000"/>
              <a:buFont typeface="Lucida Grande"/>
              <a:buChar char="─"/>
              <a:defRPr sz="1800">
                <a:solidFill>
                  <a:srgbClr val="003183"/>
                </a:solidFill>
                <a:latin typeface="Verdana"/>
                <a:ea typeface="Geneva" charset="-128"/>
                <a:cs typeface="Verdan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90000"/>
              <a:buChar char="•"/>
              <a:defRPr sz="1400">
                <a:solidFill>
                  <a:srgbClr val="003183"/>
                </a:solidFill>
                <a:latin typeface="Verdana"/>
                <a:ea typeface="Geneva" charset="0"/>
                <a:cs typeface="Verdan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Pct val="70000"/>
              <a:buFont typeface="Lucida Grande"/>
              <a:buChar char="─"/>
              <a:defRPr sz="1000">
                <a:solidFill>
                  <a:srgbClr val="003183"/>
                </a:solidFill>
                <a:latin typeface="Verdana"/>
                <a:ea typeface="ＭＳ Ｐゴシック" charset="-128"/>
                <a:cs typeface="Verdan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/>
              <a:buChar char="•"/>
              <a:defRPr sz="1000">
                <a:solidFill>
                  <a:schemeClr val="tx1"/>
                </a:solidFill>
                <a:latin typeface="Verdana"/>
                <a:ea typeface="ＭＳ Ｐゴシック" charset="-128"/>
                <a:cs typeface="Verdan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Geneva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7D00"/>
              </a:buClr>
              <a:buSzTx/>
              <a:buFontTx/>
              <a:buChar char="•"/>
              <a:tabLst/>
              <a:defRPr/>
            </a:pP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Women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included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in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all</a:t>
            </a: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 </a:t>
            </a:r>
            <a:r>
              <a:rPr kumimoji="0" lang="nl-NL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/>
                <a:ea typeface="Geneva" charset="-128"/>
              </a:rPr>
              <a:t>phases</a:t>
            </a:r>
            <a:endParaRPr kumimoji="0" lang="nl-NL" sz="2800" b="0" i="0" u="none" strike="noStrike" kern="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/>
              <a:ea typeface="Geneva" charset="-128"/>
            </a:endParaRPr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60BFC106-F504-6549-1D62-C034855B3019}"/>
              </a:ext>
            </a:extLst>
          </p:cNvPr>
          <p:cNvGraphicFramePr/>
          <p:nvPr/>
        </p:nvGraphicFramePr>
        <p:xfrm>
          <a:off x="1632007" y="2220809"/>
          <a:ext cx="7871741" cy="4320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7036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1" y="199939"/>
            <a:ext cx="11303209" cy="1120291"/>
          </a:xfrm>
        </p:spPr>
        <p:txBody>
          <a:bodyPr>
            <a:normAutofit fontScale="90000"/>
          </a:bodyPr>
          <a:lstStyle/>
          <a:p>
            <a:r>
              <a:rPr lang="nl-NL" sz="4000" dirty="0" err="1"/>
              <a:t>Sex</a:t>
            </a:r>
            <a:r>
              <a:rPr lang="nl-NL" sz="4000" dirty="0"/>
              <a:t> </a:t>
            </a:r>
            <a:r>
              <a:rPr lang="nl-NL" sz="4000" dirty="0" err="1"/>
              <a:t>proportionality</a:t>
            </a:r>
            <a:r>
              <a:rPr lang="nl-NL" sz="4000" dirty="0"/>
              <a:t> in </a:t>
            </a:r>
            <a:r>
              <a:rPr lang="nl-NL" sz="4000" dirty="0" err="1"/>
              <a:t>phase</a:t>
            </a:r>
            <a:r>
              <a:rPr lang="nl-NL" sz="4000" dirty="0"/>
              <a:t> 3 </a:t>
            </a:r>
            <a:r>
              <a:rPr lang="nl-NL" sz="4000" dirty="0" err="1"/>
              <a:t>clinical</a:t>
            </a:r>
            <a:r>
              <a:rPr lang="nl-NL" sz="4000" dirty="0"/>
              <a:t> trials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83" y="1740620"/>
            <a:ext cx="11987234" cy="4957586"/>
          </a:xfrm>
        </p:spPr>
        <p:txBody>
          <a:bodyPr/>
          <a:lstStyle/>
          <a:p>
            <a:r>
              <a:rPr lang="nl-NL" kern="0" dirty="0" err="1"/>
              <a:t>Participation</a:t>
            </a:r>
            <a:r>
              <a:rPr lang="nl-NL" kern="0" dirty="0"/>
              <a:t> </a:t>
            </a:r>
            <a:r>
              <a:rPr lang="nl-NL" kern="0" dirty="0" err="1"/>
              <a:t>to</a:t>
            </a:r>
            <a:r>
              <a:rPr lang="nl-NL" kern="0" dirty="0"/>
              <a:t> </a:t>
            </a:r>
            <a:r>
              <a:rPr lang="nl-NL" kern="0" dirty="0" err="1"/>
              <a:t>prevalence</a:t>
            </a:r>
            <a:r>
              <a:rPr lang="nl-NL" kern="0" dirty="0"/>
              <a:t> ratio</a:t>
            </a:r>
          </a:p>
          <a:p>
            <a:pPr marL="0" indent="0">
              <a:buNone/>
            </a:pPr>
            <a:r>
              <a:rPr lang="nl-NL" sz="2400" dirty="0"/>
              <a:t>          1=</a:t>
            </a:r>
            <a:r>
              <a:rPr lang="nl-NL" sz="2400" dirty="0" err="1"/>
              <a:t>equal</a:t>
            </a:r>
            <a:r>
              <a:rPr lang="nl-NL" sz="2400" dirty="0"/>
              <a:t>; &lt;0.8=</a:t>
            </a:r>
            <a:r>
              <a:rPr lang="nl-NL" sz="2400" dirty="0" err="1"/>
              <a:t>underrepresentation</a:t>
            </a:r>
            <a:r>
              <a:rPr lang="nl-NL" sz="2400" dirty="0"/>
              <a:t>; &gt;1.2=</a:t>
            </a:r>
            <a:r>
              <a:rPr lang="nl-NL" sz="2400" dirty="0" err="1"/>
              <a:t>overrepresentation</a:t>
            </a:r>
            <a:endParaRPr lang="nl-NL" sz="2400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8FE49B5-A609-3A6A-E188-404D04079466}"/>
              </a:ext>
            </a:extLst>
          </p:cNvPr>
          <p:cNvSpPr txBox="1"/>
          <p:nvPr/>
        </p:nvSpPr>
        <p:spPr>
          <a:xfrm>
            <a:off x="9302243" y="6415263"/>
            <a:ext cx="2889757" cy="3499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Dekker et al. Front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2021</a:t>
            </a:r>
          </a:p>
        </p:txBody>
      </p:sp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/>
          </p:cNvGraphicFramePr>
          <p:nvPr/>
        </p:nvGraphicFramePr>
        <p:xfrm>
          <a:off x="728374" y="2906705"/>
          <a:ext cx="9316276" cy="3477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9BD668B6-FCF4-2572-6B57-08FB94B81E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3" t="48875" r="60761" b="46789"/>
          <a:stretch>
            <a:fillRect/>
          </a:stretch>
        </p:blipFill>
        <p:spPr bwMode="auto">
          <a:xfrm>
            <a:off x="6407298" y="1465765"/>
            <a:ext cx="5239703" cy="74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49A03D6-7CF7-8315-5D0F-B5AF3E5F42B9}"/>
              </a:ext>
            </a:extLst>
          </p:cNvPr>
          <p:cNvSpPr txBox="1"/>
          <p:nvPr/>
        </p:nvSpPr>
        <p:spPr>
          <a:xfrm>
            <a:off x="325778" y="6402563"/>
            <a:ext cx="33123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Scott et al. J Am Coll </a:t>
            </a:r>
            <a:r>
              <a:rPr kumimoji="0" lang="nl-NL" sz="16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Cardiol</a:t>
            </a: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3964426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217663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/>
              <a:t>Considerations</a:t>
            </a:r>
            <a:endParaRPr lang="nl-NL" sz="4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639" y="1559277"/>
            <a:ext cx="10981268" cy="4957586"/>
          </a:xfrm>
        </p:spPr>
        <p:txBody>
          <a:bodyPr>
            <a:normAutofit lnSpcReduction="10000"/>
          </a:bodyPr>
          <a:lstStyle/>
          <a:p>
            <a:r>
              <a:rPr lang="nl-NL" kern="0" dirty="0"/>
              <a:t>For most </a:t>
            </a:r>
            <a:r>
              <a:rPr lang="nl-NL" kern="0" dirty="0" err="1"/>
              <a:t>diseases</a:t>
            </a:r>
            <a:r>
              <a:rPr lang="nl-NL" kern="0" dirty="0"/>
              <a:t> 1 product </a:t>
            </a:r>
            <a:r>
              <a:rPr lang="nl-NL" kern="0" dirty="0" err="1"/>
              <a:t>only</a:t>
            </a:r>
            <a:endParaRPr lang="nl-NL" kern="0" dirty="0"/>
          </a:p>
          <a:p>
            <a:endParaRPr lang="nl-NL" sz="100" kern="0" dirty="0"/>
          </a:p>
          <a:p>
            <a:r>
              <a:rPr lang="nl-NL" kern="0" dirty="0"/>
              <a:t>Overall percentage </a:t>
            </a:r>
            <a:r>
              <a:rPr lang="nl-NL" kern="0" dirty="0" err="1"/>
              <a:t>calculated</a:t>
            </a:r>
            <a:r>
              <a:rPr lang="nl-NL" kern="0" dirty="0"/>
              <a:t> </a:t>
            </a:r>
            <a:r>
              <a:rPr lang="nl-NL" kern="0" dirty="0" err="1"/>
              <a:t>for</a:t>
            </a:r>
            <a:r>
              <a:rPr lang="nl-NL" kern="0" dirty="0"/>
              <a:t> </a:t>
            </a:r>
            <a:br>
              <a:rPr lang="nl-NL" kern="0" dirty="0"/>
            </a:br>
            <a:r>
              <a:rPr lang="nl-NL" kern="0" dirty="0" err="1"/>
              <a:t>diseases</a:t>
            </a:r>
            <a:r>
              <a:rPr lang="nl-NL" kern="0" dirty="0"/>
              <a:t> </a:t>
            </a:r>
            <a:r>
              <a:rPr lang="nl-NL" kern="0" dirty="0" err="1"/>
              <a:t>with</a:t>
            </a:r>
            <a:r>
              <a:rPr lang="nl-NL" kern="0" dirty="0"/>
              <a:t> &gt;1 product</a:t>
            </a:r>
          </a:p>
          <a:p>
            <a:endParaRPr lang="nl-NL" sz="2400" kern="0" dirty="0"/>
          </a:p>
          <a:p>
            <a:r>
              <a:rPr lang="nl-NL" kern="0" dirty="0"/>
              <a:t>Source of </a:t>
            </a:r>
            <a:r>
              <a:rPr lang="nl-NL" kern="0" dirty="0" err="1"/>
              <a:t>disease</a:t>
            </a:r>
            <a:r>
              <a:rPr lang="nl-NL" kern="0" dirty="0"/>
              <a:t> </a:t>
            </a:r>
            <a:r>
              <a:rPr lang="nl-NL" kern="0" dirty="0" err="1"/>
              <a:t>prevalence</a:t>
            </a:r>
            <a:r>
              <a:rPr lang="nl-NL" kern="0" dirty="0"/>
              <a:t> data</a:t>
            </a:r>
          </a:p>
          <a:p>
            <a:pPr lvl="1"/>
            <a:r>
              <a:rPr lang="nl-NL" dirty="0"/>
              <a:t>Global Health Data Exchange </a:t>
            </a:r>
          </a:p>
          <a:p>
            <a:pPr lvl="1"/>
            <a:r>
              <a:rPr lang="nl-NL" dirty="0" err="1"/>
              <a:t>Scientific</a:t>
            </a:r>
            <a:r>
              <a:rPr lang="nl-NL" dirty="0"/>
              <a:t> </a:t>
            </a:r>
            <a:r>
              <a:rPr lang="nl-NL" dirty="0" err="1"/>
              <a:t>publication</a:t>
            </a:r>
            <a:r>
              <a:rPr lang="nl-NL" dirty="0"/>
              <a:t> (</a:t>
            </a:r>
            <a:r>
              <a:rPr lang="nl-NL" dirty="0" err="1"/>
              <a:t>thrombosis</a:t>
            </a:r>
            <a:r>
              <a:rPr lang="nl-NL" dirty="0"/>
              <a:t>)</a:t>
            </a:r>
          </a:p>
          <a:p>
            <a:endParaRPr lang="nl-NL" sz="1400" kern="0" dirty="0"/>
          </a:p>
          <a:p>
            <a:r>
              <a:rPr lang="nl-NL" dirty="0" err="1"/>
              <a:t>Decisions</a:t>
            </a:r>
            <a:r>
              <a:rPr lang="nl-NL" dirty="0"/>
              <a:t> made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using</a:t>
            </a:r>
            <a:r>
              <a:rPr lang="nl-NL" dirty="0"/>
              <a:t> </a:t>
            </a:r>
            <a:r>
              <a:rPr lang="nl-NL" dirty="0" err="1"/>
              <a:t>GHDx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Year</a:t>
            </a:r>
            <a:endParaRPr lang="nl-NL" dirty="0"/>
          </a:p>
          <a:p>
            <a:pPr lvl="1"/>
            <a:r>
              <a:rPr lang="nl-NL" dirty="0" err="1"/>
              <a:t>Location</a:t>
            </a:r>
            <a:r>
              <a:rPr lang="nl-NL" dirty="0"/>
              <a:t> </a:t>
            </a:r>
          </a:p>
          <a:p>
            <a:pPr marL="457200" lvl="1" indent="0">
              <a:buNone/>
            </a:pPr>
            <a:r>
              <a:rPr lang="nl-NL" sz="2000" dirty="0"/>
              <a:t>  (e.g., HIV: 27% in Europe, 52% </a:t>
            </a:r>
            <a:r>
              <a:rPr lang="nl-NL" sz="2000" dirty="0" err="1"/>
              <a:t>globally</a:t>
            </a:r>
            <a:r>
              <a:rPr lang="nl-NL" sz="2000" dirty="0"/>
              <a:t>)</a:t>
            </a:r>
          </a:p>
          <a:p>
            <a:pPr lvl="1"/>
            <a:endParaRPr lang="nl-NL" dirty="0"/>
          </a:p>
          <a:p>
            <a:endParaRPr lang="nl-NL" kern="0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00000000-0008-0000-1100-000003000000}"/>
              </a:ext>
            </a:extLst>
          </p:cNvPr>
          <p:cNvGraphicFramePr>
            <a:graphicFrameLocks/>
          </p:cNvGraphicFramePr>
          <p:nvPr/>
        </p:nvGraphicFramePr>
        <p:xfrm>
          <a:off x="7624006" y="564388"/>
          <a:ext cx="4313787" cy="273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22E89EF5-AFE5-DF26-24A0-96C3354300F0}"/>
              </a:ext>
            </a:extLst>
          </p:cNvPr>
          <p:cNvGraphicFramePr>
            <a:graphicFrameLocks/>
          </p:cNvGraphicFramePr>
          <p:nvPr/>
        </p:nvGraphicFramePr>
        <p:xfrm>
          <a:off x="7467600" y="5510463"/>
          <a:ext cx="4724400" cy="1200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" name="Groep 9">
            <a:extLst>
              <a:ext uri="{FF2B5EF4-FFF2-40B4-BE49-F238E27FC236}">
                <a16:creationId xmlns:a16="http://schemas.microsoft.com/office/drawing/2014/main" id="{D863A045-E91E-ADA9-25E2-71C12B6FDD07}"/>
              </a:ext>
            </a:extLst>
          </p:cNvPr>
          <p:cNvGrpSpPr/>
          <p:nvPr/>
        </p:nvGrpSpPr>
        <p:grpSpPr>
          <a:xfrm>
            <a:off x="7386888" y="3501352"/>
            <a:ext cx="4627103" cy="1557560"/>
            <a:chOff x="7386888" y="3501352"/>
            <a:chExt cx="4627103" cy="1557560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9206A389-95D1-BFB3-E43F-0928DDDD8D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" t="10370" r="86875" b="82222"/>
            <a:stretch/>
          </p:blipFill>
          <p:spPr bwMode="auto">
            <a:xfrm>
              <a:off x="7386888" y="3501352"/>
              <a:ext cx="1941053" cy="657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B5978FBB-748E-6996-C307-F6A8EC977F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34" t="12222" r="54479" b="83333"/>
            <a:stretch/>
          </p:blipFill>
          <p:spPr bwMode="auto">
            <a:xfrm>
              <a:off x="9327941" y="3562305"/>
              <a:ext cx="26860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4D53630F-6798-9D55-FE8B-9B20EBAB314A}"/>
                </a:ext>
              </a:extLst>
            </p:cNvPr>
            <p:cNvSpPr/>
            <p:nvPr/>
          </p:nvSpPr>
          <p:spPr>
            <a:xfrm>
              <a:off x="8016139" y="3972170"/>
              <a:ext cx="3531066" cy="10867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Institute for Health Metrics and Evaluation – USA </a:t>
              </a:r>
              <a:br>
                <a:rPr kumimoji="0" lang="nl-N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</a:br>
              <a:r>
                <a:rPr kumimoji="0" lang="nl-N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http://ghdx.healthdata.org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24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842D67A8-D267-42BF-72AC-031AA07FE55F}"/>
              </a:ext>
            </a:extLst>
          </p:cNvPr>
          <p:cNvSpPr txBox="1"/>
          <p:nvPr/>
        </p:nvSpPr>
        <p:spPr>
          <a:xfrm>
            <a:off x="1566255" y="1493834"/>
            <a:ext cx="867848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ctr">
              <a:defRPr/>
            </a:pPr>
            <a:r>
              <a:rPr lang="nl-NL" sz="4400" b="1" dirty="0">
                <a:solidFill>
                  <a:prstClr val="white"/>
                </a:solidFill>
                <a:latin typeface="Calibri"/>
              </a:rPr>
              <a:t>Het </a:t>
            </a:r>
            <a:r>
              <a:rPr lang="nl-NL" sz="4400" b="1" dirty="0" err="1">
                <a:solidFill>
                  <a:prstClr val="white"/>
                </a:solidFill>
                <a:latin typeface="Calibri"/>
              </a:rPr>
              <a:t>regulatoire</a:t>
            </a:r>
            <a:r>
              <a:rPr lang="nl-NL" sz="4400" b="1" dirty="0">
                <a:solidFill>
                  <a:prstClr val="white"/>
                </a:solidFill>
                <a:latin typeface="Calibri"/>
              </a:rPr>
              <a:t> systeem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EE5EBE0-D52F-A7A9-C0DE-3113E1D1FB57}"/>
              </a:ext>
            </a:extLst>
          </p:cNvPr>
          <p:cNvSpPr txBox="1"/>
          <p:nvPr/>
        </p:nvSpPr>
        <p:spPr>
          <a:xfrm>
            <a:off x="534784" y="4456225"/>
            <a:ext cx="867848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Patrick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Vrijlandt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Alternate</a:t>
            </a:r>
            <a:r>
              <a:rPr lang="nl-NL" altLang="nl-NL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member of CHMP / UMCG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altLang="nl-NL" sz="2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r>
              <a:rPr lang="nl-NL" altLang="nl-NL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pj.vrijlandt@cbg-meb.nl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80E81175-E892-4F24-1E66-76D3A7EEB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318" y="3642559"/>
            <a:ext cx="3926898" cy="261793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40ADB-9631-9442-9480-980D34ECE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5D5A014A-9B8F-9D0B-CF4E-3DB3CE147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1578"/>
            <a:ext cx="10515600" cy="1150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Wat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u </a:t>
            </a:r>
            <a:r>
              <a:rPr lang="en-US" dirty="0" err="1"/>
              <a:t>factoren</a:t>
            </a:r>
            <a:r>
              <a:rPr lang="en-US" dirty="0"/>
              <a:t> die </a:t>
            </a:r>
            <a:r>
              <a:rPr lang="en-US" dirty="0" err="1"/>
              <a:t>bijdragen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waarom</a:t>
            </a:r>
            <a:r>
              <a:rPr lang="en-US" dirty="0"/>
              <a:t> </a:t>
            </a:r>
            <a:r>
              <a:rPr lang="en-US" dirty="0" err="1"/>
              <a:t>vrouwen</a:t>
            </a:r>
            <a:r>
              <a:rPr lang="en-US" dirty="0"/>
              <a:t> </a:t>
            </a:r>
            <a:r>
              <a:rPr lang="en-US" dirty="0" err="1"/>
              <a:t>ondervertegenwoordigd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in </a:t>
            </a:r>
            <a:r>
              <a:rPr lang="en-US" dirty="0" err="1"/>
              <a:t>klinische</a:t>
            </a:r>
            <a:r>
              <a:rPr lang="en-US" dirty="0"/>
              <a:t> </a:t>
            </a:r>
            <a:r>
              <a:rPr lang="en-US" dirty="0" err="1"/>
              <a:t>geneesmiddelstudies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11D3A63-DB01-B1D3-8CE9-8330F2FB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95" y="316319"/>
            <a:ext cx="11303209" cy="1120291"/>
          </a:xfrm>
        </p:spPr>
        <p:txBody>
          <a:bodyPr>
            <a:normAutofit/>
          </a:bodyPr>
          <a:lstStyle/>
          <a:p>
            <a:r>
              <a:rPr lang="nl-NL" sz="4000" dirty="0" err="1"/>
              <a:t>Mentimeter</a:t>
            </a:r>
            <a:endParaRPr lang="nl-NL" sz="40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D9C8B5-2E14-9F28-9B34-7FB249FDCB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99" t="24028" r="6875" b="32456"/>
          <a:stretch>
            <a:fillRect/>
          </a:stretch>
        </p:blipFill>
        <p:spPr>
          <a:xfrm>
            <a:off x="4756595" y="3139740"/>
            <a:ext cx="2197768" cy="29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58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A8C5B-2290-BAE9-B9B2-60892AA6C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56159-99D3-C1F4-18C0-E11E3A0E3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7" y="270220"/>
            <a:ext cx="12041321" cy="731307"/>
          </a:xfrm>
        </p:spPr>
        <p:txBody>
          <a:bodyPr>
            <a:normAutofit/>
          </a:bodyPr>
          <a:lstStyle/>
          <a:p>
            <a:r>
              <a:rPr lang="nl-NL" sz="4000" dirty="0"/>
              <a:t>Barriers </a:t>
            </a:r>
            <a:r>
              <a:rPr lang="nl-NL" sz="4000" dirty="0" err="1"/>
              <a:t>enrolling</a:t>
            </a:r>
            <a:r>
              <a:rPr lang="nl-NL" sz="4000" dirty="0"/>
              <a:t> </a:t>
            </a:r>
            <a:r>
              <a:rPr lang="nl-NL" sz="4000" dirty="0" err="1"/>
              <a:t>women</a:t>
            </a:r>
            <a:r>
              <a:rPr lang="nl-NL" sz="4000" dirty="0"/>
              <a:t> </a:t>
            </a:r>
            <a:r>
              <a:rPr lang="nl-NL" sz="3200" dirty="0"/>
              <a:t>(</a:t>
            </a:r>
            <a:r>
              <a:rPr lang="nl-NL" sz="3200" dirty="0" err="1"/>
              <a:t>heart</a:t>
            </a:r>
            <a:r>
              <a:rPr lang="nl-NL" sz="3200" dirty="0"/>
              <a:t> failure)</a:t>
            </a:r>
            <a:endParaRPr lang="nl-NL" sz="4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F921648-6B8C-0437-489B-8D3031960165}"/>
              </a:ext>
            </a:extLst>
          </p:cNvPr>
          <p:cNvSpPr txBox="1"/>
          <p:nvPr/>
        </p:nvSpPr>
        <p:spPr>
          <a:xfrm>
            <a:off x="6195545" y="6047744"/>
            <a:ext cx="2962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Reza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et al. Am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Heart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J Plus 2022</a:t>
            </a:r>
          </a:p>
        </p:txBody>
      </p:sp>
      <p:pic>
        <p:nvPicPr>
          <p:cNvPr id="6" name="Afbeelding 11">
            <a:extLst>
              <a:ext uri="{FF2B5EF4-FFF2-40B4-BE49-F238E27FC236}">
                <a16:creationId xmlns:a16="http://schemas.microsoft.com/office/drawing/2014/main" id="{64F33F5B-D1A1-C6CF-4177-3E148E4D6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209" y="1292546"/>
            <a:ext cx="4105090" cy="2581366"/>
          </a:xfrm>
          <a:prstGeom prst="rect">
            <a:avLst/>
          </a:prstGeom>
        </p:spPr>
      </p:pic>
      <p:pic>
        <p:nvPicPr>
          <p:cNvPr id="7" name="Picture 2" descr="Representation of women in heart failure clinical trials: Barriers to  enrollment and strategies to close the gap - ScienceDirect">
            <a:extLst>
              <a:ext uri="{FF2B5EF4-FFF2-40B4-BE49-F238E27FC236}">
                <a16:creationId xmlns:a16="http://schemas.microsoft.com/office/drawing/2014/main" id="{98624E56-5483-3BB5-0E37-94FFE9A62F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2" b="3180"/>
          <a:stretch/>
        </p:blipFill>
        <p:spPr bwMode="auto">
          <a:xfrm>
            <a:off x="361957" y="3774162"/>
            <a:ext cx="5300824" cy="290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B8AA6F9C-2808-D273-5A9A-688CD91DE254}"/>
              </a:ext>
            </a:extLst>
          </p:cNvPr>
          <p:cNvGrpSpPr/>
          <p:nvPr/>
        </p:nvGrpSpPr>
        <p:grpSpPr>
          <a:xfrm>
            <a:off x="5156141" y="1273293"/>
            <a:ext cx="4105090" cy="2866625"/>
            <a:chOff x="5156141" y="924162"/>
            <a:chExt cx="4105090" cy="2866625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BBC82B02-17B2-DCE2-4B3E-746FF87F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424" t="27523" r="46538" b="42691"/>
            <a:stretch>
              <a:fillRect/>
            </a:stretch>
          </p:blipFill>
          <p:spPr>
            <a:xfrm>
              <a:off x="5156141" y="929498"/>
              <a:ext cx="4105090" cy="2861289"/>
            </a:xfrm>
            <a:prstGeom prst="rect">
              <a:avLst/>
            </a:prstGeom>
          </p:spPr>
        </p:pic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E9F26513-25ED-21C4-FA9B-46269EF96EC7}"/>
                </a:ext>
              </a:extLst>
            </p:cNvPr>
            <p:cNvSpPr/>
            <p:nvPr/>
          </p:nvSpPr>
          <p:spPr>
            <a:xfrm>
              <a:off x="5208195" y="924162"/>
              <a:ext cx="3603295" cy="1864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id="{8026CCA5-80CA-AA3C-5207-9C5C4012ABB2}"/>
              </a:ext>
            </a:extLst>
          </p:cNvPr>
          <p:cNvSpPr txBox="1"/>
          <p:nvPr/>
        </p:nvSpPr>
        <p:spPr>
          <a:xfrm>
            <a:off x="9573073" y="2242106"/>
            <a:ext cx="202809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Scott et al.  JACC 2018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61F5A05-96BE-42EA-4C77-A278B2FF54EB}"/>
              </a:ext>
            </a:extLst>
          </p:cNvPr>
          <p:cNvSpPr/>
          <p:nvPr/>
        </p:nvSpPr>
        <p:spPr>
          <a:xfrm flipV="1">
            <a:off x="8873066" y="3908637"/>
            <a:ext cx="571596" cy="2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258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431176CD-7272-EFDB-64BB-B7A7B1150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99" y="1450700"/>
            <a:ext cx="11135351" cy="4806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nl-NL" sz="2600"/>
              <a:t>Geslacht-specifieke analyses of informatie in alle 22 dossiers</a:t>
            </a:r>
          </a:p>
          <a:p>
            <a:pPr>
              <a:lnSpc>
                <a:spcPct val="80000"/>
              </a:lnSpc>
            </a:pPr>
            <a:endParaRPr lang="nl-NL" sz="700"/>
          </a:p>
          <a:p>
            <a:pPr>
              <a:lnSpc>
                <a:spcPct val="80000"/>
              </a:lnSpc>
            </a:pPr>
            <a:r>
              <a:rPr lang="nl-NL" sz="2600"/>
              <a:t>Effectiviteit: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20 dossiers met numerieke informatie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Vergelijkbare effectiviteit  </a:t>
            </a:r>
          </a:p>
          <a:p>
            <a:pPr lvl="2">
              <a:lnSpc>
                <a:spcPct val="80000"/>
              </a:lnSpc>
            </a:pPr>
            <a:endParaRPr lang="nl-NL" sz="700"/>
          </a:p>
          <a:p>
            <a:pPr>
              <a:lnSpc>
                <a:spcPct val="80000"/>
              </a:lnSpc>
            </a:pPr>
            <a:r>
              <a:rPr lang="nl-NL" sz="2600"/>
              <a:t>Veiligheid: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17 dossiers: geslacht-specifieke numerieke </a:t>
            </a:r>
            <a:br>
              <a:rPr lang="nl-NL" sz="2200"/>
            </a:br>
            <a:r>
              <a:rPr lang="nl-NL" sz="2200"/>
              <a:t>informatie behandelgroepen</a:t>
            </a:r>
            <a:br>
              <a:rPr lang="nl-NL" sz="2200"/>
            </a:br>
            <a:r>
              <a:rPr lang="nl-NL" sz="2200"/>
              <a:t>(73% vs. 71%, P&lt;0.001)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9 dossiers: geslacht-specifieke numerieke </a:t>
            </a:r>
            <a:br>
              <a:rPr lang="nl-NL" sz="2200"/>
            </a:br>
            <a:r>
              <a:rPr lang="nl-NL" sz="2200"/>
              <a:t>informatie placebo groepen</a:t>
            </a:r>
            <a:br>
              <a:rPr lang="nl-NL" sz="2200"/>
            </a:br>
            <a:r>
              <a:rPr lang="nl-NL" sz="2200"/>
              <a:t>(70% vs. 66%, P&lt;0.001)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Patroon vergelijkbaar tussen de ziektegebieden</a:t>
            </a:r>
          </a:p>
          <a:p>
            <a:pPr lvl="2">
              <a:lnSpc>
                <a:spcPct val="80000"/>
              </a:lnSpc>
            </a:pPr>
            <a:r>
              <a:rPr lang="nl-NL" sz="2200"/>
              <a:t>Overige dossiers: bijv. numerieke geslacht-specifieke informatie </a:t>
            </a:r>
            <a:br>
              <a:rPr lang="nl-NL" sz="2200"/>
            </a:br>
            <a:r>
              <a:rPr lang="nl-NL" sz="2200"/>
              <a:t>over ernstige bijwerkingen</a:t>
            </a:r>
          </a:p>
          <a:p>
            <a:pPr marL="0" indent="0">
              <a:lnSpc>
                <a:spcPct val="80000"/>
              </a:lnSpc>
              <a:buNone/>
            </a:pPr>
            <a:endParaRPr lang="nl-NL" sz="260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6975A5-9254-601C-12B8-17C74FC15B9B}"/>
              </a:ext>
            </a:extLst>
          </p:cNvPr>
          <p:cNvSpPr txBox="1">
            <a:spLocks/>
          </p:cNvSpPr>
          <p:nvPr/>
        </p:nvSpPr>
        <p:spPr>
          <a:xfrm>
            <a:off x="620086" y="1382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3420"/>
              </a:lnSpc>
              <a:spcBef>
                <a:spcPct val="0"/>
              </a:spcBef>
              <a:buNone/>
              <a:defRPr sz="36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Effectiviteit en veiligheid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68A237C-7A70-C599-DF57-6120D2D316EB}"/>
              </a:ext>
            </a:extLst>
          </p:cNvPr>
          <p:cNvSpPr txBox="1"/>
          <p:nvPr/>
        </p:nvSpPr>
        <p:spPr>
          <a:xfrm>
            <a:off x="6705880" y="6448905"/>
            <a:ext cx="2786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Dekker et al. 2021 Front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16" name="Grafiek 15">
            <a:extLst>
              <a:ext uri="{FF2B5EF4-FFF2-40B4-BE49-F238E27FC236}">
                <a16:creationId xmlns:a16="http://schemas.microsoft.com/office/drawing/2014/main" id="{6A3AD437-61EF-70FA-6F47-D0155AD768E1}"/>
              </a:ext>
            </a:extLst>
          </p:cNvPr>
          <p:cNvGraphicFramePr>
            <a:graphicFrameLocks/>
          </p:cNvGraphicFramePr>
          <p:nvPr/>
        </p:nvGraphicFramePr>
        <p:xfrm>
          <a:off x="7373537" y="2543276"/>
          <a:ext cx="4238172" cy="2826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3264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4E43F23-508C-81EA-FD20-51088DECD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 txBox="1">
            <a:spLocks/>
          </p:cNvSpPr>
          <p:nvPr/>
        </p:nvSpPr>
        <p:spPr>
          <a:xfrm>
            <a:off x="469254" y="301978"/>
            <a:ext cx="1115399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Similar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kumimoji="0" lang="nl-NL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study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COVID-19 </a:t>
            </a:r>
            <a:r>
              <a:rPr kumimoji="0" lang="nl-NL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products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1D5B43-2A93-9CE4-0D0D-16C3C561E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01" t="14892" r="25088" b="39813"/>
          <a:stretch/>
        </p:blipFill>
        <p:spPr>
          <a:xfrm>
            <a:off x="255589" y="1322670"/>
            <a:ext cx="5401911" cy="2160298"/>
          </a:xfrm>
          <a:prstGeom prst="rect">
            <a:avLst/>
          </a:prstGeom>
        </p:spPr>
      </p:pic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85446EB2-B215-8667-CA74-4DBA255B3ED4}"/>
              </a:ext>
            </a:extLst>
          </p:cNvPr>
          <p:cNvSpPr txBox="1">
            <a:spLocks/>
          </p:cNvSpPr>
          <p:nvPr/>
        </p:nvSpPr>
        <p:spPr>
          <a:xfrm>
            <a:off x="205977" y="4110912"/>
            <a:ext cx="6151802" cy="246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structural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underrepresentation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Sex-specific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efficacy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and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safety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information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available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for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respectively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5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and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3 of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the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6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assessed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products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188B540-A8F3-1C93-9B95-2E82CC6B1E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22" t="23376" r="26266" b="5833"/>
          <a:stretch/>
        </p:blipFill>
        <p:spPr>
          <a:xfrm>
            <a:off x="6329613" y="1339953"/>
            <a:ext cx="5590294" cy="4607627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4048D3C1-689E-5A6C-B56F-9D76F657AEB7}"/>
              </a:ext>
            </a:extLst>
          </p:cNvPr>
          <p:cNvSpPr txBox="1"/>
          <p:nvPr/>
        </p:nvSpPr>
        <p:spPr>
          <a:xfrm>
            <a:off x="6350428" y="6315480"/>
            <a:ext cx="342723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Vries et al. 2022 BMJ Global Health</a:t>
            </a:r>
          </a:p>
        </p:txBody>
      </p:sp>
    </p:spTree>
    <p:extLst>
      <p:ext uri="{BB962C8B-B14F-4D97-AF65-F5344CB8AC3E}">
        <p14:creationId xmlns:p14="http://schemas.microsoft.com/office/powerpoint/2010/main" val="1704929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265F5-08C3-F692-D076-937AD415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A480BA77-A866-4C98-9809-D443851AAC59}"/>
              </a:ext>
            </a:extLst>
          </p:cNvPr>
          <p:cNvSpPr txBox="1">
            <a:spLocks/>
          </p:cNvSpPr>
          <p:nvPr/>
        </p:nvSpPr>
        <p:spPr>
          <a:xfrm>
            <a:off x="450919" y="1097003"/>
            <a:ext cx="11046814" cy="58358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Vrouwe</a:t>
            </a:r>
            <a:r>
              <a:rPr lang="nl-NL" dirty="0"/>
              <a:t>n zijn geïncludeerd in alle fasen van het geneesmiddelonderzoek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Weinig studies met vrouwelijke dieren in PD onderzoek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endParaRPr kumimoji="0" lang="nl-NL" sz="5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Minder vrouwen dan mannen in klinische PK studies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5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Ondervertegenwoordiging van vrouwen in fase 3 klinische trials in ongeveer de helft van de ziektegebieden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Fase 3 klinische studies bevatten geslacht-specifieke informatie over effectiviteit en veiligheid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(maar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subgroepanalyses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-&gt; niet </a:t>
            </a:r>
            <a:r>
              <a:rPr kumimoji="0" lang="nl-NL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gepowered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voor verschillen in effect)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Effectiviteit in het algemeen vergelijkbaar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1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Vrouwen meer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AEs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in behandel- en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placebo-groepen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4CD5343-BFA8-3ED3-D68B-0821E11B5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919" y="124665"/>
            <a:ext cx="10515600" cy="1121963"/>
          </a:xfrm>
        </p:spPr>
        <p:txBody>
          <a:bodyPr>
            <a:normAutofit/>
          </a:bodyPr>
          <a:lstStyle/>
          <a:p>
            <a:r>
              <a:rPr lang="nl-NL" sz="4000" dirty="0"/>
              <a:t>Conclusies</a:t>
            </a:r>
          </a:p>
        </p:txBody>
      </p:sp>
    </p:spTree>
    <p:extLst>
      <p:ext uri="{BB962C8B-B14F-4D97-AF65-F5344CB8AC3E}">
        <p14:creationId xmlns:p14="http://schemas.microsoft.com/office/powerpoint/2010/main" val="2186890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55305-AD22-A8AB-140F-10C01A984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A059E79-6CE8-DCA9-1981-F1AD85669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8600"/>
            <a:ext cx="10515600" cy="2860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Hoe </a:t>
            </a:r>
            <a:r>
              <a:rPr lang="en-US" dirty="0" err="1"/>
              <a:t>groot</a:t>
            </a:r>
            <a:r>
              <a:rPr lang="en-US" dirty="0"/>
              <a:t> </a:t>
            </a:r>
            <a:r>
              <a:rPr lang="en-US" dirty="0" err="1"/>
              <a:t>acht</a:t>
            </a:r>
            <a:r>
              <a:rPr lang="en-US" dirty="0"/>
              <a:t> u de impact van </a:t>
            </a:r>
            <a:r>
              <a:rPr lang="en-US" dirty="0" err="1"/>
              <a:t>sekseverschillen</a:t>
            </a:r>
            <a:r>
              <a:rPr lang="en-US" dirty="0"/>
              <a:t> op de </a:t>
            </a:r>
            <a:r>
              <a:rPr lang="en-US" dirty="0" err="1"/>
              <a:t>effectiviteit</a:t>
            </a:r>
            <a:r>
              <a:rPr lang="en-US" dirty="0"/>
              <a:t> van </a:t>
            </a:r>
            <a:r>
              <a:rPr lang="en-US" dirty="0" err="1"/>
              <a:t>geneesmiddelen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Hoe </a:t>
            </a:r>
            <a:r>
              <a:rPr lang="en-US" dirty="0" err="1"/>
              <a:t>groot</a:t>
            </a:r>
            <a:r>
              <a:rPr lang="en-US" dirty="0"/>
              <a:t> </a:t>
            </a:r>
            <a:r>
              <a:rPr lang="en-US" dirty="0" err="1"/>
              <a:t>acht</a:t>
            </a:r>
            <a:r>
              <a:rPr lang="en-US" dirty="0"/>
              <a:t> u de impact van </a:t>
            </a:r>
            <a:r>
              <a:rPr lang="en-US" dirty="0" err="1"/>
              <a:t>sekseverschillen</a:t>
            </a:r>
            <a:r>
              <a:rPr lang="en-US" dirty="0"/>
              <a:t> op de </a:t>
            </a:r>
            <a:r>
              <a:rPr lang="en-US" dirty="0" err="1"/>
              <a:t>veiligheid</a:t>
            </a:r>
            <a:r>
              <a:rPr lang="en-US" dirty="0"/>
              <a:t> van </a:t>
            </a:r>
            <a:r>
              <a:rPr lang="en-US" dirty="0" err="1"/>
              <a:t>geneesmiddelen</a:t>
            </a:r>
            <a:r>
              <a:rPr lang="en-US" dirty="0"/>
              <a:t> in de </a:t>
            </a:r>
            <a:r>
              <a:rPr lang="en-US" dirty="0" err="1"/>
              <a:t>praktijk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B504836-EE55-00B8-6EEC-6AC57E6C0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95" y="316319"/>
            <a:ext cx="11303209" cy="1120291"/>
          </a:xfrm>
        </p:spPr>
        <p:txBody>
          <a:bodyPr>
            <a:normAutofit/>
          </a:bodyPr>
          <a:lstStyle/>
          <a:p>
            <a:r>
              <a:rPr lang="nl-NL" sz="4000" dirty="0" err="1"/>
              <a:t>Mentimeter</a:t>
            </a:r>
            <a:endParaRPr lang="nl-NL" sz="40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1525DC-FE9E-56B9-570F-234FCCB43B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99" t="24028" r="6875" b="32456"/>
          <a:stretch>
            <a:fillRect/>
          </a:stretch>
        </p:blipFill>
        <p:spPr>
          <a:xfrm>
            <a:off x="4756595" y="3429000"/>
            <a:ext cx="2197768" cy="29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59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EDBFD1-448F-E6E8-91C9-CD122C2E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/>
              <a:t>Post-marketing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E0940C9A-D671-BA9B-85E9-F9BBC47F4277}"/>
              </a:ext>
            </a:extLst>
          </p:cNvPr>
          <p:cNvGrpSpPr/>
          <p:nvPr/>
        </p:nvGrpSpPr>
        <p:grpSpPr>
          <a:xfrm>
            <a:off x="452062" y="1664413"/>
            <a:ext cx="10253609" cy="3194188"/>
            <a:chOff x="922084" y="1514067"/>
            <a:chExt cx="11334227" cy="3953219"/>
          </a:xfrm>
        </p:grpSpPr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949EB29A-8C07-90F6-16BB-AEC3D5E5AB28}"/>
                </a:ext>
              </a:extLst>
            </p:cNvPr>
            <p:cNvGrpSpPr/>
            <p:nvPr/>
          </p:nvGrpSpPr>
          <p:grpSpPr>
            <a:xfrm>
              <a:off x="946227" y="1514067"/>
              <a:ext cx="11310084" cy="2245132"/>
              <a:chOff x="946227" y="2315579"/>
              <a:chExt cx="11310084" cy="2245132"/>
            </a:xfrm>
          </p:grpSpPr>
          <p:cxnSp>
            <p:nvCxnSpPr>
              <p:cNvPr id="49" name="Rechte verbindingslijn met pijl 48">
                <a:extLst>
                  <a:ext uri="{FF2B5EF4-FFF2-40B4-BE49-F238E27FC236}">
                    <a16:creationId xmlns:a16="http://schemas.microsoft.com/office/drawing/2014/main" id="{90DE245A-77A0-B3D9-E395-4E869FD6F6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5695" y="3104444"/>
                <a:ext cx="8109725" cy="0"/>
              </a:xfrm>
              <a:prstGeom prst="straightConnector1">
                <a:avLst/>
              </a:prstGeom>
              <a:ln w="5715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157CC2E6-8CC1-3AAD-4378-A6CB78D192A8}"/>
                  </a:ext>
                </a:extLst>
              </p:cNvPr>
              <p:cNvGrpSpPr/>
              <p:nvPr/>
            </p:nvGrpSpPr>
            <p:grpSpPr>
              <a:xfrm>
                <a:off x="946227" y="3301715"/>
                <a:ext cx="2226365" cy="815009"/>
                <a:chOff x="641424" y="3301715"/>
                <a:chExt cx="2226365" cy="815009"/>
              </a:xfrm>
            </p:grpSpPr>
            <p:sp>
              <p:nvSpPr>
                <p:cNvPr id="68" name="Pijl: punthaak 67">
                  <a:extLst>
                    <a:ext uri="{FF2B5EF4-FFF2-40B4-BE49-F238E27FC236}">
                      <a16:creationId xmlns:a16="http://schemas.microsoft.com/office/drawing/2014/main" id="{70FE642A-E6C9-C9F6-35AE-EB5FD0C91EE7}"/>
                    </a:ext>
                  </a:extLst>
                </p:cNvPr>
                <p:cNvSpPr/>
                <p:nvPr/>
              </p:nvSpPr>
              <p:spPr>
                <a:xfrm>
                  <a:off x="641424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69" name="Rechthoek: afgeronde hoeken 68">
                  <a:extLst>
                    <a:ext uri="{FF2B5EF4-FFF2-40B4-BE49-F238E27FC236}">
                      <a16:creationId xmlns:a16="http://schemas.microsoft.com/office/drawing/2014/main" id="{225380F9-3A3B-29AC-609E-40215247DBC1}"/>
                    </a:ext>
                  </a:extLst>
                </p:cNvPr>
                <p:cNvSpPr/>
                <p:nvPr/>
              </p:nvSpPr>
              <p:spPr>
                <a:xfrm>
                  <a:off x="1058131" y="3301715"/>
                  <a:ext cx="1456266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Preklinische studies</a:t>
                  </a:r>
                </a:p>
              </p:txBody>
            </p:sp>
          </p:grp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DD4069B6-53A0-9470-950B-0E606D993235}"/>
                  </a:ext>
                </a:extLst>
              </p:cNvPr>
              <p:cNvGrpSpPr/>
              <p:nvPr/>
            </p:nvGrpSpPr>
            <p:grpSpPr>
              <a:xfrm>
                <a:off x="2941740" y="3301714"/>
                <a:ext cx="2226365" cy="815009"/>
                <a:chOff x="700892" y="3301715"/>
                <a:chExt cx="2226365" cy="815009"/>
              </a:xfrm>
            </p:grpSpPr>
            <p:sp>
              <p:nvSpPr>
                <p:cNvPr id="66" name="Pijl: punthaak 65">
                  <a:extLst>
                    <a:ext uri="{FF2B5EF4-FFF2-40B4-BE49-F238E27FC236}">
                      <a16:creationId xmlns:a16="http://schemas.microsoft.com/office/drawing/2014/main" id="{9CD8AFC4-8CA0-492E-6848-2BC549EB6A96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67" name="Rechthoek: afgeronde hoeken 66">
                  <a:extLst>
                    <a:ext uri="{FF2B5EF4-FFF2-40B4-BE49-F238E27FC236}">
                      <a16:creationId xmlns:a16="http://schemas.microsoft.com/office/drawing/2014/main" id="{D23D3FD3-9561-E188-C95B-EE8C47BA4147}"/>
                    </a:ext>
                  </a:extLst>
                </p:cNvPr>
                <p:cNvSpPr/>
                <p:nvPr/>
              </p:nvSpPr>
              <p:spPr>
                <a:xfrm>
                  <a:off x="1117600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</a:t>
                  </a:r>
                </a:p>
              </p:txBody>
            </p: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CE66C852-DF16-F142-85E7-8CD1746300EA}"/>
                  </a:ext>
                </a:extLst>
              </p:cNvPr>
              <p:cNvGrpSpPr/>
              <p:nvPr/>
            </p:nvGrpSpPr>
            <p:grpSpPr>
              <a:xfrm>
                <a:off x="4920736" y="3301713"/>
                <a:ext cx="2226365" cy="815009"/>
                <a:chOff x="700892" y="3301715"/>
                <a:chExt cx="2226365" cy="815009"/>
              </a:xfrm>
            </p:grpSpPr>
            <p:sp>
              <p:nvSpPr>
                <p:cNvPr id="64" name="Pijl: punthaak 63">
                  <a:extLst>
                    <a:ext uri="{FF2B5EF4-FFF2-40B4-BE49-F238E27FC236}">
                      <a16:creationId xmlns:a16="http://schemas.microsoft.com/office/drawing/2014/main" id="{06507A1A-4866-B359-6E2F-ABB70F4F409F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65" name="Rechthoek: afgeronde hoeken 64">
                  <a:extLst>
                    <a:ext uri="{FF2B5EF4-FFF2-40B4-BE49-F238E27FC236}">
                      <a16:creationId xmlns:a16="http://schemas.microsoft.com/office/drawing/2014/main" id="{BE239424-A27C-664A-6ECC-9B19BF1048B7}"/>
                    </a:ext>
                  </a:extLst>
                </p:cNvPr>
                <p:cNvSpPr/>
                <p:nvPr/>
              </p:nvSpPr>
              <p:spPr>
                <a:xfrm>
                  <a:off x="1117600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II</a:t>
                  </a:r>
                </a:p>
              </p:txBody>
            </p: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54197F31-2BAF-D5B1-A313-CB8E5DFDEEBE}"/>
                  </a:ext>
                </a:extLst>
              </p:cNvPr>
              <p:cNvGrpSpPr/>
              <p:nvPr/>
            </p:nvGrpSpPr>
            <p:grpSpPr>
              <a:xfrm>
                <a:off x="6889055" y="3301713"/>
                <a:ext cx="2226365" cy="815009"/>
                <a:chOff x="700892" y="3301715"/>
                <a:chExt cx="2226365" cy="815009"/>
              </a:xfrm>
            </p:grpSpPr>
            <p:sp>
              <p:nvSpPr>
                <p:cNvPr id="62" name="Pijl: punthaak 61">
                  <a:extLst>
                    <a:ext uri="{FF2B5EF4-FFF2-40B4-BE49-F238E27FC236}">
                      <a16:creationId xmlns:a16="http://schemas.microsoft.com/office/drawing/2014/main" id="{485B5A48-5CC6-5D9B-0CA0-75C16CDD67E0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2226365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63" name="Rechthoek: afgeronde hoeken 62">
                  <a:extLst>
                    <a:ext uri="{FF2B5EF4-FFF2-40B4-BE49-F238E27FC236}">
                      <a16:creationId xmlns:a16="http://schemas.microsoft.com/office/drawing/2014/main" id="{56D9445A-2699-6117-CAE5-69CBD40D7930}"/>
                    </a:ext>
                  </a:extLst>
                </p:cNvPr>
                <p:cNvSpPr/>
                <p:nvPr/>
              </p:nvSpPr>
              <p:spPr>
                <a:xfrm>
                  <a:off x="1058130" y="3301715"/>
                  <a:ext cx="1456266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III</a:t>
                  </a:r>
                </a:p>
              </p:txBody>
            </p:sp>
          </p:grpSp>
          <p:grpSp>
            <p:nvGrpSpPr>
              <p:cNvPr id="54" name="Groep 53">
                <a:extLst>
                  <a:ext uri="{FF2B5EF4-FFF2-40B4-BE49-F238E27FC236}">
                    <a16:creationId xmlns:a16="http://schemas.microsoft.com/office/drawing/2014/main" id="{56F60692-D5C8-2A7C-5531-DAFF423723FD}"/>
                  </a:ext>
                </a:extLst>
              </p:cNvPr>
              <p:cNvGrpSpPr/>
              <p:nvPr/>
            </p:nvGrpSpPr>
            <p:grpSpPr>
              <a:xfrm>
                <a:off x="9151869" y="3301712"/>
                <a:ext cx="3104442" cy="815009"/>
                <a:chOff x="700892" y="3301715"/>
                <a:chExt cx="3104442" cy="815009"/>
              </a:xfrm>
            </p:grpSpPr>
            <p:sp>
              <p:nvSpPr>
                <p:cNvPr id="60" name="Pijl: punthaak 59">
                  <a:extLst>
                    <a:ext uri="{FF2B5EF4-FFF2-40B4-BE49-F238E27FC236}">
                      <a16:creationId xmlns:a16="http://schemas.microsoft.com/office/drawing/2014/main" id="{D9F7460C-843E-F187-5BE3-21399427762E}"/>
                    </a:ext>
                  </a:extLst>
                </p:cNvPr>
                <p:cNvSpPr/>
                <p:nvPr/>
              </p:nvSpPr>
              <p:spPr>
                <a:xfrm>
                  <a:off x="700892" y="3301715"/>
                  <a:ext cx="3104442" cy="815009"/>
                </a:xfrm>
                <a:prstGeom prst="chevr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003183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endParaRPr>
                </a:p>
              </p:txBody>
            </p:sp>
            <p:sp>
              <p:nvSpPr>
                <p:cNvPr id="61" name="Rechthoek: afgeronde hoeken 60">
                  <a:extLst>
                    <a:ext uri="{FF2B5EF4-FFF2-40B4-BE49-F238E27FC236}">
                      <a16:creationId xmlns:a16="http://schemas.microsoft.com/office/drawing/2014/main" id="{175D308B-DDBD-8945-3417-6480071353B4}"/>
                    </a:ext>
                  </a:extLst>
                </p:cNvPr>
                <p:cNvSpPr/>
                <p:nvPr/>
              </p:nvSpPr>
              <p:spPr>
                <a:xfrm>
                  <a:off x="1459241" y="3301715"/>
                  <a:ext cx="1456267" cy="815009"/>
                </a:xfrm>
                <a:prstGeom prst="roundRect">
                  <a:avLst/>
                </a:prstGeom>
                <a:solidFill>
                  <a:srgbClr val="FFFFFF">
                    <a:alpha val="4117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D0D0D2">
                          <a:lumMod val="10000"/>
                        </a:srgbClr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rPr>
                    <a:t>Fase IV </a:t>
                  </a:r>
                </a:p>
              </p:txBody>
            </p:sp>
          </p:grpSp>
          <p:cxnSp>
            <p:nvCxnSpPr>
              <p:cNvPr id="55" name="Rechte verbindingslijn 54">
                <a:extLst>
                  <a:ext uri="{FF2B5EF4-FFF2-40B4-BE49-F238E27FC236}">
                    <a16:creationId xmlns:a16="http://schemas.microsoft.com/office/drawing/2014/main" id="{C5741F93-3D8E-7667-FF4D-B3A171D77ED6}"/>
                  </a:ext>
                </a:extLst>
              </p:cNvPr>
              <p:cNvCxnSpPr/>
              <p:nvPr/>
            </p:nvCxnSpPr>
            <p:spPr>
              <a:xfrm>
                <a:off x="9118002" y="2720622"/>
                <a:ext cx="19996" cy="1840089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E77FEF08-634A-BBA2-0D2E-06EA46DC33CC}"/>
                  </a:ext>
                </a:extLst>
              </p:cNvPr>
              <p:cNvSpPr/>
              <p:nvPr/>
            </p:nvSpPr>
            <p:spPr>
              <a:xfrm>
                <a:off x="8399700" y="2315579"/>
                <a:ext cx="1745496" cy="3296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Markttoelating</a:t>
                </a:r>
              </a:p>
            </p:txBody>
          </p:sp>
          <p:cxnSp>
            <p:nvCxnSpPr>
              <p:cNvPr id="57" name="Rechte verbindingslijn met pijl 56">
                <a:extLst>
                  <a:ext uri="{FF2B5EF4-FFF2-40B4-BE49-F238E27FC236}">
                    <a16:creationId xmlns:a16="http://schemas.microsoft.com/office/drawing/2014/main" id="{6625E2EE-CDDB-D035-44E3-CAF97B01D4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51869" y="3104444"/>
                <a:ext cx="3104442" cy="0"/>
              </a:xfrm>
              <a:prstGeom prst="straightConnector1">
                <a:avLst/>
              </a:prstGeom>
              <a:ln w="5715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Rechthoek 57">
                <a:extLst>
                  <a:ext uri="{FF2B5EF4-FFF2-40B4-BE49-F238E27FC236}">
                    <a16:creationId xmlns:a16="http://schemas.microsoft.com/office/drawing/2014/main" id="{4699EC05-C758-3287-BE94-A618DE2B74AD}"/>
                  </a:ext>
                </a:extLst>
              </p:cNvPr>
              <p:cNvSpPr/>
              <p:nvPr/>
            </p:nvSpPr>
            <p:spPr>
              <a:xfrm>
                <a:off x="3009862" y="2726243"/>
                <a:ext cx="2630689" cy="1809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Voor markttoelating</a:t>
                </a:r>
              </a:p>
            </p:txBody>
          </p: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92897FCD-90D7-DB2F-1FD2-D66DB48CF7D5}"/>
                  </a:ext>
                </a:extLst>
              </p:cNvPr>
              <p:cNvSpPr/>
              <p:nvPr/>
            </p:nvSpPr>
            <p:spPr>
              <a:xfrm>
                <a:off x="9585983" y="2710011"/>
                <a:ext cx="1985535" cy="3612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D0D0D2">
                        <a:lumMod val="10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Na markttoelating</a:t>
                </a:r>
              </a:p>
            </p:txBody>
          </p:sp>
        </p:grp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A1FD82E2-596F-5134-25FA-42D40E0006EA}"/>
                </a:ext>
              </a:extLst>
            </p:cNvPr>
            <p:cNvSpPr/>
            <p:nvPr/>
          </p:nvSpPr>
          <p:spPr>
            <a:xfrm>
              <a:off x="922084" y="3759199"/>
              <a:ext cx="2226364" cy="17080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o.a. dierproeven; acute toxiciteit, orgaanschade, dosisafhankelijkheid, metabolisme, kinetiek, carcinogeniteit, teratogeniteit</a:t>
              </a:r>
              <a:endPara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9087C5C-2FC9-899C-B012-25BA1F6F6FEB}"/>
                </a:ext>
              </a:extLst>
            </p:cNvPr>
            <p:cNvSpPr/>
            <p:nvPr/>
          </p:nvSpPr>
          <p:spPr>
            <a:xfrm>
              <a:off x="3310710" y="3759199"/>
              <a:ext cx="1640531" cy="17080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Gezonde vrijwilligers; eerste gegevens over menselijke farmacologie</a:t>
              </a:r>
              <a:endPara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541F4210-DCEA-B608-3786-8E8A5A7080B1}"/>
                </a:ext>
              </a:extLst>
            </p:cNvPr>
            <p:cNvSpPr/>
            <p:nvPr/>
          </p:nvSpPr>
          <p:spPr>
            <a:xfrm>
              <a:off x="5106875" y="3759198"/>
              <a:ext cx="1773358" cy="17080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Kleine patiëntengroepen; veiligheid en dosering</a:t>
              </a:r>
              <a:endPara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7A075DE1-73B6-3F9B-C205-92467666ECB5}"/>
                </a:ext>
              </a:extLst>
            </p:cNvPr>
            <p:cNvSpPr/>
            <p:nvPr/>
          </p:nvSpPr>
          <p:spPr>
            <a:xfrm>
              <a:off x="6994817" y="3759199"/>
              <a:ext cx="1727943" cy="1708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Grote gerandomiseerde studies; korte-termijn veiligheid en effectiviteit</a:t>
              </a:r>
              <a:endPara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DDBD20DC-0FB8-BA50-375C-B5E6A553F809}"/>
                </a:ext>
              </a:extLst>
            </p:cNvPr>
            <p:cNvSpPr/>
            <p:nvPr/>
          </p:nvSpPr>
          <p:spPr>
            <a:xfrm>
              <a:off x="9493970" y="3753554"/>
              <a:ext cx="2465396" cy="1708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In de praktijk; Na markttoelating, geneesmiddelenbewaking, specifieke veiligheidsproblemen onderzoeken </a:t>
              </a:r>
              <a:endPara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D0D0D2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FFA19393-DCA2-7720-6AFF-33187B4FC407}"/>
                </a:ext>
              </a:extLst>
            </p:cNvPr>
            <p:cNvCxnSpPr/>
            <p:nvPr/>
          </p:nvCxnSpPr>
          <p:spPr>
            <a:xfrm>
              <a:off x="2144889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C976C7F8-7DF0-6474-BFAE-283280EF1F37}"/>
                </a:ext>
              </a:extLst>
            </p:cNvPr>
            <p:cNvCxnSpPr/>
            <p:nvPr/>
          </p:nvCxnSpPr>
          <p:spPr>
            <a:xfrm>
              <a:off x="4148667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D64AA5ED-ACA3-34C8-DE56-62E7C44D4774}"/>
                </a:ext>
              </a:extLst>
            </p:cNvPr>
            <p:cNvCxnSpPr/>
            <p:nvPr/>
          </p:nvCxnSpPr>
          <p:spPr>
            <a:xfrm>
              <a:off x="6073423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3A8C7AB9-33AE-DE52-94A6-BA2F8139E9AA}"/>
                </a:ext>
              </a:extLst>
            </p:cNvPr>
            <p:cNvCxnSpPr/>
            <p:nvPr/>
          </p:nvCxnSpPr>
          <p:spPr>
            <a:xfrm>
              <a:off x="7953023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CB244F2F-C8D2-97DB-39C5-BA801F3E785D}"/>
                </a:ext>
              </a:extLst>
            </p:cNvPr>
            <p:cNvCxnSpPr/>
            <p:nvPr/>
          </p:nvCxnSpPr>
          <p:spPr>
            <a:xfrm>
              <a:off x="10689834" y="3315209"/>
              <a:ext cx="0" cy="4383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chthoek 69">
            <a:extLst>
              <a:ext uri="{FF2B5EF4-FFF2-40B4-BE49-F238E27FC236}">
                <a16:creationId xmlns:a16="http://schemas.microsoft.com/office/drawing/2014/main" id="{ADD12746-C5FF-38D5-0001-2EE5610E002A}"/>
              </a:ext>
            </a:extLst>
          </p:cNvPr>
          <p:cNvSpPr/>
          <p:nvPr/>
        </p:nvSpPr>
        <p:spPr>
          <a:xfrm>
            <a:off x="8135684" y="1941591"/>
            <a:ext cx="2432867" cy="3082467"/>
          </a:xfrm>
          <a:prstGeom prst="rect">
            <a:avLst/>
          </a:prstGeom>
          <a:noFill/>
          <a:ln w="57150">
            <a:solidFill>
              <a:srgbClr val="0031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981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58909" y="1299282"/>
            <a:ext cx="5400675" cy="4746625"/>
          </a:xfrm>
        </p:spPr>
        <p:txBody>
          <a:bodyPr>
            <a:normAutofit/>
          </a:bodyPr>
          <a:lstStyle/>
          <a:p>
            <a:r>
              <a:rPr lang="nl-NL" sz="2400"/>
              <a:t>Spontaan gemelde bijwerkingen</a:t>
            </a:r>
            <a:br>
              <a:rPr lang="nl-NL" sz="2400"/>
            </a:br>
            <a:endParaRPr lang="nl-NL" sz="900"/>
          </a:p>
          <a:p>
            <a:r>
              <a:rPr lang="nl-NL" sz="2400"/>
              <a:t>Door zorgverleners en patiënten</a:t>
            </a:r>
            <a:br>
              <a:rPr lang="nl-NL" sz="2400"/>
            </a:br>
            <a:endParaRPr lang="nl-NL" sz="900"/>
          </a:p>
          <a:p>
            <a:r>
              <a:rPr lang="nl-NL" sz="2400"/>
              <a:t>Periode 2003-2016 -&gt; Data beschikbaar over aantal gebruikers </a:t>
            </a:r>
            <a:r>
              <a:rPr lang="nl-NL" sz="1900"/>
              <a:t>(</a:t>
            </a:r>
            <a:r>
              <a:rPr lang="nl-NL" sz="1900" err="1"/>
              <a:t>GIPdatabank</a:t>
            </a:r>
            <a:r>
              <a:rPr lang="nl-NL" sz="1900"/>
              <a:t> Zorginstituut Nederland)</a:t>
            </a:r>
            <a:endParaRPr lang="nl-NL" sz="2400"/>
          </a:p>
          <a:p>
            <a:r>
              <a:rPr lang="nl-NL" sz="2400"/>
              <a:t>Logistische regressie analyses gecorrigeerd voor aantal gebruikers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79B9AEC-4A73-744B-65AA-ADDDD65A13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03" t="16114" r="25590" b="28965"/>
          <a:stretch/>
        </p:blipFill>
        <p:spPr>
          <a:xfrm>
            <a:off x="195785" y="1299282"/>
            <a:ext cx="6113774" cy="3659804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07523409-42A1-E623-CDBE-918C2B67D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16" y="5657122"/>
            <a:ext cx="2259288" cy="96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27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fiek 9"/>
          <p:cNvGraphicFramePr/>
          <p:nvPr/>
        </p:nvGraphicFramePr>
        <p:xfrm>
          <a:off x="2045984" y="614689"/>
          <a:ext cx="7920880" cy="4939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323850" y="303213"/>
            <a:ext cx="11537950" cy="977900"/>
          </a:xfrm>
        </p:spPr>
        <p:txBody>
          <a:bodyPr/>
          <a:lstStyle/>
          <a:p>
            <a:r>
              <a:rPr lang="nl-NL" sz="3200" dirty="0"/>
              <a:t>Resultaten</a:t>
            </a:r>
          </a:p>
        </p:txBody>
      </p:sp>
      <p:grpSp>
        <p:nvGrpSpPr>
          <p:cNvPr id="11" name="Groep 10"/>
          <p:cNvGrpSpPr/>
          <p:nvPr/>
        </p:nvGrpSpPr>
        <p:grpSpPr>
          <a:xfrm>
            <a:off x="4962536" y="4519165"/>
            <a:ext cx="1584176" cy="1008112"/>
            <a:chOff x="4552114" y="4097982"/>
            <a:chExt cx="1584176" cy="1008112"/>
          </a:xfrm>
        </p:grpSpPr>
        <p:pic>
          <p:nvPicPr>
            <p:cNvPr id="6" name="Picture 6" descr="Fles, Pil, Container, Geneeskunde, Pillen, Recept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0944" y="4097982"/>
              <a:ext cx="1050116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hthoek 8"/>
            <p:cNvSpPr/>
            <p:nvPr/>
          </p:nvSpPr>
          <p:spPr>
            <a:xfrm>
              <a:off x="4552114" y="4581128"/>
              <a:ext cx="158417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74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6558866" y="4361517"/>
            <a:ext cx="1584176" cy="1424013"/>
            <a:chOff x="6764826" y="4021211"/>
            <a:chExt cx="1584176" cy="1424013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3" t="33059" r="73117" b="34733"/>
            <a:stretch/>
          </p:blipFill>
          <p:spPr bwMode="auto">
            <a:xfrm>
              <a:off x="6979840" y="4021211"/>
              <a:ext cx="1154148" cy="1052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Rechthoek 11"/>
            <p:cNvSpPr/>
            <p:nvPr/>
          </p:nvSpPr>
          <p:spPr>
            <a:xfrm>
              <a:off x="6764826" y="4941168"/>
              <a:ext cx="158417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>
                  <a:ln>
                    <a:noFill/>
                  </a:ln>
                  <a:solidFill>
                    <a:srgbClr val="D0D0D2">
                      <a:lumMod val="1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124</a:t>
              </a:r>
            </a:p>
          </p:txBody>
        </p:sp>
      </p:grpSp>
      <p:pic>
        <p:nvPicPr>
          <p:cNvPr id="14" name="Picture 2" descr="Afbeeldingsresultaat voor lareb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40" y="6080567"/>
            <a:ext cx="1944216" cy="5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46CFAA88-3B65-67EE-2B03-B320B6BF2842}"/>
              </a:ext>
            </a:extLst>
          </p:cNvPr>
          <p:cNvSpPr txBox="1"/>
          <p:nvPr/>
        </p:nvSpPr>
        <p:spPr>
          <a:xfrm>
            <a:off x="5616310" y="6333786"/>
            <a:ext cx="346928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Vries et al. Br J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Clin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Pharmacol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6370283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905" y="268102"/>
            <a:ext cx="11122025" cy="996950"/>
          </a:xfrm>
        </p:spPr>
        <p:txBody>
          <a:bodyPr>
            <a:normAutofit fontScale="90000"/>
          </a:bodyPr>
          <a:lstStyle/>
          <a:p>
            <a:r>
              <a:rPr lang="nl-NL" sz="4000"/>
              <a:t>M/V verschillen in bijwerkingen</a:t>
            </a:r>
            <a:br>
              <a:rPr lang="nl-NL" sz="4000"/>
            </a:br>
            <a:r>
              <a:rPr lang="nl-NL" sz="4000"/>
              <a:t>Statines </a:t>
            </a:r>
            <a:r>
              <a:rPr lang="nl-NL" sz="2700"/>
              <a:t>(C10AA; combinaties=129) </a:t>
            </a:r>
            <a:endParaRPr lang="nl-NL" sz="40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443038"/>
            <a:ext cx="10980738" cy="4957762"/>
          </a:xfrm>
        </p:spPr>
        <p:txBody>
          <a:bodyPr>
            <a:normAutofit/>
          </a:bodyPr>
          <a:lstStyle/>
          <a:p>
            <a:endParaRPr lang="nl-NL" sz="2400"/>
          </a:p>
          <a:p>
            <a:endParaRPr lang="nl-NL" sz="2400"/>
          </a:p>
          <a:p>
            <a:endParaRPr lang="nl-NL" sz="240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F7689A3E-DE9B-F40E-1032-AA555DFA229D}"/>
              </a:ext>
            </a:extLst>
          </p:cNvPr>
          <p:cNvSpPr txBox="1">
            <a:spLocks/>
          </p:cNvSpPr>
          <p:nvPr/>
        </p:nvSpPr>
        <p:spPr>
          <a:xfrm>
            <a:off x="1837737" y="1190998"/>
            <a:ext cx="7883779" cy="52641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6209903-F591-E1EF-77CC-125351329518}"/>
              </a:ext>
            </a:extLst>
          </p:cNvPr>
          <p:cNvGrpSpPr/>
          <p:nvPr/>
        </p:nvGrpSpPr>
        <p:grpSpPr>
          <a:xfrm>
            <a:off x="1885863" y="1442608"/>
            <a:ext cx="7554274" cy="4504842"/>
            <a:chOff x="1108885" y="1040809"/>
            <a:chExt cx="6991507" cy="4476423"/>
          </a:xfrm>
          <a:solidFill>
            <a:schemeClr val="bg1"/>
          </a:solidFill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F4FF6B5-3B8A-8E3C-08EF-9793EB9F2E91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80" t="19851" r="32722" b="70018"/>
            <a:stretch/>
          </p:blipFill>
          <p:spPr bwMode="auto">
            <a:xfrm>
              <a:off x="5796136" y="1040809"/>
              <a:ext cx="2304256" cy="116518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83B4447-EF20-9531-0FF9-9F5495141A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02" t="35918" r="43010" b="14830"/>
            <a:stretch/>
          </p:blipFill>
          <p:spPr bwMode="auto">
            <a:xfrm>
              <a:off x="3275856" y="1124744"/>
              <a:ext cx="2500069" cy="41011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267F6BF-1ADC-C724-971D-0A3F6CB6B3C7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9851" r="53536" b="70215"/>
            <a:stretch/>
          </p:blipFill>
          <p:spPr bwMode="auto">
            <a:xfrm>
              <a:off x="1108885" y="1092260"/>
              <a:ext cx="2527011" cy="118461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9C7AED39-57BA-A123-BC1A-2389CD6EC226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29163" r="55342" b="42321"/>
            <a:stretch/>
          </p:blipFill>
          <p:spPr bwMode="auto">
            <a:xfrm>
              <a:off x="1187624" y="2205990"/>
              <a:ext cx="2240230" cy="33112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E9B611A7-69D5-D7DE-E561-A87DB4073D8E}"/>
                </a:ext>
              </a:extLst>
            </p:cNvPr>
            <p:cNvSpPr/>
            <p:nvPr/>
          </p:nvSpPr>
          <p:spPr>
            <a:xfrm>
              <a:off x="3635896" y="1040809"/>
              <a:ext cx="504056" cy="87602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6D48BA71-E58C-969C-0CE4-4E5D19A04932}"/>
                </a:ext>
              </a:extLst>
            </p:cNvPr>
            <p:cNvSpPr/>
            <p:nvPr/>
          </p:nvSpPr>
          <p:spPr>
            <a:xfrm>
              <a:off x="3427854" y="4581893"/>
              <a:ext cx="640090" cy="87602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5">
            <a:extLst>
              <a:ext uri="{FF2B5EF4-FFF2-40B4-BE49-F238E27FC236}">
                <a16:creationId xmlns:a16="http://schemas.microsoft.com/office/drawing/2014/main" id="{EB383A42-A92D-CB85-E9EF-A5A608C397C9}"/>
              </a:ext>
            </a:extLst>
          </p:cNvPr>
          <p:cNvSpPr txBox="1"/>
          <p:nvPr/>
        </p:nvSpPr>
        <p:spPr>
          <a:xfrm>
            <a:off x="6144817" y="6011013"/>
            <a:ext cx="3482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Vries et al. Br J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Clin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Pharmacol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2019</a:t>
            </a:r>
          </a:p>
        </p:txBody>
      </p:sp>
      <p:pic>
        <p:nvPicPr>
          <p:cNvPr id="5" name="Picture 2" descr="Afbeeldingsresultaat voor lareb">
            <a:extLst>
              <a:ext uri="{FF2B5EF4-FFF2-40B4-BE49-F238E27FC236}">
                <a16:creationId xmlns:a16="http://schemas.microsoft.com/office/drawing/2014/main" id="{0471DCB7-3AD3-BDB3-10E3-893BD474E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33" y="6081663"/>
            <a:ext cx="1944216" cy="5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831353C2-9680-2E4D-D3C1-F02DC161345A}"/>
              </a:ext>
            </a:extLst>
          </p:cNvPr>
          <p:cNvSpPr/>
          <p:nvPr/>
        </p:nvSpPr>
        <p:spPr>
          <a:xfrm flipV="1">
            <a:off x="927278" y="1371130"/>
            <a:ext cx="3915177" cy="130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61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B891A-8C06-2508-E8F1-2149C0B6D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57C54C7C-7C28-11C6-223A-DCBA565B7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5" y="86388"/>
            <a:ext cx="9001125" cy="9001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300" b="1" i="0" kern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4000" dirty="0"/>
              <a:t>Disclaimer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DEAA7F8F-02E3-F6C3-B84C-ECBA1FA700FB}"/>
              </a:ext>
            </a:extLst>
          </p:cNvPr>
          <p:cNvSpPr txBox="1">
            <a:spLocks/>
          </p:cNvSpPr>
          <p:nvPr/>
        </p:nvSpPr>
        <p:spPr>
          <a:xfrm>
            <a:off x="838200" y="1647824"/>
            <a:ext cx="10515600" cy="1964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endParaRPr kumimoji="0" lang="nl-NL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A667543E-6E26-A162-E03B-2F36B8FBE325}"/>
              </a:ext>
            </a:extLst>
          </p:cNvPr>
          <p:cNvSpPr txBox="1">
            <a:spLocks/>
          </p:cNvSpPr>
          <p:nvPr/>
        </p:nvSpPr>
        <p:spPr>
          <a:xfrm>
            <a:off x="838200" y="1899456"/>
            <a:ext cx="10515600" cy="2057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46A90-242A-76E3-30C9-DBA3C0EA4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2284837"/>
            <a:ext cx="10752108" cy="1538355"/>
          </a:xfrm>
        </p:spPr>
        <p:txBody>
          <a:bodyPr/>
          <a:lstStyle/>
          <a:p>
            <a:r>
              <a:rPr lang="nl-NL" sz="2400" dirty="0">
                <a:solidFill>
                  <a:srgbClr val="0070C0"/>
                </a:solidFill>
              </a:rPr>
              <a:t>The </a:t>
            </a:r>
            <a:r>
              <a:rPr lang="nl-NL" sz="2400" dirty="0" err="1">
                <a:solidFill>
                  <a:srgbClr val="0070C0"/>
                </a:solidFill>
              </a:rPr>
              <a:t>opinions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presented</a:t>
            </a:r>
            <a:r>
              <a:rPr lang="nl-NL" sz="2400" dirty="0">
                <a:solidFill>
                  <a:srgbClr val="0070C0"/>
                </a:solidFill>
              </a:rPr>
              <a:t> in </a:t>
            </a:r>
            <a:r>
              <a:rPr lang="nl-NL" sz="2400" dirty="0" err="1">
                <a:solidFill>
                  <a:srgbClr val="0070C0"/>
                </a:solidFill>
              </a:rPr>
              <a:t>this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presentation</a:t>
            </a:r>
            <a:r>
              <a:rPr lang="nl-NL" sz="2400" dirty="0">
                <a:solidFill>
                  <a:srgbClr val="0070C0"/>
                </a:solidFill>
              </a:rPr>
              <a:t> are </a:t>
            </a:r>
            <a:r>
              <a:rPr lang="nl-NL" sz="2400" dirty="0" err="1">
                <a:solidFill>
                  <a:srgbClr val="0070C0"/>
                </a:solidFill>
              </a:rPr>
              <a:t>solely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those</a:t>
            </a:r>
            <a:r>
              <a:rPr lang="nl-NL" sz="2400" dirty="0">
                <a:solidFill>
                  <a:srgbClr val="0070C0"/>
                </a:solidFill>
              </a:rPr>
              <a:t> of </a:t>
            </a:r>
            <a:r>
              <a:rPr lang="nl-NL" sz="2400" dirty="0" err="1">
                <a:solidFill>
                  <a:srgbClr val="0070C0"/>
                </a:solidFill>
              </a:rPr>
              <a:t>the</a:t>
            </a:r>
            <a:r>
              <a:rPr lang="nl-NL" sz="2400" dirty="0">
                <a:solidFill>
                  <a:srgbClr val="0070C0"/>
                </a:solidFill>
              </a:rPr>
              <a:t> presenter </a:t>
            </a:r>
            <a:r>
              <a:rPr lang="nl-NL" sz="2400" dirty="0" err="1">
                <a:solidFill>
                  <a:srgbClr val="0070C0"/>
                </a:solidFill>
              </a:rPr>
              <a:t>and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not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necessarily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reflect</a:t>
            </a:r>
            <a:r>
              <a:rPr lang="nl-NL" sz="2400" dirty="0">
                <a:solidFill>
                  <a:srgbClr val="0070C0"/>
                </a:solidFill>
              </a:rPr>
              <a:t> </a:t>
            </a:r>
            <a:r>
              <a:rPr lang="nl-NL" sz="2400" dirty="0" err="1">
                <a:solidFill>
                  <a:srgbClr val="0070C0"/>
                </a:solidFill>
              </a:rPr>
              <a:t>those</a:t>
            </a:r>
            <a:r>
              <a:rPr lang="nl-NL" sz="2400" dirty="0">
                <a:solidFill>
                  <a:srgbClr val="0070C0"/>
                </a:solidFill>
              </a:rPr>
              <a:t> of </a:t>
            </a:r>
            <a:r>
              <a:rPr lang="nl-NL" sz="2400" dirty="0" err="1">
                <a:solidFill>
                  <a:srgbClr val="0070C0"/>
                </a:solidFill>
              </a:rPr>
              <a:t>the</a:t>
            </a:r>
            <a:r>
              <a:rPr lang="nl-NL" sz="2400" dirty="0">
                <a:solidFill>
                  <a:srgbClr val="0070C0"/>
                </a:solidFill>
              </a:rPr>
              <a:t> MEB </a:t>
            </a:r>
            <a:r>
              <a:rPr lang="nl-NL" sz="2400" dirty="0" err="1">
                <a:solidFill>
                  <a:srgbClr val="0070C0"/>
                </a:solidFill>
              </a:rPr>
              <a:t>and</a:t>
            </a:r>
            <a:r>
              <a:rPr lang="nl-NL" sz="2400" dirty="0">
                <a:solidFill>
                  <a:srgbClr val="0070C0"/>
                </a:solidFill>
              </a:rPr>
              <a:t> / or EMA.</a:t>
            </a: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8265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443038"/>
            <a:ext cx="10980738" cy="4957762"/>
          </a:xfrm>
        </p:spPr>
        <p:txBody>
          <a:bodyPr>
            <a:normAutofit/>
          </a:bodyPr>
          <a:lstStyle/>
          <a:p>
            <a:endParaRPr lang="nl-NL" sz="2400"/>
          </a:p>
          <a:p>
            <a:endParaRPr lang="nl-NL" sz="2400"/>
          </a:p>
          <a:p>
            <a:endParaRPr lang="nl-NL" sz="24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EB383A42-A92D-CB85-E9EF-A5A608C397C9}"/>
              </a:ext>
            </a:extLst>
          </p:cNvPr>
          <p:cNvSpPr txBox="1"/>
          <p:nvPr/>
        </p:nvSpPr>
        <p:spPr>
          <a:xfrm>
            <a:off x="5980112" y="6201591"/>
            <a:ext cx="3482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Vries et al. Br J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Clin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Pharmacol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2019</a:t>
            </a:r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0B4737BF-BC96-29F7-DBD2-C054C3BCCCA1}"/>
              </a:ext>
            </a:extLst>
          </p:cNvPr>
          <p:cNvGrpSpPr/>
          <p:nvPr/>
        </p:nvGrpSpPr>
        <p:grpSpPr>
          <a:xfrm>
            <a:off x="1209082" y="965824"/>
            <a:ext cx="9710067" cy="5174076"/>
            <a:chOff x="1209082" y="965824"/>
            <a:chExt cx="9710067" cy="5174076"/>
          </a:xfrm>
        </p:grpSpPr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33874950-4758-BF38-5029-9ABC1447E78E}"/>
                </a:ext>
              </a:extLst>
            </p:cNvPr>
            <p:cNvGrpSpPr/>
            <p:nvPr/>
          </p:nvGrpSpPr>
          <p:grpSpPr>
            <a:xfrm>
              <a:off x="1209082" y="965824"/>
              <a:ext cx="9710066" cy="5174076"/>
              <a:chOff x="1453502" y="975436"/>
              <a:chExt cx="9604063" cy="5174076"/>
            </a:xfrm>
          </p:grpSpPr>
          <p:sp>
            <p:nvSpPr>
              <p:cNvPr id="4" name="Tijdelijke aanduiding voor inhoud 2">
                <a:extLst>
                  <a:ext uri="{FF2B5EF4-FFF2-40B4-BE49-F238E27FC236}">
                    <a16:creationId xmlns:a16="http://schemas.microsoft.com/office/drawing/2014/main" id="{F7689A3E-DE9B-F40E-1032-AA555DFA22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53502" y="975436"/>
                <a:ext cx="9211529" cy="47673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defRPr sz="2800" kern="1200">
                    <a:solidFill>
                      <a:srgbClr val="00318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defRPr sz="2400" kern="1200">
                    <a:solidFill>
                      <a:srgbClr val="00318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defRPr sz="2000" kern="1200">
                    <a:solidFill>
                      <a:srgbClr val="00318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defRPr sz="1800" kern="1200">
                    <a:solidFill>
                      <a:srgbClr val="00318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defRPr sz="1800" kern="1200">
                    <a:solidFill>
                      <a:srgbClr val="00318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7D00"/>
                  </a:buClr>
                  <a:buSzPct val="75000"/>
                  <a:buFont typeface="Verdana" panose="020B0604030504040204" pitchFamily="34" charset="0"/>
                  <a:buNone/>
                  <a:tabLst/>
                  <a:defRPr/>
                </a:pPr>
                <a:endParaRPr kumimoji="0" lang="nl-NL" sz="2800" b="0" i="0" u="none" strike="noStrike" kern="1200" cap="none" spc="0" normalizeH="0" baseline="0" noProof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tabLst/>
                  <a:defRPr/>
                </a:pPr>
                <a:endParaRPr kumimoji="0" lang="nl-NL" sz="2800" b="0" i="0" u="none" strike="noStrike" kern="1200" cap="none" spc="0" normalizeH="0" baseline="0" noProof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tabLst/>
                  <a:defRPr/>
                </a:pPr>
                <a:endParaRPr kumimoji="0" lang="nl-NL" sz="2800" b="0" i="0" u="none" strike="noStrike" kern="1200" cap="none" spc="0" normalizeH="0" baseline="0" noProof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7D00"/>
                  </a:buClr>
                  <a:buSzPct val="75000"/>
                  <a:buFont typeface="Verdana" panose="020B0604030504040204" pitchFamily="34" charset="0"/>
                  <a:buChar char="•"/>
                  <a:tabLst/>
                  <a:defRPr/>
                </a:pPr>
                <a:endParaRPr kumimoji="0" lang="nl-NL" sz="2800" b="0" i="0" u="none" strike="noStrike" kern="1200" cap="none" spc="0" normalizeH="0" baseline="0" noProof="0">
                  <a:ln>
                    <a:noFill/>
                  </a:ln>
                  <a:solidFill>
                    <a:srgbClr val="003183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grpSp>
            <p:nvGrpSpPr>
              <p:cNvPr id="6" name="Groep 5">
                <a:extLst>
                  <a:ext uri="{FF2B5EF4-FFF2-40B4-BE49-F238E27FC236}">
                    <a16:creationId xmlns:a16="http://schemas.microsoft.com/office/drawing/2014/main" id="{C6209903-F591-E1EF-77CC-125351329518}"/>
                  </a:ext>
                </a:extLst>
              </p:cNvPr>
              <p:cNvGrpSpPr/>
              <p:nvPr/>
            </p:nvGrpSpPr>
            <p:grpSpPr>
              <a:xfrm>
                <a:off x="4227260" y="1442608"/>
                <a:ext cx="2701307" cy="4445149"/>
                <a:chOff x="3275856" y="1040809"/>
                <a:chExt cx="2500069" cy="4417107"/>
              </a:xfrm>
              <a:solidFill>
                <a:schemeClr val="bg1"/>
              </a:solidFill>
            </p:grpSpPr>
            <p:pic>
              <p:nvPicPr>
                <p:cNvPr id="8" name="Picture 2">
                  <a:extLst>
                    <a:ext uri="{FF2B5EF4-FFF2-40B4-BE49-F238E27FC236}">
                      <a16:creationId xmlns:a16="http://schemas.microsoft.com/office/drawing/2014/main" id="{F83B4447-EF20-9531-0FF9-9F5495141A1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102" t="35918" r="43010" b="14830"/>
                <a:stretch/>
              </p:blipFill>
              <p:spPr bwMode="auto">
                <a:xfrm>
                  <a:off x="3275856" y="1124744"/>
                  <a:ext cx="2500069" cy="410118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" name="Rechthoek 10">
                  <a:extLst>
                    <a:ext uri="{FF2B5EF4-FFF2-40B4-BE49-F238E27FC236}">
                      <a16:creationId xmlns:a16="http://schemas.microsoft.com/office/drawing/2014/main" id="{E9B611A7-69D5-D7DE-E561-A87DB4073D8E}"/>
                    </a:ext>
                  </a:extLst>
                </p:cNvPr>
                <p:cNvSpPr/>
                <p:nvPr/>
              </p:nvSpPr>
              <p:spPr>
                <a:xfrm>
                  <a:off x="3635896" y="1040809"/>
                  <a:ext cx="504056" cy="876023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hthoek 11">
                  <a:extLst>
                    <a:ext uri="{FF2B5EF4-FFF2-40B4-BE49-F238E27FC236}">
                      <a16:creationId xmlns:a16="http://schemas.microsoft.com/office/drawing/2014/main" id="{6D48BA71-E58C-969C-0CE4-4E5D19A04932}"/>
                    </a:ext>
                  </a:extLst>
                </p:cNvPr>
                <p:cNvSpPr/>
                <p:nvPr/>
              </p:nvSpPr>
              <p:spPr>
                <a:xfrm>
                  <a:off x="3427854" y="4581893"/>
                  <a:ext cx="640090" cy="876023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21" name="Afbeelding 20">
                <a:extLst>
                  <a:ext uri="{FF2B5EF4-FFF2-40B4-BE49-F238E27FC236}">
                    <a16:creationId xmlns:a16="http://schemas.microsoft.com/office/drawing/2014/main" id="{5ECCBEBE-BEC1-C3F4-37B3-564FF930CD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40608" y="1599131"/>
                <a:ext cx="3183813" cy="4550381"/>
              </a:xfrm>
              <a:prstGeom prst="rect">
                <a:avLst/>
              </a:prstGeom>
            </p:spPr>
          </p:pic>
          <p:sp>
            <p:nvSpPr>
              <p:cNvPr id="22" name="Rechthoek 21">
                <a:extLst>
                  <a:ext uri="{FF2B5EF4-FFF2-40B4-BE49-F238E27FC236}">
                    <a16:creationId xmlns:a16="http://schemas.microsoft.com/office/drawing/2014/main" id="{A90AB428-F98C-BD0B-9452-D7CC6222AF12}"/>
                  </a:ext>
                </a:extLst>
              </p:cNvPr>
              <p:cNvSpPr/>
              <p:nvPr/>
            </p:nvSpPr>
            <p:spPr>
              <a:xfrm>
                <a:off x="4227260" y="4974089"/>
                <a:ext cx="389021" cy="4413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6" name="Afbeelding 25">
                <a:extLst>
                  <a:ext uri="{FF2B5EF4-FFF2-40B4-BE49-F238E27FC236}">
                    <a16:creationId xmlns:a16="http://schemas.microsoft.com/office/drawing/2014/main" id="{7FCE2ECE-2BED-F1C9-8530-8BABB686A8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153" b="18430"/>
              <a:stretch>
                <a:fillRect/>
              </a:stretch>
            </p:blipFill>
            <p:spPr>
              <a:xfrm>
                <a:off x="6764802" y="1542217"/>
                <a:ext cx="4138630" cy="3209284"/>
              </a:xfrm>
              <a:prstGeom prst="rect">
                <a:avLst/>
              </a:prstGeom>
            </p:spPr>
          </p:pic>
          <p:pic>
            <p:nvPicPr>
              <p:cNvPr id="27" name="Afbeelding 26">
                <a:extLst>
                  <a:ext uri="{FF2B5EF4-FFF2-40B4-BE49-F238E27FC236}">
                    <a16:creationId xmlns:a16="http://schemas.microsoft.com/office/drawing/2014/main" id="{398B9C7E-9938-83A6-ACEE-00D4FC1029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88783"/>
              <a:stretch/>
            </p:blipFill>
            <p:spPr>
              <a:xfrm>
                <a:off x="6827875" y="4636154"/>
                <a:ext cx="4229690" cy="441303"/>
              </a:xfrm>
              <a:prstGeom prst="rect">
                <a:avLst/>
              </a:prstGeom>
            </p:spPr>
          </p:pic>
        </p:grp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148423A6-E182-7DF4-B285-3410E93638DE}"/>
                </a:ext>
              </a:extLst>
            </p:cNvPr>
            <p:cNvSpPr/>
            <p:nvPr/>
          </p:nvSpPr>
          <p:spPr>
            <a:xfrm>
              <a:off x="8891337" y="1311442"/>
              <a:ext cx="1630944" cy="19491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52B7FFF6-22DA-C3B2-5770-35A35C396D4A}"/>
                </a:ext>
              </a:extLst>
            </p:cNvPr>
            <p:cNvSpPr/>
            <p:nvPr/>
          </p:nvSpPr>
          <p:spPr>
            <a:xfrm>
              <a:off x="9224611" y="3260558"/>
              <a:ext cx="1694538" cy="10104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F9114902-2646-6701-9C4E-4AB668EBD388}"/>
                </a:ext>
              </a:extLst>
            </p:cNvPr>
            <p:cNvSpPr/>
            <p:nvPr/>
          </p:nvSpPr>
          <p:spPr>
            <a:xfrm>
              <a:off x="8133347" y="4716935"/>
              <a:ext cx="2237874" cy="6888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2" descr="Afbeeldingsresultaat voor lareb">
            <a:extLst>
              <a:ext uri="{FF2B5EF4-FFF2-40B4-BE49-F238E27FC236}">
                <a16:creationId xmlns:a16="http://schemas.microsoft.com/office/drawing/2014/main" id="{0471DCB7-3AD3-BDB3-10E3-893BD474E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6" y="6094542"/>
            <a:ext cx="1944216" cy="5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D8E3ACD6-DC6A-B931-EB98-E5A1FF17F0E1}"/>
              </a:ext>
            </a:extLst>
          </p:cNvPr>
          <p:cNvSpPr/>
          <p:nvPr/>
        </p:nvSpPr>
        <p:spPr>
          <a:xfrm>
            <a:off x="6642774" y="2314580"/>
            <a:ext cx="140440" cy="11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9100" y="274729"/>
            <a:ext cx="11122025" cy="1104811"/>
          </a:xfrm>
        </p:spPr>
        <p:txBody>
          <a:bodyPr>
            <a:normAutofit fontScale="90000"/>
          </a:bodyPr>
          <a:lstStyle/>
          <a:p>
            <a:r>
              <a:rPr lang="nl-NL" sz="4000"/>
              <a:t>M/V verschillen in bijwerkingen </a:t>
            </a:r>
            <a:br>
              <a:rPr lang="nl-NL" sz="4000"/>
            </a:br>
            <a:r>
              <a:rPr lang="nl-NL" sz="4000" err="1"/>
              <a:t>SSRIs</a:t>
            </a:r>
            <a:r>
              <a:rPr lang="nl-NL" sz="4000"/>
              <a:t> </a:t>
            </a:r>
            <a:r>
              <a:rPr lang="nl-NL" sz="2700"/>
              <a:t>(N06AB; combinaties=123) </a:t>
            </a:r>
            <a:endParaRPr lang="nl-NL" sz="4000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DF23B3EE-6031-2A79-9F1F-8811F789369C}"/>
              </a:ext>
            </a:extLst>
          </p:cNvPr>
          <p:cNvSpPr/>
          <p:nvPr/>
        </p:nvSpPr>
        <p:spPr>
          <a:xfrm>
            <a:off x="6783214" y="2581280"/>
            <a:ext cx="45719" cy="11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66383D60-771E-646E-0E1D-A9DF9CDA3FE6}"/>
              </a:ext>
            </a:extLst>
          </p:cNvPr>
          <p:cNvSpPr/>
          <p:nvPr/>
        </p:nvSpPr>
        <p:spPr>
          <a:xfrm>
            <a:off x="3962387" y="2692400"/>
            <a:ext cx="204413" cy="1578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614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C77C5-DAB1-2865-ED0E-01A8D1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283840"/>
            <a:ext cx="10515600" cy="995992"/>
          </a:xfrm>
        </p:spPr>
        <p:txBody>
          <a:bodyPr>
            <a:normAutofit/>
          </a:bodyPr>
          <a:lstStyle/>
          <a:p>
            <a:r>
              <a:rPr lang="nl-NL" sz="4000"/>
              <a:t>Wat veroorzaakt zulke verschillen?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5" y="1661164"/>
            <a:ext cx="10515601" cy="4957586"/>
          </a:xfrm>
        </p:spPr>
        <p:txBody>
          <a:bodyPr>
            <a:normAutofit/>
          </a:bodyPr>
          <a:lstStyle/>
          <a:p>
            <a:endParaRPr lang="nl-NL" sz="300"/>
          </a:p>
          <a:p>
            <a:endParaRPr lang="nl-NL" sz="2400"/>
          </a:p>
          <a:p>
            <a:endParaRPr lang="nl-NL" sz="2400"/>
          </a:p>
          <a:p>
            <a:endParaRPr lang="nl-NL" sz="2400"/>
          </a:p>
          <a:p>
            <a:endParaRPr lang="nl-NL" sz="240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E2154AC-B66F-C17C-A7C6-38D2F25BE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63" t="15614" r="35658" b="12097"/>
          <a:stretch/>
        </p:blipFill>
        <p:spPr>
          <a:xfrm>
            <a:off x="3784600" y="1279833"/>
            <a:ext cx="3704046" cy="4769514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DB65D910-F000-8C9B-4C6E-18D79AE168A8}"/>
              </a:ext>
            </a:extLst>
          </p:cNvPr>
          <p:cNvSpPr txBox="1"/>
          <p:nvPr/>
        </p:nvSpPr>
        <p:spPr>
          <a:xfrm>
            <a:off x="3659867" y="5995494"/>
            <a:ext cx="395351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Canadian </a:t>
            </a:r>
            <a:r>
              <a:rPr kumimoji="0" lang="nl-NL" sz="1600" b="0" i="0" u="none" strike="noStrike" kern="1200" cap="none" spc="0" normalizeH="0" baseline="0" noProof="0" err="1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Institutes</a:t>
            </a: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Health Research (CIHR)</a:t>
            </a:r>
          </a:p>
        </p:txBody>
      </p:sp>
    </p:spTree>
    <p:extLst>
      <p:ext uri="{BB962C8B-B14F-4D97-AF65-F5344CB8AC3E}">
        <p14:creationId xmlns:p14="http://schemas.microsoft.com/office/powerpoint/2010/main" val="1892910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44CDC-A421-AFD9-059C-4123ADD39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B4C4706-4791-72F4-DE93-B9DD20A287ED}"/>
              </a:ext>
            </a:extLst>
          </p:cNvPr>
          <p:cNvSpPr txBox="1">
            <a:spLocks/>
          </p:cNvSpPr>
          <p:nvPr/>
        </p:nvSpPr>
        <p:spPr>
          <a:xfrm>
            <a:off x="502639" y="233857"/>
            <a:ext cx="7992000" cy="633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nl-NL" sz="4000" dirty="0"/>
              <a:t>Sekse-gerelateerde factoren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05D8FF-41BA-C709-0EC8-B72B7AF4BC87}"/>
              </a:ext>
            </a:extLst>
          </p:cNvPr>
          <p:cNvSpPr txBox="1">
            <a:spLocks/>
          </p:cNvSpPr>
          <p:nvPr/>
        </p:nvSpPr>
        <p:spPr>
          <a:xfrm>
            <a:off x="708093" y="969686"/>
            <a:ext cx="8568000" cy="4752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/>
              <a:t>Fysiologisch</a:t>
            </a:r>
            <a:endParaRPr lang="nl-NL" dirty="0"/>
          </a:p>
          <a:p>
            <a:pPr lvl="1"/>
            <a:r>
              <a:rPr lang="nl-NL" sz="2000" dirty="0"/>
              <a:t>Genetisch</a:t>
            </a:r>
            <a:r>
              <a:rPr lang="nl-NL" dirty="0"/>
              <a:t> </a:t>
            </a:r>
            <a:r>
              <a:rPr lang="nl-NL" sz="1600" dirty="0"/>
              <a:t>(expressie, regulatie)</a:t>
            </a:r>
          </a:p>
          <a:p>
            <a:pPr lvl="1"/>
            <a:r>
              <a:rPr lang="nl-NL" sz="2000" dirty="0"/>
              <a:t>Hormonaal</a:t>
            </a:r>
            <a:r>
              <a:rPr lang="nl-NL" dirty="0"/>
              <a:t> </a:t>
            </a:r>
            <a:r>
              <a:rPr lang="nl-NL" sz="1600" dirty="0"/>
              <a:t>(hormonale invloeden, anticonceptie) </a:t>
            </a:r>
          </a:p>
          <a:p>
            <a:pPr lvl="1"/>
            <a:r>
              <a:rPr lang="nl-NL" sz="2000" dirty="0"/>
              <a:t>Immunologie</a:t>
            </a:r>
            <a:r>
              <a:rPr lang="nl-NL" dirty="0"/>
              <a:t> </a:t>
            </a:r>
          </a:p>
          <a:p>
            <a:r>
              <a:rPr lang="nl-NL" sz="2000" dirty="0"/>
              <a:t>Patiënt-gerelateerd</a:t>
            </a:r>
            <a:endParaRPr lang="nl-NL" sz="2400" dirty="0"/>
          </a:p>
          <a:p>
            <a:pPr lvl="1"/>
            <a:r>
              <a:rPr lang="nl-NL" sz="2000" dirty="0"/>
              <a:t>Leeftijd</a:t>
            </a:r>
          </a:p>
          <a:p>
            <a:pPr lvl="1"/>
            <a:r>
              <a:rPr lang="nl-NL" sz="2000" dirty="0" err="1"/>
              <a:t>Comorbiditeit</a:t>
            </a:r>
            <a:endParaRPr lang="nl-NL" sz="2000" dirty="0"/>
          </a:p>
          <a:p>
            <a:r>
              <a:rPr lang="nl-NL" sz="2400" dirty="0" err="1"/>
              <a:t>Farmacodynamiek</a:t>
            </a:r>
            <a:r>
              <a:rPr lang="nl-NL" sz="2400" dirty="0"/>
              <a:t> &amp; -kinetiek</a:t>
            </a:r>
          </a:p>
          <a:p>
            <a:pPr lvl="1"/>
            <a:r>
              <a:rPr lang="nl-NL" sz="2000" dirty="0"/>
              <a:t>Absorptie/bioavailability </a:t>
            </a:r>
          </a:p>
          <a:p>
            <a:pPr lvl="1"/>
            <a:r>
              <a:rPr lang="nl-NL" sz="2000" dirty="0"/>
              <a:t>Distributie</a:t>
            </a:r>
          </a:p>
          <a:p>
            <a:pPr lvl="1"/>
            <a:r>
              <a:rPr lang="nl-NL" sz="2000" dirty="0"/>
              <a:t>Metabolisme</a:t>
            </a:r>
          </a:p>
          <a:p>
            <a:pPr lvl="1"/>
            <a:r>
              <a:rPr lang="nl-NL" sz="2000" dirty="0"/>
              <a:t>Eliminatie/excretie 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F2FD0655-DA03-4166-1334-F46484D971C2}"/>
              </a:ext>
            </a:extLst>
          </p:cNvPr>
          <p:cNvSpPr txBox="1"/>
          <p:nvPr/>
        </p:nvSpPr>
        <p:spPr>
          <a:xfrm>
            <a:off x="209284" y="5752108"/>
            <a:ext cx="3043637" cy="9002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Fadiran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et al. Chap2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Medicines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for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women</a:t>
            </a:r>
            <a:endParaRPr lang="nl-NL" sz="10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Soldin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et al.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Clin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Pharmacokinet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2009</a:t>
            </a:r>
          </a:p>
          <a:p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Franconi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et al.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Pharmacol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Res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2007</a:t>
            </a:r>
            <a:b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Alomar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. Saudi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Pharm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J 2014</a:t>
            </a:r>
          </a:p>
          <a:p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Tannenbaum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et al.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Pharmacol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Res</a:t>
            </a:r>
            <a:r>
              <a:rPr lang="nl-NL" sz="1050" dirty="0">
                <a:latin typeface="Verdana" panose="020B0604030504040204" pitchFamily="34" charset="0"/>
                <a:ea typeface="Verdana" panose="020B0604030504040204" pitchFamily="34" charset="0"/>
              </a:rPr>
              <a:t> 2017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A6CCAB2-7623-6091-D43E-5C9E7E593A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287" t="37401" r="23225" b="36000"/>
          <a:stretch/>
        </p:blipFill>
        <p:spPr>
          <a:xfrm>
            <a:off x="3887123" y="4557941"/>
            <a:ext cx="4417754" cy="2241590"/>
          </a:xfrm>
          <a:prstGeom prst="rect">
            <a:avLst/>
          </a:prstGeom>
        </p:spPr>
      </p:pic>
      <p:graphicFrame>
        <p:nvGraphicFramePr>
          <p:cNvPr id="11" name="Tabel 8">
            <a:extLst>
              <a:ext uri="{FF2B5EF4-FFF2-40B4-BE49-F238E27FC236}">
                <a16:creationId xmlns:a16="http://schemas.microsoft.com/office/drawing/2014/main" id="{BE05B34A-92F6-B17C-74BA-0F214D4E5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21548"/>
              </p:ext>
            </p:extLst>
          </p:nvPr>
        </p:nvGraphicFramePr>
        <p:xfrm>
          <a:off x="7272583" y="844990"/>
          <a:ext cx="4845526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854">
                  <a:extLst>
                    <a:ext uri="{9D8B030D-6E8A-4147-A177-3AD203B41FA5}">
                      <a16:colId xmlns:a16="http://schemas.microsoft.com/office/drawing/2014/main" val="1937600733"/>
                    </a:ext>
                  </a:extLst>
                </a:gridCol>
                <a:gridCol w="1311017">
                  <a:extLst>
                    <a:ext uri="{9D8B030D-6E8A-4147-A177-3AD203B41FA5}">
                      <a16:colId xmlns:a16="http://schemas.microsoft.com/office/drawing/2014/main" val="1600852801"/>
                    </a:ext>
                  </a:extLst>
                </a:gridCol>
                <a:gridCol w="2455655">
                  <a:extLst>
                    <a:ext uri="{9D8B030D-6E8A-4147-A177-3AD203B41FA5}">
                      <a16:colId xmlns:a16="http://schemas.microsoft.com/office/drawing/2014/main" val="6426512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Physiological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difference</a:t>
                      </a:r>
                      <a:endParaRPr lang="nl-NL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PK impact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75367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nl-NL" sz="1200" i="1" err="1">
                          <a:solidFill>
                            <a:schemeClr val="tx1"/>
                          </a:solidFill>
                        </a:rPr>
                        <a:t>Absorption</a:t>
                      </a:r>
                      <a:endParaRPr lang="nl-NL" sz="1200" i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2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76993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Gastric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fluid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flow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Higher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absorption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263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Dermal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thickness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Absorption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decreased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996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Body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surface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Absorption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increased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when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surface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area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larger</a:t>
                      </a:r>
                      <a:endParaRPr lang="nl-NL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174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Cardiac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output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Increased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22684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nl-NL" sz="1200" i="1">
                          <a:solidFill>
                            <a:schemeClr val="tx1"/>
                          </a:solidFill>
                        </a:rPr>
                        <a:t>Distribution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2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30435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BMI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Higher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concentration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75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Body fat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F&gt;M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Increased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body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burden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lipid-soluble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drug in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women</a:t>
                      </a:r>
                      <a:endParaRPr lang="nl-NL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78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Cardiac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out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Increased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rate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distribution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984529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nl-NL" sz="1200" i="1" dirty="0" err="1">
                          <a:solidFill>
                            <a:schemeClr val="tx1"/>
                          </a:solidFill>
                        </a:rPr>
                        <a:t>Metabolism</a:t>
                      </a:r>
                      <a:endParaRPr lang="nl-NL" sz="12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2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30890494"/>
                  </a:ext>
                </a:extLst>
              </a:tr>
              <a:tr h="150296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CYP1A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Higher activity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563953"/>
                  </a:ext>
                </a:extLst>
              </a:tr>
              <a:tr h="139496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CYP2D6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M&lt;F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Lower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activity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in men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00746"/>
                  </a:ext>
                </a:extLst>
              </a:tr>
              <a:tr h="272712">
                <a:tc gridSpan="3">
                  <a:txBody>
                    <a:bodyPr/>
                    <a:lstStyle/>
                    <a:p>
                      <a:r>
                        <a:rPr lang="nl-NL" sz="1200" i="1" dirty="0" err="1">
                          <a:solidFill>
                            <a:schemeClr val="tx1"/>
                          </a:solidFill>
                        </a:rPr>
                        <a:t>Excretion</a:t>
                      </a:r>
                      <a:endParaRPr lang="nl-NL" sz="12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sz="12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29450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Renal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blood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flow GFR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Increase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renal</a:t>
                      </a:r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err="1">
                          <a:solidFill>
                            <a:schemeClr val="tx1"/>
                          </a:solidFill>
                        </a:rPr>
                        <a:t>elimination</a:t>
                      </a:r>
                      <a:endParaRPr lang="nl-NL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969443"/>
                  </a:ext>
                </a:extLst>
              </a:tr>
              <a:tr h="151928"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Pulmonary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chemeClr val="tx1"/>
                          </a:solidFill>
                        </a:rPr>
                        <a:t>M&gt;F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Increase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pulmonary</a:t>
                      </a:r>
                      <a:r>
                        <a:rPr lang="nl-NL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200" dirty="0" err="1">
                          <a:solidFill>
                            <a:schemeClr val="tx1"/>
                          </a:solidFill>
                        </a:rPr>
                        <a:t>elimination</a:t>
                      </a:r>
                      <a:endParaRPr lang="nl-NL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5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585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562D64-E817-2C12-85C7-7EF722A1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639" y="1625952"/>
            <a:ext cx="10981268" cy="4957586"/>
          </a:xfrm>
        </p:spPr>
        <p:txBody>
          <a:bodyPr/>
          <a:lstStyle/>
          <a:p>
            <a:endParaRPr lang="nl-NL"/>
          </a:p>
          <a:p>
            <a:endParaRPr lang="nl-NL"/>
          </a:p>
          <a:p>
            <a:endParaRPr lang="nl-N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3097BB-8354-54EC-34F3-46A2C3738617}"/>
              </a:ext>
            </a:extLst>
          </p:cNvPr>
          <p:cNvSpPr txBox="1">
            <a:spLocks/>
          </p:cNvSpPr>
          <p:nvPr/>
        </p:nvSpPr>
        <p:spPr>
          <a:xfrm>
            <a:off x="547475" y="442815"/>
            <a:ext cx="9553272" cy="633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nl-NL" sz="4000"/>
              <a:t>Gender-gerelateerde factoren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443DF6B-4588-C0BD-AF65-49A0533D3819}"/>
              </a:ext>
            </a:extLst>
          </p:cNvPr>
          <p:cNvSpPr txBox="1">
            <a:spLocks/>
          </p:cNvSpPr>
          <p:nvPr/>
        </p:nvSpPr>
        <p:spPr>
          <a:xfrm>
            <a:off x="653747" y="1157697"/>
            <a:ext cx="11061478" cy="53646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Alcohol consumptie, rookgedrag, voedselinname</a:t>
            </a:r>
          </a:p>
          <a:p>
            <a:r>
              <a:rPr lang="nl-NL"/>
              <a:t>Voorschrijfgedrag zorgverlener</a:t>
            </a:r>
          </a:p>
          <a:p>
            <a:r>
              <a:rPr lang="nl-NL"/>
              <a:t>Therapietrouw</a:t>
            </a:r>
          </a:p>
          <a:p>
            <a:r>
              <a:rPr lang="nl-NL"/>
              <a:t>Risico percepties </a:t>
            </a:r>
          </a:p>
          <a:p>
            <a:r>
              <a:rPr lang="nl-NL"/>
              <a:t>Attributie</a:t>
            </a:r>
          </a:p>
          <a:p>
            <a:r>
              <a:rPr lang="nl-NL"/>
              <a:t>Zoeken naar gezondheids-gerelateerde informatie</a:t>
            </a:r>
          </a:p>
          <a:p>
            <a:r>
              <a:rPr lang="nl-NL"/>
              <a:t>Invloed van de media</a:t>
            </a:r>
          </a:p>
          <a:p>
            <a:r>
              <a:rPr lang="nl-NL"/>
              <a:t>Melden van/communiceren over bijwerkingen</a:t>
            </a:r>
          </a:p>
          <a:p>
            <a:r>
              <a:rPr lang="nl-NL"/>
              <a:t>Verschillen in gezondheidszorg gebruik</a:t>
            </a:r>
          </a:p>
          <a:p>
            <a:r>
              <a:rPr lang="nl-NL"/>
              <a:t>…</a:t>
            </a:r>
          </a:p>
          <a:p>
            <a:pPr lvl="1"/>
            <a:endParaRPr lang="nl-NL"/>
          </a:p>
          <a:p>
            <a:pPr lvl="1"/>
            <a:endParaRPr lang="nl-NL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317D835-1145-3FBF-0B6C-89C6FC780CCB}"/>
              </a:ext>
            </a:extLst>
          </p:cNvPr>
          <p:cNvSpPr txBox="1"/>
          <p:nvPr/>
        </p:nvSpPr>
        <p:spPr>
          <a:xfrm>
            <a:off x="8099315" y="5711821"/>
            <a:ext cx="393566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Pérez-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Garza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et al.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Schizopr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Res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Treatment 2016</a:t>
            </a:r>
          </a:p>
          <a:p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Gustafson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. Risk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Anal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1998</a:t>
            </a:r>
          </a:p>
          <a:p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Bidmon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et al. JMIR 2015</a:t>
            </a:r>
          </a:p>
          <a:p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Nölke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et al. BMC Public Health  2015</a:t>
            </a:r>
          </a:p>
          <a:p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Green et al.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Soc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Sci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NL" sz="1200" err="1">
                <a:latin typeface="Verdana" panose="020B0604030504040204" pitchFamily="34" charset="0"/>
                <a:ea typeface="Verdana" panose="020B0604030504040204" pitchFamily="34" charset="0"/>
              </a:rPr>
              <a:t>Med</a:t>
            </a:r>
            <a:r>
              <a:rPr lang="nl-NL" sz="1200">
                <a:latin typeface="Verdana" panose="020B0604030504040204" pitchFamily="34" charset="0"/>
                <a:ea typeface="Verdana" panose="020B0604030504040204" pitchFamily="34" charset="0"/>
              </a:rPr>
              <a:t> 1999</a:t>
            </a:r>
          </a:p>
        </p:txBody>
      </p:sp>
    </p:spTree>
    <p:extLst>
      <p:ext uri="{BB962C8B-B14F-4D97-AF65-F5344CB8AC3E}">
        <p14:creationId xmlns:p14="http://schemas.microsoft.com/office/powerpoint/2010/main" val="12884336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1A95F-36E7-E5EE-7619-B78B0E1EB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467703-F800-87FA-1A24-6E5AF2DF75B6}"/>
              </a:ext>
            </a:extLst>
          </p:cNvPr>
          <p:cNvSpPr txBox="1">
            <a:spLocks/>
          </p:cNvSpPr>
          <p:nvPr/>
        </p:nvSpPr>
        <p:spPr>
          <a:xfrm>
            <a:off x="858053" y="491528"/>
            <a:ext cx="9347459" cy="633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Conclusies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135196-A6F8-68BB-844A-0AE84E930F5E}"/>
              </a:ext>
            </a:extLst>
          </p:cNvPr>
          <p:cNvSpPr txBox="1">
            <a:spLocks/>
          </p:cNvSpPr>
          <p:nvPr/>
        </p:nvSpPr>
        <p:spPr>
          <a:xfrm>
            <a:off x="708093" y="1582361"/>
            <a:ext cx="11131482" cy="44918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Belangrijk om M/V verschillen in geneesmiddeleffecten te onderzoeken (maar niet alleen M/V)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Meer onderzoek nodig naar verklaringen voor verschillen</a:t>
            </a:r>
            <a:b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(zowel sekse als gender)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031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Geslacht-specifieke behandeladviezen, monitoring en/of informatie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00318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5155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BEF8D-23D7-227A-74E1-51E498023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062C9-1645-6BDA-7B8A-8BF505F4E385}"/>
              </a:ext>
            </a:extLst>
          </p:cNvPr>
          <p:cNvSpPr txBox="1">
            <a:spLocks/>
          </p:cNvSpPr>
          <p:nvPr/>
        </p:nvSpPr>
        <p:spPr>
          <a:xfrm>
            <a:off x="768000" y="422243"/>
            <a:ext cx="10656000" cy="53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nl-NL" sz="3200"/>
              <a:t>Nocdurna</a:t>
            </a:r>
            <a:endParaRPr lang="nl-NL" sz="3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8C3D48-6ADA-0A44-4CAC-1B56231F4CC4}"/>
              </a:ext>
            </a:extLst>
          </p:cNvPr>
          <p:cNvSpPr txBox="1">
            <a:spLocks/>
          </p:cNvSpPr>
          <p:nvPr/>
        </p:nvSpPr>
        <p:spPr>
          <a:xfrm>
            <a:off x="768000" y="1287378"/>
            <a:ext cx="10656000" cy="432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Symptomatische behandeling van nycturie (≥2x ‘s nachts plassen)</a:t>
            </a:r>
          </a:p>
          <a:p>
            <a:r>
              <a:rPr lang="nl-NL"/>
              <a:t>50 mcg: Vrouwen hoger risico op hyponatriëmie (natriumtekort) dan mannen </a:t>
            </a:r>
          </a:p>
          <a:p>
            <a:endParaRPr lang="nl-NL"/>
          </a:p>
          <a:p>
            <a:pPr marL="0" indent="0">
              <a:buFont typeface="Verdana" panose="020B0604030504040204" pitchFamily="34" charset="0"/>
              <a:buNone/>
            </a:pPr>
            <a:r>
              <a:rPr lang="nl-NL"/>
              <a:t>Richtlijnen, bijsluiter:</a:t>
            </a:r>
            <a:endParaRPr lang="nl-N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B3B746F-F7D5-9E92-00F7-C0A9FE6D3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0" t="53916" r="29508" b="34244"/>
          <a:stretch/>
        </p:blipFill>
        <p:spPr bwMode="auto">
          <a:xfrm>
            <a:off x="1759585" y="4270948"/>
            <a:ext cx="813579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ferring.nl/Portals/0/images/nocdurna_verpakking.jpg">
            <a:extLst>
              <a:ext uri="{FF2B5EF4-FFF2-40B4-BE49-F238E27FC236}">
                <a16:creationId xmlns:a16="http://schemas.microsoft.com/office/drawing/2014/main" id="{4B29B546-677F-0F11-60C8-841E0F78E6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2" t="47032" b="3208"/>
          <a:stretch/>
        </p:blipFill>
        <p:spPr bwMode="auto">
          <a:xfrm>
            <a:off x="8400257" y="188640"/>
            <a:ext cx="1839951" cy="106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940AE51-0DA8-B7C1-F15C-5319D0BD7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5" t="68670" r="28176" b="23862"/>
          <a:stretch/>
        </p:blipFill>
        <p:spPr bwMode="auto">
          <a:xfrm>
            <a:off x="2927648" y="5511126"/>
            <a:ext cx="6967731" cy="64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7929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CF9B5833-F23C-42C9-8C27-0719FCB556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0" b="16230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552960" y="5980680"/>
            <a:ext cx="7932480" cy="517320"/>
          </a:xfrm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s.t.de.vries@umcg.nl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pj.vrijlandt@cbg-meb.nl</a:t>
            </a:r>
          </a:p>
        </p:txBody>
      </p:sp>
      <p:pic>
        <p:nvPicPr>
          <p:cNvPr id="2" name="Picture 2" descr="Logo Image">
            <a:extLst>
              <a:ext uri="{FF2B5EF4-FFF2-40B4-BE49-F238E27FC236}">
                <a16:creationId xmlns:a16="http://schemas.microsoft.com/office/drawing/2014/main" id="{74C02863-7224-9877-D3BF-C8BD941F0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7" y="431605"/>
            <a:ext cx="2410691" cy="46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98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C569D-F7CF-1606-3EDC-8C7AD3D7B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E2EF4AD-DFD3-050C-CFEF-B2751CC40B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5" y="86388"/>
            <a:ext cx="9001125" cy="9001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300" b="1" i="0" kern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4000" dirty="0" err="1"/>
              <a:t>Mentimeter</a:t>
            </a:r>
            <a:endParaRPr lang="nl-NL" sz="4000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71070276-39C0-60A3-4787-319A86848CF3}"/>
              </a:ext>
            </a:extLst>
          </p:cNvPr>
          <p:cNvSpPr txBox="1">
            <a:spLocks/>
          </p:cNvSpPr>
          <p:nvPr/>
        </p:nvSpPr>
        <p:spPr>
          <a:xfrm>
            <a:off x="838200" y="1647824"/>
            <a:ext cx="10515600" cy="1964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None/>
              <a:tabLst/>
              <a:defRPr/>
            </a:pPr>
            <a:endParaRPr kumimoji="0" lang="nl-NL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3313F842-7717-D30A-857F-4050740DA499}"/>
              </a:ext>
            </a:extLst>
          </p:cNvPr>
          <p:cNvSpPr txBox="1">
            <a:spLocks/>
          </p:cNvSpPr>
          <p:nvPr/>
        </p:nvSpPr>
        <p:spPr>
          <a:xfrm>
            <a:off x="838200" y="1899456"/>
            <a:ext cx="10515600" cy="2057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4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20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defRPr sz="1800" kern="1200">
                <a:solidFill>
                  <a:srgbClr val="00318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D00"/>
              </a:buClr>
              <a:buSzPct val="75000"/>
              <a:buFont typeface="Verdana" panose="020B060403050404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8A0F98-258B-85BE-C763-ADD6F0B4B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86516"/>
            <a:ext cx="10752108" cy="1538355"/>
          </a:xfrm>
        </p:spPr>
        <p:txBody>
          <a:bodyPr/>
          <a:lstStyle/>
          <a:p>
            <a:r>
              <a:rPr lang="nl-NL" b="0" dirty="0"/>
              <a:t>In hoeverre bent u bekend met de werkzaamheden van de CHMP?</a:t>
            </a:r>
          </a:p>
          <a:p>
            <a:r>
              <a:rPr lang="nl-NL" b="0" dirty="0"/>
              <a:t>In hoeverre bent u bekend met het Common Technical Document?  </a:t>
            </a:r>
          </a:p>
          <a:p>
            <a:endParaRPr lang="nl-NL" b="0" dirty="0"/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  <a:p>
            <a:endParaRPr lang="nl-NL" sz="2400" dirty="0">
              <a:solidFill>
                <a:srgbClr val="0070C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3EB2827-9D46-ABA7-51BC-356AC2B4A7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99" t="24028" r="6875" b="32456"/>
          <a:stretch>
            <a:fillRect/>
          </a:stretch>
        </p:blipFill>
        <p:spPr>
          <a:xfrm>
            <a:off x="4756595" y="3139740"/>
            <a:ext cx="2197768" cy="29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2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>
            <a:extLst>
              <a:ext uri="{FF2B5EF4-FFF2-40B4-BE49-F238E27FC236}">
                <a16:creationId xmlns:a16="http://schemas.microsoft.com/office/drawing/2014/main" id="{17102E19-D445-958C-775F-85741400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 err="1"/>
              <a:t>Authorization</a:t>
            </a:r>
            <a:r>
              <a:rPr lang="nl-NL" altLang="nl-NL" dirty="0"/>
              <a:t> of </a:t>
            </a:r>
            <a:r>
              <a:rPr lang="nl-NL" altLang="nl-NL" dirty="0" err="1"/>
              <a:t>medicinal</a:t>
            </a:r>
            <a:r>
              <a:rPr lang="nl-NL" altLang="nl-NL" dirty="0"/>
              <a:t> </a:t>
            </a:r>
            <a:r>
              <a:rPr lang="nl-NL" altLang="nl-NL" dirty="0" err="1"/>
              <a:t>products</a:t>
            </a:r>
            <a:endParaRPr lang="nl-NL" alt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6B68F2-C314-074C-CA89-378B6FE9B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nl-NL" dirty="0"/>
          </a:p>
          <a:p>
            <a:pPr eaLnBrk="1" hangingPunct="1">
              <a:defRPr/>
            </a:pPr>
            <a:r>
              <a:rPr lang="nl-NL" b="0" dirty="0"/>
              <a:t>Three procedures: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b="0" dirty="0"/>
              <a:t>National procedure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b="0" dirty="0"/>
              <a:t>Mutual </a:t>
            </a:r>
            <a:r>
              <a:rPr lang="nl-NL" b="0" dirty="0" err="1"/>
              <a:t>Recognition</a:t>
            </a:r>
            <a:r>
              <a:rPr lang="nl-NL" b="0" dirty="0"/>
              <a:t> Procedure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b="0" dirty="0" err="1"/>
              <a:t>Centralized</a:t>
            </a:r>
            <a:r>
              <a:rPr lang="nl-NL" b="0" dirty="0"/>
              <a:t> Procedure -&gt; European </a:t>
            </a:r>
            <a:r>
              <a:rPr lang="nl-NL" b="0" dirty="0" err="1"/>
              <a:t>commission</a:t>
            </a:r>
            <a:endParaRPr lang="nl-NL" b="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nl-NL" dirty="0"/>
          </a:p>
          <a:p>
            <a:pPr eaLnBrk="1" hangingPunct="1">
              <a:defRPr/>
            </a:pPr>
            <a:r>
              <a:rPr lang="nl-NL" b="0" dirty="0" err="1"/>
              <a:t>Reimbursement</a:t>
            </a:r>
            <a:r>
              <a:rPr lang="nl-NL" b="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b="0" dirty="0" err="1"/>
              <a:t>Allways</a:t>
            </a:r>
            <a:r>
              <a:rPr lang="nl-NL" b="0" dirty="0"/>
              <a:t> </a:t>
            </a:r>
            <a:r>
              <a:rPr lang="nl-NL" b="0" dirty="0" err="1"/>
              <a:t>national</a:t>
            </a:r>
            <a:endParaRPr lang="nl-NL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CF81FD1-F55B-72DE-0778-B1DC7E593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0185E-04A5-B44A-BB09-7E34C1F299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0" y="4406900"/>
            <a:ext cx="10363200" cy="1362075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/>
              <a:t>EMA - CHMP</a:t>
            </a:r>
          </a:p>
        </p:txBody>
      </p:sp>
    </p:spTree>
    <p:extLst>
      <p:ext uri="{BB962C8B-B14F-4D97-AF65-F5344CB8AC3E}">
        <p14:creationId xmlns:p14="http://schemas.microsoft.com/office/powerpoint/2010/main" val="184709532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196C43D2-3734-B923-45A8-6DC96D767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Scope of </a:t>
            </a:r>
            <a:r>
              <a:rPr lang="nl-NL" altLang="nl-NL" dirty="0" err="1"/>
              <a:t>centralized</a:t>
            </a:r>
            <a:r>
              <a:rPr lang="nl-NL" altLang="nl-NL" dirty="0"/>
              <a:t> procedure</a:t>
            </a:r>
          </a:p>
        </p:txBody>
      </p:sp>
      <p:sp>
        <p:nvSpPr>
          <p:cNvPr id="11267" name="Tijdelijke aanduiding voor inhoud 2">
            <a:extLst>
              <a:ext uri="{FF2B5EF4-FFF2-40B4-BE49-F238E27FC236}">
                <a16:creationId xmlns:a16="http://schemas.microsoft.com/office/drawing/2014/main" id="{B0A400F2-83C9-EC92-DAC6-B7B160CF3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nl-NL" dirty="0"/>
              <a:t>Mandatory scope: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HIV/AIDS, cancer, diabetes, neurodegenerative diseases, auto-immune and other immune dysfunctions, and viral diseases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veterinary medicines for use as growth or yield enhancers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biotechnology processes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advanced-therapy medicines (gene-therapy </a:t>
            </a:r>
            <a:r>
              <a:rPr lang="en-US" altLang="nl-NL" dirty="0" err="1"/>
              <a:t>etc</a:t>
            </a:r>
            <a:r>
              <a:rPr lang="en-US" altLang="nl-NL" dirty="0"/>
              <a:t>)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orphan medicines</a:t>
            </a:r>
          </a:p>
          <a:p>
            <a:pPr lvl="1" eaLnBrk="1" hangingPunct="1"/>
            <a:endParaRPr lang="en-US" altLang="nl-NL" dirty="0"/>
          </a:p>
          <a:p>
            <a:pPr eaLnBrk="1" hangingPunct="1"/>
            <a:r>
              <a:rPr lang="en-US" altLang="nl-NL" dirty="0"/>
              <a:t>Optional scope: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>
                <a:highlight>
                  <a:srgbClr val="FFFF00"/>
                </a:highlight>
              </a:rPr>
              <a:t>significant innovation</a:t>
            </a:r>
          </a:p>
          <a:p>
            <a:pPr lvl="5"/>
            <a:r>
              <a:rPr lang="en-US" altLang="nl-NL" dirty="0"/>
              <a:t>therapeutic, scientific or technical</a:t>
            </a:r>
          </a:p>
          <a:p>
            <a:pPr marL="342900" lvl="1" indent="-342900" eaLnBrk="1" hangingPunct="1">
              <a:buFont typeface="Arial" panose="020B0604020202020204" pitchFamily="34" charset="0"/>
              <a:buChar char="•"/>
            </a:pPr>
            <a:r>
              <a:rPr lang="en-US" altLang="nl-NL" dirty="0"/>
              <a:t>in the interest of public health</a:t>
            </a:r>
          </a:p>
          <a:p>
            <a:pPr eaLnBrk="1" hangingPunct="1"/>
            <a:endParaRPr lang="nl-NL" alt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175F14D1-D92A-00A5-083B-5ADDFA796963}"/>
              </a:ext>
            </a:extLst>
          </p:cNvPr>
          <p:cNvSpPr/>
          <p:nvPr/>
        </p:nvSpPr>
        <p:spPr>
          <a:xfrm>
            <a:off x="350165" y="2849510"/>
            <a:ext cx="2159000" cy="649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9280A8-0FCD-E171-7F08-2FBAB9EB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582" y="0"/>
            <a:ext cx="4789978" cy="1268730"/>
          </a:xfrm>
        </p:spPr>
        <p:txBody>
          <a:bodyPr/>
          <a:lstStyle/>
          <a:p>
            <a:r>
              <a:rPr lang="nl-NL" dirty="0"/>
              <a:t>European Medicines Agency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FF081B-7EE4-46F0-78D1-2B0D11109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0825" y="-4340225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ECE4CB8-26A6-D60F-A88A-0E18BE5DC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569" y="1477818"/>
            <a:ext cx="6933431" cy="520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fbeelding met hemel, buitenshuis, wolk, architectuur&#10;&#10;Door AI gegenereerde inhoud is mogelijk onjuist.">
            <a:extLst>
              <a:ext uri="{FF2B5EF4-FFF2-40B4-BE49-F238E27FC236}">
                <a16:creationId xmlns:a16="http://schemas.microsoft.com/office/drawing/2014/main" id="{CFA638B4-997A-DA40-CDB0-D592D0C38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6" y="440401"/>
            <a:ext cx="4707692" cy="3141076"/>
          </a:xfrm>
          <a:prstGeom prst="rect">
            <a:avLst/>
          </a:prstGeom>
        </p:spPr>
      </p:pic>
      <p:pic>
        <p:nvPicPr>
          <p:cNvPr id="11" name="Afbeelding 10" descr="Afbeelding met buitenshuis, gebouw, hemel, tekst&#10;&#10;Door AI gegenereerde inhoud is mogelijk onjuist.">
            <a:extLst>
              <a:ext uri="{FF2B5EF4-FFF2-40B4-BE49-F238E27FC236}">
                <a16:creationId xmlns:a16="http://schemas.microsoft.com/office/drawing/2014/main" id="{0092572F-F826-804A-7AA3-FEFDFFE515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6" y="3775441"/>
            <a:ext cx="4545207" cy="3029527"/>
          </a:xfrm>
          <a:prstGeom prst="rect">
            <a:avLst/>
          </a:prstGeom>
        </p:spPr>
      </p:pic>
      <p:sp>
        <p:nvSpPr>
          <p:cNvPr id="9" name="Pijl: rechts 8">
            <a:extLst>
              <a:ext uri="{FF2B5EF4-FFF2-40B4-BE49-F238E27FC236}">
                <a16:creationId xmlns:a16="http://schemas.microsoft.com/office/drawing/2014/main" id="{FB391FD3-A063-07EE-9145-F9DB6E747C2F}"/>
              </a:ext>
            </a:extLst>
          </p:cNvPr>
          <p:cNvSpPr/>
          <p:nvPr/>
        </p:nvSpPr>
        <p:spPr>
          <a:xfrm rot="2166823">
            <a:off x="2994977" y="3660691"/>
            <a:ext cx="3934653" cy="489527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rmat CBG MEB 16-9 EN Blu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L-product 2025.potx" id="{BC688380-FA65-4CB9-9260-28F428C75E32}" vid="{B0397900-4996-4B7D-8E03-30ED74F0A06F}"/>
    </a:ext>
  </a:extLst>
</a:theme>
</file>

<file path=ppt/theme/theme2.xml><?xml version="1.0" encoding="utf-8"?>
<a:theme xmlns:a="http://schemas.openxmlformats.org/drawingml/2006/main" name="Format CBG MEB 16-9 EN Whit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L-product 2025.potx" id="{BC688380-FA65-4CB9-9260-28F428C75E32}" vid="{25C0F96E-B2C6-4AEA-B92D-DE4D4C478862}"/>
    </a:ext>
  </a:extLst>
</a:theme>
</file>

<file path=ppt/theme/theme3.xml><?xml version="1.0" encoding="utf-8"?>
<a:theme xmlns:a="http://schemas.openxmlformats.org/drawingml/2006/main" name="Informatiedia's">
  <a:themeElements>
    <a:clrScheme name="UMCG-blauw">
      <a:dk1>
        <a:srgbClr val="003183"/>
      </a:dk1>
      <a:lt1>
        <a:srgbClr val="FFFFFF"/>
      </a:lt1>
      <a:dk2>
        <a:srgbClr val="003183"/>
      </a:dk2>
      <a:lt2>
        <a:srgbClr val="D0D0D2"/>
      </a:lt2>
      <a:accent1>
        <a:srgbClr val="FF7D00"/>
      </a:accent1>
      <a:accent2>
        <a:srgbClr val="003183"/>
      </a:accent2>
      <a:accent3>
        <a:srgbClr val="009EE0"/>
      </a:accent3>
      <a:accent4>
        <a:srgbClr val="F1E400"/>
      </a:accent4>
      <a:accent5>
        <a:srgbClr val="E95E27"/>
      </a:accent5>
      <a:accent6>
        <a:srgbClr val="00989A"/>
      </a:accent6>
      <a:hlink>
        <a:srgbClr val="0090C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3" id="{EC1593E3-4D33-934A-826E-2D81EEE9BF72}" vid="{0D789396-2C3D-7845-AE2C-B0015491CE8B}"/>
    </a:ext>
  </a:extLst>
</a:theme>
</file>

<file path=ppt/theme/theme4.xml><?xml version="1.0" encoding="utf-8"?>
<a:theme xmlns:a="http://schemas.openxmlformats.org/drawingml/2006/main" name="1_Informatiedia's">
  <a:themeElements>
    <a:clrScheme name="UMCG-blauw">
      <a:dk1>
        <a:srgbClr val="003183"/>
      </a:dk1>
      <a:lt1>
        <a:srgbClr val="FFFFFF"/>
      </a:lt1>
      <a:dk2>
        <a:srgbClr val="003183"/>
      </a:dk2>
      <a:lt2>
        <a:srgbClr val="D0D0D2"/>
      </a:lt2>
      <a:accent1>
        <a:srgbClr val="FF7D00"/>
      </a:accent1>
      <a:accent2>
        <a:srgbClr val="003183"/>
      </a:accent2>
      <a:accent3>
        <a:srgbClr val="009EE0"/>
      </a:accent3>
      <a:accent4>
        <a:srgbClr val="F1E400"/>
      </a:accent4>
      <a:accent5>
        <a:srgbClr val="E95E27"/>
      </a:accent5>
      <a:accent6>
        <a:srgbClr val="00989A"/>
      </a:accent6>
      <a:hlink>
        <a:srgbClr val="0090C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template UMCG endorsement RUG (NL)" id="{751B2E49-BE20-9B40-B029-E17A4CB10A2A}" vid="{59E9E0DE-5264-8D43-A863-79D220B04152}"/>
    </a:ext>
  </a:extLst>
</a:theme>
</file>

<file path=ppt/theme/theme5.xml><?xml version="1.0" encoding="utf-8"?>
<a:theme xmlns:a="http://schemas.openxmlformats.org/drawingml/2006/main" name="Titelslide -- tekst naast foto --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3" id="{EC1593E3-4D33-934A-826E-2D81EEE9BF72}" vid="{5441F98A-8457-ED48-AF4B-16769A87135C}"/>
    </a:ext>
  </a:extLst>
</a:theme>
</file>

<file path=ppt/theme/theme6.xml><?xml version="1.0" encoding="utf-8"?>
<a:theme xmlns:a="http://schemas.openxmlformats.org/drawingml/2006/main" name="Information slides">
  <a:themeElements>
    <a:clrScheme name="UMCG-blauw">
      <a:dk1>
        <a:srgbClr val="003183"/>
      </a:dk1>
      <a:lt1>
        <a:srgbClr val="FFFFFF"/>
      </a:lt1>
      <a:dk2>
        <a:srgbClr val="003183"/>
      </a:dk2>
      <a:lt2>
        <a:srgbClr val="D0D0D2"/>
      </a:lt2>
      <a:accent1>
        <a:srgbClr val="FF7D00"/>
      </a:accent1>
      <a:accent2>
        <a:srgbClr val="003183"/>
      </a:accent2>
      <a:accent3>
        <a:srgbClr val="009EE0"/>
      </a:accent3>
      <a:accent4>
        <a:srgbClr val="F1E400"/>
      </a:accent4>
      <a:accent5>
        <a:srgbClr val="E95E27"/>
      </a:accent5>
      <a:accent6>
        <a:srgbClr val="00989A"/>
      </a:accent6>
      <a:hlink>
        <a:srgbClr val="0090C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-corporate-template-UMCG (ENG)" id="{6923D6D0-1DB6-4CF3-9CFA-913DDB3BCA6C}" vid="{6E475B4E-4406-4746-B861-D0BD95BC5E33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ASTERRA 1">
    <a:dk1>
      <a:srgbClr val="000000"/>
    </a:dk1>
    <a:lt1>
      <a:srgbClr val="FFFFFF"/>
    </a:lt1>
    <a:dk2>
      <a:srgbClr val="000000"/>
    </a:dk2>
    <a:lt2>
      <a:srgbClr val="808080"/>
    </a:lt2>
    <a:accent1>
      <a:srgbClr val="3C6FA9"/>
    </a:accent1>
    <a:accent2>
      <a:srgbClr val="1A276D"/>
    </a:accent2>
    <a:accent3>
      <a:srgbClr val="2C1C65"/>
    </a:accent3>
    <a:accent4>
      <a:srgbClr val="A41528"/>
    </a:accent4>
    <a:accent5>
      <a:srgbClr val="C2004C"/>
    </a:accent5>
    <a:accent6>
      <a:srgbClr val="DF652C"/>
    </a:accent6>
    <a:hlink>
      <a:srgbClr val="009999"/>
    </a:hlink>
    <a:folHlink>
      <a:srgbClr val="99CC00"/>
    </a:folHlink>
  </a:clrScheme>
  <a:fontScheme name="Standaardontwerp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GASTERRA 1">
    <a:dk1>
      <a:srgbClr val="000000"/>
    </a:dk1>
    <a:lt1>
      <a:srgbClr val="FFFFFF"/>
    </a:lt1>
    <a:dk2>
      <a:srgbClr val="000000"/>
    </a:dk2>
    <a:lt2>
      <a:srgbClr val="808080"/>
    </a:lt2>
    <a:accent1>
      <a:srgbClr val="3C6FA9"/>
    </a:accent1>
    <a:accent2>
      <a:srgbClr val="1A276D"/>
    </a:accent2>
    <a:accent3>
      <a:srgbClr val="2C1C65"/>
    </a:accent3>
    <a:accent4>
      <a:srgbClr val="A41528"/>
    </a:accent4>
    <a:accent5>
      <a:srgbClr val="C2004C"/>
    </a:accent5>
    <a:accent6>
      <a:srgbClr val="DF652C"/>
    </a:accent6>
    <a:hlink>
      <a:srgbClr val="009999"/>
    </a:hlink>
    <a:folHlink>
      <a:srgbClr val="99CC00"/>
    </a:folHlink>
  </a:clrScheme>
  <a:fontScheme name="Standaardontwerp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GASTERRA 1">
    <a:dk1>
      <a:srgbClr val="000000"/>
    </a:dk1>
    <a:lt1>
      <a:srgbClr val="FFFFFF"/>
    </a:lt1>
    <a:dk2>
      <a:srgbClr val="000000"/>
    </a:dk2>
    <a:lt2>
      <a:srgbClr val="808080"/>
    </a:lt2>
    <a:accent1>
      <a:srgbClr val="3C6FA9"/>
    </a:accent1>
    <a:accent2>
      <a:srgbClr val="1A276D"/>
    </a:accent2>
    <a:accent3>
      <a:srgbClr val="2C1C65"/>
    </a:accent3>
    <a:accent4>
      <a:srgbClr val="A41528"/>
    </a:accent4>
    <a:accent5>
      <a:srgbClr val="C2004C"/>
    </a:accent5>
    <a:accent6>
      <a:srgbClr val="DF652C"/>
    </a:accent6>
    <a:hlink>
      <a:srgbClr val="009999"/>
    </a:hlink>
    <a:folHlink>
      <a:srgbClr val="99CC00"/>
    </a:folHlink>
  </a:clrScheme>
  <a:fontScheme name="Standaardontwerp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toor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881ec9-9a05-474d-8cb7-f7c06baa8314" xsi:nil="true"/>
    <lcf76f155ced4ddcb4097134ff3c332f xmlns="90480610-dc60-4ca4-9149-411814d10f2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CC6BB67C601438D0C46F0622B9CE8" ma:contentTypeVersion="20" ma:contentTypeDescription="Create a new document." ma:contentTypeScope="" ma:versionID="4a3281238ef148f7fe0eb0b6e2c4582c">
  <xsd:schema xmlns:xsd="http://www.w3.org/2001/XMLSchema" xmlns:xs="http://www.w3.org/2001/XMLSchema" xmlns:p="http://schemas.microsoft.com/office/2006/metadata/properties" xmlns:ns2="13881ec9-9a05-474d-8cb7-f7c06baa8314" xmlns:ns3="90480610-dc60-4ca4-9149-411814d10f2a" targetNamespace="http://schemas.microsoft.com/office/2006/metadata/properties" ma:root="true" ma:fieldsID="b9eec3fe2332851cd4fcc2f4563936d0" ns2:_="" ns3:_="">
    <xsd:import namespace="13881ec9-9a05-474d-8cb7-f7c06baa8314"/>
    <xsd:import namespace="90480610-dc60-4ca4-9149-411814d10f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81ec9-9a05-474d-8cb7-f7c06baa83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b61e3e9-cf60-4721-bfd5-43ddbd851cc3}" ma:internalName="TaxCatchAll" ma:showField="CatchAllData" ma:web="13881ec9-9a05-474d-8cb7-f7c06baa83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80610-dc60-4ca4-9149-411814d10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F6DC78-5F68-4E6D-9207-EA2796B5E577}">
  <ds:schemaRefs>
    <ds:schemaRef ds:uri="http://purl.org/dc/elements/1.1/"/>
    <ds:schemaRef ds:uri="http://schemas.microsoft.com/office/2006/metadata/properties"/>
    <ds:schemaRef ds:uri="0491622d-716e-49f2-984d-7b64c88591e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e1f3c41c-2b82-4375-80a3-a0bbaeba12b6"/>
    <ds:schemaRef ds:uri="847eee5e-83d8-4393-b55e-ca1e550f985f"/>
  </ds:schemaRefs>
</ds:datastoreItem>
</file>

<file path=customXml/itemProps2.xml><?xml version="1.0" encoding="utf-8"?>
<ds:datastoreItem xmlns:ds="http://schemas.openxmlformats.org/officeDocument/2006/customXml" ds:itemID="{A211596C-941B-4150-BF70-FBB1C88F62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122CB8-E129-43B1-B762-A4D830007702}"/>
</file>

<file path=docProps/app.xml><?xml version="1.0" encoding="utf-8"?>
<Properties xmlns="http://schemas.openxmlformats.org/officeDocument/2006/extended-properties" xmlns:vt="http://schemas.openxmlformats.org/officeDocument/2006/docPropsVTypes">
  <Template>NL-product 2026</Template>
  <TotalTime>2383</TotalTime>
  <Words>1879</Words>
  <Application>Microsoft Office PowerPoint</Application>
  <PresentationFormat>Breedbeeld</PresentationFormat>
  <Paragraphs>433</Paragraphs>
  <Slides>46</Slides>
  <Notes>26</Notes>
  <HiddenSlides>4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6</vt:i4>
      </vt:variant>
      <vt:variant>
        <vt:lpstr>Diatitels</vt:lpstr>
      </vt:variant>
      <vt:variant>
        <vt:i4>46</vt:i4>
      </vt:variant>
    </vt:vector>
  </HeadingPairs>
  <TitlesOfParts>
    <vt:vector size="59" baseType="lpstr">
      <vt:lpstr>Aptos</vt:lpstr>
      <vt:lpstr>Arial</vt:lpstr>
      <vt:lpstr>Calibri</vt:lpstr>
      <vt:lpstr>Courier New</vt:lpstr>
      <vt:lpstr>Lucida Grande</vt:lpstr>
      <vt:lpstr>System Font Regular</vt:lpstr>
      <vt:lpstr>Verdana</vt:lpstr>
      <vt:lpstr>Format CBG MEB 16-9 EN Blue</vt:lpstr>
      <vt:lpstr>Format CBG MEB 16-9 EN White</vt:lpstr>
      <vt:lpstr>Informatiedia's</vt:lpstr>
      <vt:lpstr>1_Informatiedia's</vt:lpstr>
      <vt:lpstr>Titelslide -- tekst naast foto --</vt:lpstr>
      <vt:lpstr>Information slides</vt:lpstr>
      <vt:lpstr>PowerPoint-presentatie</vt:lpstr>
      <vt:lpstr>PowerPoint-presentatie</vt:lpstr>
      <vt:lpstr>PowerPoint-presentatie</vt:lpstr>
      <vt:lpstr>Disclaimer</vt:lpstr>
      <vt:lpstr>Mentimeter</vt:lpstr>
      <vt:lpstr>Authorization of medicinal products</vt:lpstr>
      <vt:lpstr>EMA - CHMP</vt:lpstr>
      <vt:lpstr>Scope of centralized procedure</vt:lpstr>
      <vt:lpstr>European Medicines Agency</vt:lpstr>
      <vt:lpstr>CHMP  Committee for Medicinal Products for Human Use</vt:lpstr>
      <vt:lpstr>CHMP  Committee for Medicinal Products for Human Use</vt:lpstr>
      <vt:lpstr>Dossier</vt:lpstr>
      <vt:lpstr>Outline of the procedure</vt:lpstr>
      <vt:lpstr>Dossier: eCTD electronic Common Technical Document</vt:lpstr>
      <vt:lpstr>eCTD structure</vt:lpstr>
      <vt:lpstr>Clinical Assessment</vt:lpstr>
      <vt:lpstr>Aandacht voor geslacht in het regulatoire systeem</vt:lpstr>
      <vt:lpstr>Verleden</vt:lpstr>
      <vt:lpstr>Verleden </vt:lpstr>
      <vt:lpstr>Huidige richtlijnen</vt:lpstr>
      <vt:lpstr>Mentimeter</vt:lpstr>
      <vt:lpstr>PowerPoint-presentatie</vt:lpstr>
      <vt:lpstr>Heden – VS </vt:lpstr>
      <vt:lpstr>Heden – Europa </vt:lpstr>
      <vt:lpstr>Sex assessment in pre-clinical studies</vt:lpstr>
      <vt:lpstr>PowerPoint-presentatie</vt:lpstr>
      <vt:lpstr>Sex proportionality in clinical PK studies</vt:lpstr>
      <vt:lpstr>Sex proportionality in phase 3 clinical trials</vt:lpstr>
      <vt:lpstr>Considerations</vt:lpstr>
      <vt:lpstr>Mentimeter</vt:lpstr>
      <vt:lpstr>Barriers enrolling women (heart failure)</vt:lpstr>
      <vt:lpstr>PowerPoint-presentatie</vt:lpstr>
      <vt:lpstr>PowerPoint-presentatie</vt:lpstr>
      <vt:lpstr>Conclusies</vt:lpstr>
      <vt:lpstr>Mentimeter</vt:lpstr>
      <vt:lpstr>Post-marketing</vt:lpstr>
      <vt:lpstr>PowerPoint-presentatie</vt:lpstr>
      <vt:lpstr>Resultaten</vt:lpstr>
      <vt:lpstr>M/V verschillen in bijwerkingen Statines (C10AA; combinaties=129) </vt:lpstr>
      <vt:lpstr>M/V verschillen in bijwerkingen  SSRIs (N06AB; combinaties=123) </vt:lpstr>
      <vt:lpstr>Wat veroorzaakt zulke verschillen?</vt:lpstr>
      <vt:lpstr>PowerPoint-presentatie</vt:lpstr>
      <vt:lpstr>PowerPoint-presentatie</vt:lpstr>
      <vt:lpstr>PowerPoint-presentatie</vt:lpstr>
      <vt:lpstr>PowerPoint-presentatie</vt:lpstr>
      <vt:lpstr>s.t.de.vries@umcg.nl pj.vrijlandt@cbg-meb.nl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Vrijlandt</dc:creator>
  <cp:lastModifiedBy>Caroline || Business 2gether</cp:lastModifiedBy>
  <cp:revision>9</cp:revision>
  <dcterms:created xsi:type="dcterms:W3CDTF">2025-11-20T10:43:11Z</dcterms:created>
  <dcterms:modified xsi:type="dcterms:W3CDTF">2026-08-03T19:23:35Z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e1b31d-cec0-4074-b4bd-f07689e43d84_Enabled">
    <vt:lpwstr>True</vt:lpwstr>
  </property>
  <property fmtid="{D5CDD505-2E9C-101B-9397-08002B2CF9AE}" pid="3" name="MSIP_Label_afe1b31d-cec0-4074-b4bd-f07689e43d84_SiteId">
    <vt:lpwstr>bc9dc15c-61bc-4f03-b60b-e5b6d8922839</vt:lpwstr>
  </property>
  <property fmtid="{D5CDD505-2E9C-101B-9397-08002B2CF9AE}" pid="4" name="MSIP_Label_afe1b31d-cec0-4074-b4bd-f07689e43d84_Owner">
    <vt:lpwstr>andreas.kouroumalis@ema.europa.eu</vt:lpwstr>
  </property>
  <property fmtid="{D5CDD505-2E9C-101B-9397-08002B2CF9AE}" pid="5" name="MSIP_Label_afe1b31d-cec0-4074-b4bd-f07689e43d84_SetDate">
    <vt:lpwstr>2019-12-02T14:46:20.7312792Z</vt:lpwstr>
  </property>
  <property fmtid="{D5CDD505-2E9C-101B-9397-08002B2CF9AE}" pid="6" name="MSIP_Label_afe1b31d-cec0-4074-b4bd-f07689e43d84_Name">
    <vt:lpwstr>Internal</vt:lpwstr>
  </property>
  <property fmtid="{D5CDD505-2E9C-101B-9397-08002B2CF9AE}" pid="7" name="MSIP_Label_afe1b31d-cec0-4074-b4bd-f07689e43d84_Application">
    <vt:lpwstr>Microsoft Azure Information Protection</vt:lpwstr>
  </property>
  <property fmtid="{D5CDD505-2E9C-101B-9397-08002B2CF9AE}" pid="8" name="MSIP_Label_afe1b31d-cec0-4074-b4bd-f07689e43d84_ActionId">
    <vt:lpwstr>8ef08e69-0fb6-4e86-8978-39136d083677</vt:lpwstr>
  </property>
  <property fmtid="{D5CDD505-2E9C-101B-9397-08002B2CF9AE}" pid="9" name="MSIP_Label_afe1b31d-cec0-4074-b4bd-f07689e43d84_Extended_MSFT_Method">
    <vt:lpwstr>Automatic</vt:lpwstr>
  </property>
  <property fmtid="{D5CDD505-2E9C-101B-9397-08002B2CF9AE}" pid="10" name="MSIP_Label_0eea11ca-d417-4147-80ed-01a58412c458_Enabled">
    <vt:lpwstr>True</vt:lpwstr>
  </property>
  <property fmtid="{D5CDD505-2E9C-101B-9397-08002B2CF9AE}" pid="11" name="MSIP_Label_0eea11ca-d417-4147-80ed-01a58412c458_SiteId">
    <vt:lpwstr>bc9dc15c-61bc-4f03-b60b-e5b6d8922839</vt:lpwstr>
  </property>
  <property fmtid="{D5CDD505-2E9C-101B-9397-08002B2CF9AE}" pid="12" name="MSIP_Label_0eea11ca-d417-4147-80ed-01a58412c458_Owner">
    <vt:lpwstr>andreas.kouroumalis@ema.europa.eu</vt:lpwstr>
  </property>
  <property fmtid="{D5CDD505-2E9C-101B-9397-08002B2CF9AE}" pid="13" name="MSIP_Label_0eea11ca-d417-4147-80ed-01a58412c458_SetDate">
    <vt:lpwstr>2019-12-02T14:46:20.7312792Z</vt:lpwstr>
  </property>
  <property fmtid="{D5CDD505-2E9C-101B-9397-08002B2CF9AE}" pid="14" name="MSIP_Label_0eea11ca-d417-4147-80ed-01a58412c458_Name">
    <vt:lpwstr>All EMA Staff and Contractors</vt:lpwstr>
  </property>
  <property fmtid="{D5CDD505-2E9C-101B-9397-08002B2CF9AE}" pid="15" name="MSIP_Label_0eea11ca-d417-4147-80ed-01a58412c458_Application">
    <vt:lpwstr>Microsoft Azure Information Protection</vt:lpwstr>
  </property>
  <property fmtid="{D5CDD505-2E9C-101B-9397-08002B2CF9AE}" pid="16" name="MSIP_Label_0eea11ca-d417-4147-80ed-01a58412c458_ActionId">
    <vt:lpwstr>8ef08e69-0fb6-4e86-8978-39136d083677</vt:lpwstr>
  </property>
  <property fmtid="{D5CDD505-2E9C-101B-9397-08002B2CF9AE}" pid="17" name="MSIP_Label_0eea11ca-d417-4147-80ed-01a58412c458_Parent">
    <vt:lpwstr>afe1b31d-cec0-4074-b4bd-f07689e43d84</vt:lpwstr>
  </property>
  <property fmtid="{D5CDD505-2E9C-101B-9397-08002B2CF9AE}" pid="18" name="MSIP_Label_0eea11ca-d417-4147-80ed-01a58412c458_Extended_MSFT_Method">
    <vt:lpwstr>Automatic</vt:lpwstr>
  </property>
  <property fmtid="{D5CDD505-2E9C-101B-9397-08002B2CF9AE}" pid="19" name="Classification">
    <vt:lpwstr>Internal All EMA Staff and Contractors</vt:lpwstr>
  </property>
  <property fmtid="{D5CDD505-2E9C-101B-9397-08002B2CF9AE}" pid="20" name="ContentTypeId">
    <vt:lpwstr>0x01010028DCC6BB67C601438D0C46F0622B9CE8</vt:lpwstr>
  </property>
  <property fmtid="{D5CDD505-2E9C-101B-9397-08002B2CF9AE}" pid="21" name="MediaServiceImageTags">
    <vt:lpwstr/>
  </property>
</Properties>
</file>