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2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</p:sldIdLst>
  <p:sldSz cx="9144000" cy="5143500" type="screen16x9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09" d="100"/>
          <a:sy n="109" d="100"/>
        </p:scale>
        <p:origin x="706" y="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957747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A2A3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photo_outdoor.jp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5321679" y="847649"/>
            <a:ext cx="3255522" cy="1941271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4480560" y="0"/>
            <a:ext cx="502920" cy="5143500"/>
          </a:xfrm>
          <a:prstGeom prst="rect">
            <a:avLst/>
          </a:prstGeom>
          <a:solidFill>
            <a:srgbClr val="1A2A35"/>
          </a:solidFill>
          <a:ln w="12700">
            <a:solidFill>
              <a:srgbClr val="1A2A35"/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4" name="Shape 1"/>
          <p:cNvSpPr/>
          <p:nvPr/>
        </p:nvSpPr>
        <p:spPr>
          <a:xfrm>
            <a:off x="548640" y="777240"/>
            <a:ext cx="1645920" cy="50292"/>
          </a:xfrm>
          <a:prstGeom prst="rect">
            <a:avLst/>
          </a:prstGeom>
          <a:solidFill>
            <a:srgbClr val="2196C4"/>
          </a:solidFill>
          <a:ln w="12700">
            <a:solidFill>
              <a:srgbClr val="2196C4"/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5" name="Shape 2"/>
          <p:cNvSpPr/>
          <p:nvPr/>
        </p:nvSpPr>
        <p:spPr>
          <a:xfrm>
            <a:off x="548640" y="827532"/>
            <a:ext cx="1645920" cy="20117"/>
          </a:xfrm>
          <a:prstGeom prst="rect">
            <a:avLst/>
          </a:prstGeom>
          <a:solidFill>
            <a:srgbClr val="3DBF8A"/>
          </a:solidFill>
          <a:ln w="12700">
            <a:solidFill>
              <a:srgbClr val="3DBF8A"/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6" name="Text 3"/>
          <p:cNvSpPr/>
          <p:nvPr/>
        </p:nvSpPr>
        <p:spPr>
          <a:xfrm>
            <a:off x="548639" y="960120"/>
            <a:ext cx="4347615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3000" b="1" dirty="0">
                <a:solidFill>
                  <a:srgbClr val="FFFFFF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Het moment dat hoop</a:t>
            </a:r>
            <a:endParaRPr lang="en-US" sz="3000" dirty="0"/>
          </a:p>
          <a:p>
            <a:pPr marL="0" indent="0" algn="l">
              <a:buNone/>
            </a:pPr>
            <a:r>
              <a:rPr lang="en-US" sz="3000" b="1" dirty="0">
                <a:solidFill>
                  <a:srgbClr val="FFFFFF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ingewikkeld wordt…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548640" y="2971800"/>
            <a:ext cx="40233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dirty="0">
                <a:solidFill>
                  <a:srgbClr val="4DB8E8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Stefan Bos  ·  ClinOpsDag 2026  ·  NVFG</a:t>
            </a:r>
            <a:endParaRPr lang="en-US" sz="1300" dirty="0"/>
          </a:p>
        </p:txBody>
      </p:sp>
      <p:sp>
        <p:nvSpPr>
          <p:cNvPr id="8" name="Text 5"/>
          <p:cNvSpPr/>
          <p:nvPr/>
        </p:nvSpPr>
        <p:spPr>
          <a:xfrm>
            <a:off x="548640" y="3429000"/>
            <a:ext cx="40233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i="1" dirty="0">
                <a:solidFill>
                  <a:srgbClr val="7A92A0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Ik heb SMA. Ik ben niet SMA.</a:t>
            </a:r>
            <a:endParaRPr lang="en-US" sz="1100" dirty="0"/>
          </a:p>
        </p:txBody>
      </p:sp>
      <p:sp>
        <p:nvSpPr>
          <p:cNvPr id="9" name="Shape 6"/>
          <p:cNvSpPr/>
          <p:nvPr/>
        </p:nvSpPr>
        <p:spPr>
          <a:xfrm>
            <a:off x="8001000" y="4828032"/>
            <a:ext cx="128016" cy="128016"/>
          </a:xfrm>
          <a:prstGeom prst="ellipse">
            <a:avLst/>
          </a:prstGeom>
          <a:solidFill>
            <a:srgbClr val="2196C4"/>
          </a:solidFill>
          <a:ln w="12700">
            <a:solidFill>
              <a:srgbClr val="2196C4"/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10" name="Shape 7"/>
          <p:cNvSpPr/>
          <p:nvPr/>
        </p:nvSpPr>
        <p:spPr>
          <a:xfrm>
            <a:off x="8202168" y="4828032"/>
            <a:ext cx="128016" cy="128016"/>
          </a:xfrm>
          <a:prstGeom prst="ellipse">
            <a:avLst/>
          </a:prstGeom>
          <a:solidFill>
            <a:srgbClr val="3DBF8A"/>
          </a:solidFill>
          <a:ln w="12700">
            <a:solidFill>
              <a:srgbClr val="3DBF8A"/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11" name="Shape 8"/>
          <p:cNvSpPr/>
          <p:nvPr/>
        </p:nvSpPr>
        <p:spPr>
          <a:xfrm>
            <a:off x="8403336" y="4828032"/>
            <a:ext cx="128016" cy="128016"/>
          </a:xfrm>
          <a:prstGeom prst="ellipse">
            <a:avLst/>
          </a:prstGeom>
          <a:solidFill>
            <a:srgbClr val="FF7D45"/>
          </a:solidFill>
          <a:ln w="12700">
            <a:solidFill>
              <a:srgbClr val="FF7D45"/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12" name="Shape 9"/>
          <p:cNvSpPr/>
          <p:nvPr/>
        </p:nvSpPr>
        <p:spPr>
          <a:xfrm>
            <a:off x="8604504" y="4828032"/>
            <a:ext cx="128016" cy="128016"/>
          </a:xfrm>
          <a:prstGeom prst="ellipse">
            <a:avLst/>
          </a:prstGeom>
          <a:solidFill>
            <a:srgbClr val="FFD166"/>
          </a:solidFill>
          <a:ln w="12700">
            <a:solidFill>
              <a:srgbClr val="FFD166"/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5FA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402336"/>
            <a:ext cx="1645920" cy="50292"/>
          </a:xfrm>
          <a:prstGeom prst="rect">
            <a:avLst/>
          </a:prstGeom>
          <a:solidFill>
            <a:srgbClr val="2196C4"/>
          </a:solidFill>
          <a:ln w="12700">
            <a:solidFill>
              <a:srgbClr val="2196C4"/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3" name="Shape 1"/>
          <p:cNvSpPr/>
          <p:nvPr/>
        </p:nvSpPr>
        <p:spPr>
          <a:xfrm>
            <a:off x="457200" y="452628"/>
            <a:ext cx="1645920" cy="20117"/>
          </a:xfrm>
          <a:prstGeom prst="rect">
            <a:avLst/>
          </a:prstGeom>
          <a:solidFill>
            <a:srgbClr val="3DBF8A"/>
          </a:solidFill>
          <a:ln w="12700">
            <a:solidFill>
              <a:srgbClr val="3DBF8A"/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4" name="Text 2"/>
          <p:cNvSpPr/>
          <p:nvPr/>
        </p:nvSpPr>
        <p:spPr>
          <a:xfrm>
            <a:off x="457200" y="512064"/>
            <a:ext cx="8229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600" b="1" dirty="0">
                <a:solidFill>
                  <a:srgbClr val="1A2A35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Het keerpunt</a:t>
            </a:r>
            <a:endParaRPr lang="en-US" sz="2600" dirty="0"/>
          </a:p>
        </p:txBody>
      </p:sp>
      <p:sp>
        <p:nvSpPr>
          <p:cNvPr id="5" name="Shape 3"/>
          <p:cNvSpPr/>
          <p:nvPr/>
        </p:nvSpPr>
        <p:spPr>
          <a:xfrm>
            <a:off x="457200" y="1097280"/>
            <a:ext cx="3840480" cy="3383280"/>
          </a:xfrm>
          <a:prstGeom prst="rect">
            <a:avLst/>
          </a:prstGeom>
          <a:solidFill>
            <a:srgbClr val="FFF0E9"/>
          </a:solidFill>
          <a:ln w="19050">
            <a:solidFill>
              <a:srgbClr val="FF7D45"/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6" name="Text 4"/>
          <p:cNvSpPr/>
          <p:nvPr/>
        </p:nvSpPr>
        <p:spPr>
          <a:xfrm>
            <a:off x="594360" y="1216152"/>
            <a:ext cx="35661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7D45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Vóór juni 2021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685800" y="1737360"/>
            <a:ext cx="3429000" cy="2560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300" dirty="0">
                <a:solidFill>
                  <a:srgbClr val="4A6070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Progressie </a:t>
            </a:r>
            <a:r>
              <a:rPr lang="en-US" sz="1300" dirty="0" err="1">
                <a:solidFill>
                  <a:srgbClr val="4A6070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niet</a:t>
            </a:r>
            <a:r>
              <a:rPr lang="en-US" sz="1300" dirty="0">
                <a:solidFill>
                  <a:srgbClr val="4A6070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300" dirty="0" err="1">
                <a:solidFill>
                  <a:srgbClr val="4A6070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te</a:t>
            </a:r>
            <a:r>
              <a:rPr lang="en-US" sz="1300" dirty="0">
                <a:solidFill>
                  <a:srgbClr val="4A6070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300" dirty="0" err="1">
                <a:solidFill>
                  <a:srgbClr val="4A6070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remmen</a:t>
            </a:r>
            <a:endParaRPr lang="en-US" sz="1300" dirty="0"/>
          </a:p>
          <a:p>
            <a:pPr marL="0" indent="0">
              <a:buNone/>
            </a:pPr>
            <a:r>
              <a:rPr lang="en-US" sz="1300" dirty="0">
                <a:solidFill>
                  <a:srgbClr val="4A6070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Geen langetermijnplannen</a:t>
            </a:r>
            <a:endParaRPr lang="en-US" sz="1300" dirty="0"/>
          </a:p>
          <a:p>
            <a:pPr marL="0" indent="0">
              <a:buNone/>
            </a:pPr>
            <a:r>
              <a:rPr lang="en-US" sz="1300" dirty="0">
                <a:solidFill>
                  <a:srgbClr val="4A6070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Rekening houden met achteruitgang</a:t>
            </a:r>
            <a:endParaRPr lang="en-US" sz="1300" dirty="0"/>
          </a:p>
          <a:p>
            <a:pPr marL="0" indent="0">
              <a:buNone/>
            </a:pPr>
            <a:r>
              <a:rPr lang="en-US" sz="1300" dirty="0">
                <a:solidFill>
                  <a:srgbClr val="4A6070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Bijna jaarlijks ziekenhuis</a:t>
            </a:r>
            <a:endParaRPr lang="en-US" sz="1300" dirty="0"/>
          </a:p>
        </p:txBody>
      </p:sp>
      <p:sp>
        <p:nvSpPr>
          <p:cNvPr id="8" name="Shape 6"/>
          <p:cNvSpPr/>
          <p:nvPr/>
        </p:nvSpPr>
        <p:spPr>
          <a:xfrm>
            <a:off x="4846320" y="1097280"/>
            <a:ext cx="3840480" cy="3383280"/>
          </a:xfrm>
          <a:prstGeom prst="rect">
            <a:avLst/>
          </a:prstGeom>
          <a:solidFill>
            <a:srgbClr val="E4F9F1"/>
          </a:solidFill>
          <a:ln w="19050">
            <a:solidFill>
              <a:srgbClr val="3DBF8A"/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9" name="Text 7"/>
          <p:cNvSpPr/>
          <p:nvPr/>
        </p:nvSpPr>
        <p:spPr>
          <a:xfrm>
            <a:off x="4983480" y="1216152"/>
            <a:ext cx="35661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3DBF8A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Ná juni 2021</a:t>
            </a:r>
            <a:endParaRPr lang="en-US" sz="1400" dirty="0"/>
          </a:p>
        </p:txBody>
      </p:sp>
      <p:sp>
        <p:nvSpPr>
          <p:cNvPr id="10" name="Text 8"/>
          <p:cNvSpPr/>
          <p:nvPr/>
        </p:nvSpPr>
        <p:spPr>
          <a:xfrm>
            <a:off x="5029200" y="1737360"/>
            <a:ext cx="3429000" cy="2560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300" dirty="0">
                <a:solidFill>
                  <a:srgbClr val="4A6070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Stabiliteit. Fysiek en mentaal.</a:t>
            </a:r>
            <a:endParaRPr lang="en-US" sz="1300" dirty="0"/>
          </a:p>
          <a:p>
            <a:pPr marL="0" indent="0">
              <a:buNone/>
            </a:pPr>
            <a:r>
              <a:rPr lang="en-US" sz="1300" dirty="0">
                <a:solidFill>
                  <a:srgbClr val="4A6070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Langetermijnplannen durven maken</a:t>
            </a:r>
            <a:endParaRPr lang="en-US" sz="1300" dirty="0"/>
          </a:p>
          <a:p>
            <a:pPr marL="0" indent="0">
              <a:buNone/>
            </a:pPr>
            <a:r>
              <a:rPr lang="en-US" sz="1300" dirty="0">
                <a:solidFill>
                  <a:srgbClr val="4A6070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Betere ademhaling, sterkere stem</a:t>
            </a:r>
            <a:endParaRPr lang="en-US" sz="1300" dirty="0"/>
          </a:p>
          <a:p>
            <a:pPr marL="0" indent="0">
              <a:buNone/>
            </a:pPr>
            <a:r>
              <a:rPr lang="en-US" sz="1300" dirty="0">
                <a:solidFill>
                  <a:srgbClr val="4A6070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Nog maar 2x ziekenhuis in 4 jaar</a:t>
            </a:r>
            <a:endParaRPr lang="en-US" sz="1300" dirty="0"/>
          </a:p>
          <a:p>
            <a:pPr marL="0" indent="0">
              <a:buNone/>
            </a:pPr>
            <a:r>
              <a:rPr lang="en-US" sz="600" dirty="0">
                <a:solidFill>
                  <a:srgbClr val="4A6070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 </a:t>
            </a:r>
            <a:endParaRPr lang="en-US" sz="1300" dirty="0"/>
          </a:p>
          <a:p>
            <a:pPr marL="0" indent="0">
              <a:buNone/>
            </a:pPr>
            <a:r>
              <a:rPr lang="en-US" sz="1300" b="1" dirty="0">
                <a:solidFill>
                  <a:srgbClr val="4A6070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Mijn wereld werd groter.</a:t>
            </a:r>
            <a:endParaRPr lang="en-US" sz="1300" dirty="0"/>
          </a:p>
        </p:txBody>
      </p:sp>
      <p:sp>
        <p:nvSpPr>
          <p:cNvPr id="11" name="Shape 9"/>
          <p:cNvSpPr/>
          <p:nvPr/>
        </p:nvSpPr>
        <p:spPr>
          <a:xfrm>
            <a:off x="8001000" y="4846320"/>
            <a:ext cx="128016" cy="128016"/>
          </a:xfrm>
          <a:prstGeom prst="ellipse">
            <a:avLst/>
          </a:prstGeom>
          <a:solidFill>
            <a:srgbClr val="2196C4"/>
          </a:solidFill>
          <a:ln w="12700">
            <a:solidFill>
              <a:srgbClr val="2196C4"/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12" name="Shape 10"/>
          <p:cNvSpPr/>
          <p:nvPr/>
        </p:nvSpPr>
        <p:spPr>
          <a:xfrm>
            <a:off x="8202168" y="4846320"/>
            <a:ext cx="128016" cy="128016"/>
          </a:xfrm>
          <a:prstGeom prst="ellipse">
            <a:avLst/>
          </a:prstGeom>
          <a:solidFill>
            <a:srgbClr val="3DBF8A"/>
          </a:solidFill>
          <a:ln w="12700">
            <a:solidFill>
              <a:srgbClr val="3DBF8A"/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13" name="Shape 11"/>
          <p:cNvSpPr/>
          <p:nvPr/>
        </p:nvSpPr>
        <p:spPr>
          <a:xfrm>
            <a:off x="8403336" y="4846320"/>
            <a:ext cx="128016" cy="128016"/>
          </a:xfrm>
          <a:prstGeom prst="ellipse">
            <a:avLst/>
          </a:prstGeom>
          <a:solidFill>
            <a:srgbClr val="FF7D45"/>
          </a:solidFill>
          <a:ln w="12700">
            <a:solidFill>
              <a:srgbClr val="FF7D45"/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14" name="Shape 12"/>
          <p:cNvSpPr/>
          <p:nvPr/>
        </p:nvSpPr>
        <p:spPr>
          <a:xfrm>
            <a:off x="8604504" y="4846320"/>
            <a:ext cx="128016" cy="128016"/>
          </a:xfrm>
          <a:prstGeom prst="ellipse">
            <a:avLst/>
          </a:prstGeom>
          <a:solidFill>
            <a:srgbClr val="FFD166"/>
          </a:solidFill>
          <a:ln w="12700">
            <a:solidFill>
              <a:srgbClr val="FFD166"/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15" name="Text 13"/>
          <p:cNvSpPr/>
          <p:nvPr/>
        </p:nvSpPr>
        <p:spPr>
          <a:xfrm>
            <a:off x="8321040" y="4892040"/>
            <a:ext cx="7315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7A92A0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10 / 19</a:t>
            </a:r>
            <a:endParaRPr lang="en-US" sz="9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5FA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402336"/>
            <a:ext cx="2560320" cy="50292"/>
          </a:xfrm>
          <a:prstGeom prst="rect">
            <a:avLst/>
          </a:prstGeom>
          <a:solidFill>
            <a:srgbClr val="2196C4"/>
          </a:solidFill>
          <a:ln w="12700">
            <a:solidFill>
              <a:srgbClr val="2196C4"/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3" name="Shape 1"/>
          <p:cNvSpPr/>
          <p:nvPr/>
        </p:nvSpPr>
        <p:spPr>
          <a:xfrm>
            <a:off x="457200" y="452628"/>
            <a:ext cx="2560320" cy="20117"/>
          </a:xfrm>
          <a:prstGeom prst="rect">
            <a:avLst/>
          </a:prstGeom>
          <a:solidFill>
            <a:srgbClr val="3DBF8A"/>
          </a:solidFill>
          <a:ln w="12700">
            <a:solidFill>
              <a:srgbClr val="3DBF8A"/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4" name="Text 2"/>
          <p:cNvSpPr/>
          <p:nvPr/>
        </p:nvSpPr>
        <p:spPr>
          <a:xfrm>
            <a:off x="457200" y="512064"/>
            <a:ext cx="8229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200" b="1" dirty="0">
                <a:solidFill>
                  <a:srgbClr val="1A2A35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Het medicijn werkt. Op papier niet.</a:t>
            </a:r>
            <a:endParaRPr lang="en-US" sz="2200" dirty="0"/>
          </a:p>
        </p:txBody>
      </p:sp>
      <p:sp>
        <p:nvSpPr>
          <p:cNvPr id="5" name="Shape 3"/>
          <p:cNvSpPr/>
          <p:nvPr/>
        </p:nvSpPr>
        <p:spPr>
          <a:xfrm>
            <a:off x="457200" y="1143000"/>
            <a:ext cx="3840480" cy="3474720"/>
          </a:xfrm>
          <a:prstGeom prst="rect">
            <a:avLst/>
          </a:prstGeom>
          <a:solidFill>
            <a:srgbClr val="E4F9F1"/>
          </a:solidFill>
          <a:ln w="19050">
            <a:solidFill>
              <a:srgbClr val="3DBF8A"/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6" name="Text 4"/>
          <p:cNvSpPr/>
          <p:nvPr/>
        </p:nvSpPr>
        <p:spPr>
          <a:xfrm>
            <a:off x="594360" y="1261872"/>
            <a:ext cx="35661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3DBF8A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Wat verbetert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685800" y="1737360"/>
            <a:ext cx="3429000" cy="2651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300" dirty="0">
                <a:solidFill>
                  <a:srgbClr val="4A6070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Betere ademhaling</a:t>
            </a:r>
            <a:endParaRPr lang="en-US" sz="1300" dirty="0"/>
          </a:p>
          <a:p>
            <a:pPr marL="0" indent="0">
              <a:buNone/>
            </a:pPr>
            <a:r>
              <a:rPr lang="en-US" sz="1300" dirty="0">
                <a:solidFill>
                  <a:srgbClr val="4A6070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Krachtigere stem</a:t>
            </a:r>
            <a:endParaRPr lang="en-US" sz="1300" dirty="0"/>
          </a:p>
          <a:p>
            <a:pPr marL="0" indent="0">
              <a:buNone/>
            </a:pPr>
            <a:r>
              <a:rPr lang="en-US" sz="1300" dirty="0">
                <a:solidFill>
                  <a:srgbClr val="4A6070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Minder verslikken</a:t>
            </a:r>
            <a:endParaRPr lang="en-US" sz="1300" dirty="0"/>
          </a:p>
          <a:p>
            <a:pPr marL="0" indent="0">
              <a:buNone/>
            </a:pPr>
            <a:r>
              <a:rPr lang="en-US" sz="1300" dirty="0">
                <a:solidFill>
                  <a:srgbClr val="4A6070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Minder longontstekingen</a:t>
            </a:r>
            <a:endParaRPr lang="en-US" sz="1300" dirty="0"/>
          </a:p>
          <a:p>
            <a:pPr marL="0" indent="0">
              <a:buNone/>
            </a:pPr>
            <a:r>
              <a:rPr lang="en-US" sz="1300" dirty="0">
                <a:solidFill>
                  <a:srgbClr val="4A6070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Stabiliteit in progressie</a:t>
            </a:r>
            <a:endParaRPr lang="en-US" sz="1300" dirty="0"/>
          </a:p>
        </p:txBody>
      </p:sp>
      <p:sp>
        <p:nvSpPr>
          <p:cNvPr id="8" name="Shape 6"/>
          <p:cNvSpPr/>
          <p:nvPr/>
        </p:nvSpPr>
        <p:spPr>
          <a:xfrm>
            <a:off x="4846320" y="1143000"/>
            <a:ext cx="3840480" cy="3474720"/>
          </a:xfrm>
          <a:prstGeom prst="rect">
            <a:avLst/>
          </a:prstGeom>
          <a:solidFill>
            <a:srgbClr val="FFF0E9"/>
          </a:solidFill>
          <a:ln w="19050">
            <a:solidFill>
              <a:srgbClr val="FF7D45"/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9" name="Text 7"/>
          <p:cNvSpPr/>
          <p:nvPr/>
        </p:nvSpPr>
        <p:spPr>
          <a:xfrm>
            <a:off x="4983480" y="1261872"/>
            <a:ext cx="35661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7D45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Wat gemeten wordt</a:t>
            </a:r>
            <a:endParaRPr lang="en-US" sz="1400" dirty="0"/>
          </a:p>
        </p:txBody>
      </p:sp>
      <p:sp>
        <p:nvSpPr>
          <p:cNvPr id="10" name="Text 8"/>
          <p:cNvSpPr/>
          <p:nvPr/>
        </p:nvSpPr>
        <p:spPr>
          <a:xfrm>
            <a:off x="5029200" y="1737360"/>
            <a:ext cx="3429000" cy="2651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300" dirty="0" err="1">
                <a:solidFill>
                  <a:srgbClr val="4A6070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Muntje</a:t>
            </a:r>
            <a:r>
              <a:rPr lang="en-US" sz="1300" dirty="0">
                <a:solidFill>
                  <a:srgbClr val="4A6070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300" dirty="0" err="1">
                <a:solidFill>
                  <a:srgbClr val="4A6070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oppakken</a:t>
            </a:r>
            <a:endParaRPr lang="en-US" sz="1300" dirty="0"/>
          </a:p>
          <a:p>
            <a:pPr marL="0" indent="0">
              <a:buNone/>
            </a:pPr>
            <a:r>
              <a:rPr lang="en-US" sz="1300" dirty="0">
                <a:solidFill>
                  <a:srgbClr val="4A6070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Knop indrukken</a:t>
            </a:r>
            <a:endParaRPr lang="en-US" sz="1300" dirty="0"/>
          </a:p>
          <a:p>
            <a:pPr marL="0" indent="0">
              <a:buNone/>
            </a:pPr>
            <a:r>
              <a:rPr lang="en-US" sz="1300" dirty="0">
                <a:solidFill>
                  <a:srgbClr val="4A6070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Benen </a:t>
            </a:r>
            <a:r>
              <a:rPr lang="en-US" sz="1300" dirty="0" err="1">
                <a:solidFill>
                  <a:srgbClr val="4A6070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optillen</a:t>
            </a:r>
            <a:endParaRPr lang="en-US" sz="1300" dirty="0"/>
          </a:p>
          <a:p>
            <a:pPr marL="0" indent="0">
              <a:buNone/>
            </a:pPr>
            <a:r>
              <a:rPr lang="en-US" sz="600" dirty="0">
                <a:solidFill>
                  <a:srgbClr val="4A6070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 </a:t>
            </a:r>
            <a:endParaRPr lang="en-US" sz="1300" dirty="0"/>
          </a:p>
          <a:p>
            <a:pPr marL="0" indent="0">
              <a:buNone/>
            </a:pPr>
            <a:r>
              <a:rPr lang="en-US" sz="1300" b="1" dirty="0">
                <a:solidFill>
                  <a:srgbClr val="4A6070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Score: 0 punten.</a:t>
            </a:r>
            <a:endParaRPr lang="en-US" sz="1300" dirty="0"/>
          </a:p>
          <a:p>
            <a:pPr marL="0" indent="0">
              <a:buNone/>
            </a:pPr>
            <a:r>
              <a:rPr lang="en-US" sz="1300" dirty="0">
                <a:solidFill>
                  <a:srgbClr val="4A6070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Kon ik niet vóór de behandeling,</a:t>
            </a:r>
            <a:endParaRPr lang="en-US" sz="1300" dirty="0"/>
          </a:p>
          <a:p>
            <a:pPr marL="0" indent="0">
              <a:buNone/>
            </a:pPr>
            <a:r>
              <a:rPr lang="en-US" sz="1300" dirty="0">
                <a:solidFill>
                  <a:srgbClr val="4A6070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kan ik niet ná de behandeling.</a:t>
            </a:r>
            <a:endParaRPr lang="en-US" sz="1300" dirty="0"/>
          </a:p>
        </p:txBody>
      </p:sp>
      <p:sp>
        <p:nvSpPr>
          <p:cNvPr id="11" name="Text 9"/>
          <p:cNvSpPr/>
          <p:nvPr/>
        </p:nvSpPr>
        <p:spPr>
          <a:xfrm>
            <a:off x="457200" y="475488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i="1" dirty="0">
                <a:solidFill>
                  <a:srgbClr val="7A92A0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€ 90.000 per injectie  ·  3x per jaar  ·  0 punten op de test</a:t>
            </a:r>
            <a:endParaRPr lang="en-US" sz="1200" dirty="0"/>
          </a:p>
        </p:txBody>
      </p:sp>
      <p:sp>
        <p:nvSpPr>
          <p:cNvPr id="12" name="Shape 10"/>
          <p:cNvSpPr/>
          <p:nvPr/>
        </p:nvSpPr>
        <p:spPr>
          <a:xfrm>
            <a:off x="8001000" y="4846320"/>
            <a:ext cx="128016" cy="128016"/>
          </a:xfrm>
          <a:prstGeom prst="ellipse">
            <a:avLst/>
          </a:prstGeom>
          <a:solidFill>
            <a:srgbClr val="2196C4"/>
          </a:solidFill>
          <a:ln w="12700">
            <a:solidFill>
              <a:srgbClr val="2196C4"/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13" name="Shape 11"/>
          <p:cNvSpPr/>
          <p:nvPr/>
        </p:nvSpPr>
        <p:spPr>
          <a:xfrm>
            <a:off x="8202168" y="4846320"/>
            <a:ext cx="128016" cy="128016"/>
          </a:xfrm>
          <a:prstGeom prst="ellipse">
            <a:avLst/>
          </a:prstGeom>
          <a:solidFill>
            <a:srgbClr val="3DBF8A"/>
          </a:solidFill>
          <a:ln w="12700">
            <a:solidFill>
              <a:srgbClr val="3DBF8A"/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14" name="Shape 12"/>
          <p:cNvSpPr/>
          <p:nvPr/>
        </p:nvSpPr>
        <p:spPr>
          <a:xfrm>
            <a:off x="8403336" y="4846320"/>
            <a:ext cx="128016" cy="128016"/>
          </a:xfrm>
          <a:prstGeom prst="ellipse">
            <a:avLst/>
          </a:prstGeom>
          <a:solidFill>
            <a:srgbClr val="FF7D45"/>
          </a:solidFill>
          <a:ln w="12700">
            <a:solidFill>
              <a:srgbClr val="FF7D45"/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15" name="Shape 13"/>
          <p:cNvSpPr/>
          <p:nvPr/>
        </p:nvSpPr>
        <p:spPr>
          <a:xfrm>
            <a:off x="8604504" y="4846320"/>
            <a:ext cx="128016" cy="128016"/>
          </a:xfrm>
          <a:prstGeom prst="ellipse">
            <a:avLst/>
          </a:prstGeom>
          <a:solidFill>
            <a:srgbClr val="FFD166"/>
          </a:solidFill>
          <a:ln w="12700">
            <a:solidFill>
              <a:srgbClr val="FFD166"/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16" name="Text 14"/>
          <p:cNvSpPr/>
          <p:nvPr/>
        </p:nvSpPr>
        <p:spPr>
          <a:xfrm>
            <a:off x="8321040" y="4892040"/>
            <a:ext cx="7315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7A92A0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11 / 19</a:t>
            </a:r>
            <a:endParaRPr lang="en-US" sz="9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1A2A3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photo_dramatic.jp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4389120" y="0"/>
            <a:ext cx="4754880" cy="5143500"/>
          </a:xfrm>
          <a:prstGeom prst="rect">
            <a:avLst/>
          </a:prstGeom>
          <a:solidFill>
            <a:srgbClr val="1A2A35">
              <a:alpha val="85000"/>
            </a:srgbClr>
          </a:solidFill>
          <a:ln w="12700">
            <a:solidFill>
              <a:srgbClr val="1A2A35"/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4" name="Text 1"/>
          <p:cNvSpPr/>
          <p:nvPr/>
        </p:nvSpPr>
        <p:spPr>
          <a:xfrm>
            <a:off x="4663440" y="457200"/>
            <a:ext cx="4206240" cy="2651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2600" b="1" dirty="0">
                <a:solidFill>
                  <a:srgbClr val="FFFFFF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Ik </a:t>
            </a:r>
            <a:r>
              <a:rPr lang="en-US" sz="2600" b="1" dirty="0" err="1">
                <a:solidFill>
                  <a:srgbClr val="FFFFFF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weet</a:t>
            </a:r>
            <a:r>
              <a:rPr lang="en-US" sz="2600" b="1" dirty="0">
                <a:solidFill>
                  <a:srgbClr val="FFFFFF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2600" b="1" dirty="0" err="1">
                <a:solidFill>
                  <a:srgbClr val="FFFFFF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niet</a:t>
            </a:r>
            <a:endParaRPr lang="en-US" sz="2600" dirty="0"/>
          </a:p>
          <a:p>
            <a:pPr marL="0" indent="0" algn="l">
              <a:buNone/>
            </a:pPr>
            <a:r>
              <a:rPr lang="en-US" sz="2600" b="1" dirty="0">
                <a:solidFill>
                  <a:srgbClr val="FFFFFF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of ik dit medicijn</a:t>
            </a:r>
            <a:endParaRPr lang="en-US" sz="2600" dirty="0"/>
          </a:p>
          <a:p>
            <a:pPr marL="0" indent="0" algn="l">
              <a:buNone/>
            </a:pPr>
            <a:r>
              <a:rPr lang="en-US" sz="2600" b="1" dirty="0">
                <a:solidFill>
                  <a:srgbClr val="FFFFFF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volgend jaar nog krijg.</a:t>
            </a:r>
            <a:endParaRPr lang="en-US" sz="2600" dirty="0"/>
          </a:p>
        </p:txBody>
      </p:sp>
      <p:sp>
        <p:nvSpPr>
          <p:cNvPr id="5" name="Text 2"/>
          <p:cNvSpPr/>
          <p:nvPr/>
        </p:nvSpPr>
        <p:spPr>
          <a:xfrm>
            <a:off x="4663440" y="3246120"/>
            <a:ext cx="42062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200" b="1" dirty="0">
                <a:solidFill>
                  <a:srgbClr val="3DBF8A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Maar </a:t>
            </a:r>
            <a:r>
              <a:rPr lang="en-US" sz="2200" b="1" dirty="0" err="1">
                <a:solidFill>
                  <a:srgbClr val="3DBF8A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ik</a:t>
            </a:r>
            <a:r>
              <a:rPr lang="en-US" sz="2200" b="1" dirty="0">
                <a:solidFill>
                  <a:srgbClr val="3DBF8A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 ben hier wel.</a:t>
            </a:r>
            <a:endParaRPr lang="en-US" sz="2200" dirty="0"/>
          </a:p>
        </p:txBody>
      </p:sp>
      <p:sp>
        <p:nvSpPr>
          <p:cNvPr id="6" name="Text 3"/>
          <p:cNvSpPr/>
          <p:nvPr/>
        </p:nvSpPr>
        <p:spPr>
          <a:xfrm>
            <a:off x="4663440" y="3931920"/>
            <a:ext cx="42062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nl-NL" sz="1300" i="1" dirty="0">
                <a:solidFill>
                  <a:srgbClr val="7A92A0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Dit is niet alleen mijn onzekerheid. Dit is die van iedereen met SMA die thuiszit en afwacht.</a:t>
            </a:r>
            <a:endParaRPr lang="en-US" sz="1300" dirty="0"/>
          </a:p>
        </p:txBody>
      </p:sp>
      <p:sp>
        <p:nvSpPr>
          <p:cNvPr id="7" name="Shape 4"/>
          <p:cNvSpPr/>
          <p:nvPr/>
        </p:nvSpPr>
        <p:spPr>
          <a:xfrm>
            <a:off x="8001000" y="4828032"/>
            <a:ext cx="128016" cy="128016"/>
          </a:xfrm>
          <a:prstGeom prst="ellipse">
            <a:avLst/>
          </a:prstGeom>
          <a:solidFill>
            <a:srgbClr val="2196C4"/>
          </a:solidFill>
          <a:ln w="12700">
            <a:solidFill>
              <a:srgbClr val="2196C4"/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8" name="Shape 5"/>
          <p:cNvSpPr/>
          <p:nvPr/>
        </p:nvSpPr>
        <p:spPr>
          <a:xfrm>
            <a:off x="8202168" y="4828032"/>
            <a:ext cx="128016" cy="128016"/>
          </a:xfrm>
          <a:prstGeom prst="ellipse">
            <a:avLst/>
          </a:prstGeom>
          <a:solidFill>
            <a:srgbClr val="3DBF8A"/>
          </a:solidFill>
          <a:ln w="12700">
            <a:solidFill>
              <a:srgbClr val="3DBF8A"/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9" name="Shape 6"/>
          <p:cNvSpPr/>
          <p:nvPr/>
        </p:nvSpPr>
        <p:spPr>
          <a:xfrm>
            <a:off x="8403336" y="4828032"/>
            <a:ext cx="128016" cy="128016"/>
          </a:xfrm>
          <a:prstGeom prst="ellipse">
            <a:avLst/>
          </a:prstGeom>
          <a:solidFill>
            <a:srgbClr val="FF7D45"/>
          </a:solidFill>
          <a:ln w="12700">
            <a:solidFill>
              <a:srgbClr val="FF7D45"/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10" name="Shape 7"/>
          <p:cNvSpPr/>
          <p:nvPr/>
        </p:nvSpPr>
        <p:spPr>
          <a:xfrm>
            <a:off x="8604504" y="4828032"/>
            <a:ext cx="128016" cy="128016"/>
          </a:xfrm>
          <a:prstGeom prst="ellipse">
            <a:avLst/>
          </a:prstGeom>
          <a:solidFill>
            <a:srgbClr val="FFD166"/>
          </a:solidFill>
          <a:ln w="12700">
            <a:solidFill>
              <a:srgbClr val="FFD166"/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11" name="Text 8"/>
          <p:cNvSpPr/>
          <p:nvPr/>
        </p:nvSpPr>
        <p:spPr>
          <a:xfrm>
            <a:off x="8321040" y="4892040"/>
            <a:ext cx="7315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7A92A0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12 / 19</a:t>
            </a:r>
            <a:endParaRPr lang="en-US" sz="9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5FA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402336"/>
            <a:ext cx="2011680" cy="50292"/>
          </a:xfrm>
          <a:prstGeom prst="rect">
            <a:avLst/>
          </a:prstGeom>
          <a:solidFill>
            <a:srgbClr val="2196C4"/>
          </a:solidFill>
          <a:ln w="12700">
            <a:solidFill>
              <a:srgbClr val="2196C4"/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3" name="Shape 1"/>
          <p:cNvSpPr/>
          <p:nvPr/>
        </p:nvSpPr>
        <p:spPr>
          <a:xfrm>
            <a:off x="457200" y="452628"/>
            <a:ext cx="2011680" cy="20117"/>
          </a:xfrm>
          <a:prstGeom prst="rect">
            <a:avLst/>
          </a:prstGeom>
          <a:solidFill>
            <a:srgbClr val="3DBF8A"/>
          </a:solidFill>
          <a:ln w="12700">
            <a:solidFill>
              <a:srgbClr val="3DBF8A"/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4" name="Text 2"/>
          <p:cNvSpPr/>
          <p:nvPr/>
        </p:nvSpPr>
        <p:spPr>
          <a:xfrm>
            <a:off x="457200" y="512064"/>
            <a:ext cx="8229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600" b="1" dirty="0">
                <a:solidFill>
                  <a:srgbClr val="1A2A35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De vergeten groep</a:t>
            </a:r>
            <a:endParaRPr lang="en-US" sz="2600" dirty="0"/>
          </a:p>
        </p:txBody>
      </p:sp>
      <p:sp>
        <p:nvSpPr>
          <p:cNvPr id="5" name="Text 3"/>
          <p:cNvSpPr/>
          <p:nvPr/>
        </p:nvSpPr>
        <p:spPr>
          <a:xfrm>
            <a:off x="158561" y="898398"/>
            <a:ext cx="2834640" cy="1920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600" b="1" dirty="0">
                <a:solidFill>
                  <a:srgbClr val="2196C4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~25</a:t>
            </a:r>
            <a:endParaRPr lang="en-US" sz="9600" dirty="0"/>
          </a:p>
        </p:txBody>
      </p:sp>
      <p:sp>
        <p:nvSpPr>
          <p:cNvPr id="6" name="Text 4"/>
          <p:cNvSpPr/>
          <p:nvPr/>
        </p:nvSpPr>
        <p:spPr>
          <a:xfrm>
            <a:off x="353601" y="2739374"/>
            <a:ext cx="283464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4A6070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mensen</a:t>
            </a:r>
            <a:endParaRPr lang="en-US" sz="1400" dirty="0"/>
          </a:p>
          <a:p>
            <a:pPr marL="0" indent="0" algn="ctr">
              <a:buNone/>
            </a:pPr>
            <a:r>
              <a:rPr lang="nl-NL" sz="1400" dirty="0">
                <a:solidFill>
                  <a:srgbClr val="4A6070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die elke ochtend wakker worden wetende dat het medicijn bestaat, maar niet voor hen.</a:t>
            </a:r>
            <a:r>
              <a:rPr lang="en-US" sz="1400" dirty="0">
                <a:solidFill>
                  <a:srgbClr val="4A6070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 </a:t>
            </a:r>
            <a:endParaRPr lang="en-US" sz="1400" dirty="0"/>
          </a:p>
        </p:txBody>
      </p:sp>
      <p:sp>
        <p:nvSpPr>
          <p:cNvPr id="7" name="Shape 5"/>
          <p:cNvSpPr/>
          <p:nvPr/>
        </p:nvSpPr>
        <p:spPr>
          <a:xfrm>
            <a:off x="3383280" y="1051560"/>
            <a:ext cx="5303520" cy="804672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  <a:effectLst>
            <a:outerShdw blurRad="101600" dist="25400" dir="8100000" algn="bl" rotWithShape="0">
              <a:srgbClr val="000000">
                <a:alpha val="9000"/>
              </a:srgbClr>
            </a:outerShdw>
          </a:effectLst>
        </p:spPr>
        <p:txBody>
          <a:bodyPr/>
          <a:lstStyle/>
          <a:p>
            <a:endParaRPr lang="nl-NL"/>
          </a:p>
        </p:txBody>
      </p:sp>
      <p:sp>
        <p:nvSpPr>
          <p:cNvPr id="8" name="Shape 6"/>
          <p:cNvSpPr/>
          <p:nvPr/>
        </p:nvSpPr>
        <p:spPr>
          <a:xfrm>
            <a:off x="3383280" y="1051560"/>
            <a:ext cx="59436" cy="804672"/>
          </a:xfrm>
          <a:prstGeom prst="rect">
            <a:avLst/>
          </a:prstGeom>
          <a:solidFill>
            <a:srgbClr val="FF7D45"/>
          </a:solidFill>
          <a:ln w="12700">
            <a:solidFill>
              <a:srgbClr val="FF7D45"/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9" name="Text 7"/>
          <p:cNvSpPr/>
          <p:nvPr/>
        </p:nvSpPr>
        <p:spPr>
          <a:xfrm>
            <a:off x="3611880" y="1106424"/>
            <a:ext cx="493776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1A2A35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Kunnen fysiek geen ruggenprik krijgen</a:t>
            </a:r>
            <a:endParaRPr lang="en-US" sz="1300" dirty="0"/>
          </a:p>
        </p:txBody>
      </p:sp>
      <p:sp>
        <p:nvSpPr>
          <p:cNvPr id="10" name="Shape 8"/>
          <p:cNvSpPr/>
          <p:nvPr/>
        </p:nvSpPr>
        <p:spPr>
          <a:xfrm>
            <a:off x="3383280" y="2011680"/>
            <a:ext cx="5303520" cy="804672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  <a:effectLst>
            <a:outerShdw blurRad="101600" dist="25400" dir="8100000" algn="bl" rotWithShape="0">
              <a:srgbClr val="000000">
                <a:alpha val="9000"/>
              </a:srgbClr>
            </a:outerShdw>
          </a:effectLst>
        </p:spPr>
        <p:txBody>
          <a:bodyPr/>
          <a:lstStyle/>
          <a:p>
            <a:endParaRPr lang="nl-NL"/>
          </a:p>
        </p:txBody>
      </p:sp>
      <p:sp>
        <p:nvSpPr>
          <p:cNvPr id="11" name="Shape 9"/>
          <p:cNvSpPr/>
          <p:nvPr/>
        </p:nvSpPr>
        <p:spPr>
          <a:xfrm>
            <a:off x="3383280" y="2011680"/>
            <a:ext cx="59436" cy="804672"/>
          </a:xfrm>
          <a:prstGeom prst="rect">
            <a:avLst/>
          </a:prstGeom>
          <a:solidFill>
            <a:srgbClr val="FF7D45"/>
          </a:solidFill>
          <a:ln w="12700">
            <a:solidFill>
              <a:srgbClr val="FF7D45"/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12" name="Text 10"/>
          <p:cNvSpPr/>
          <p:nvPr/>
        </p:nvSpPr>
        <p:spPr>
          <a:xfrm>
            <a:off x="3611880" y="2066544"/>
            <a:ext cx="493776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1A2A35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Ouder dan 25: Risdiplam niet vergoed</a:t>
            </a:r>
            <a:endParaRPr lang="en-US" sz="1300" dirty="0"/>
          </a:p>
        </p:txBody>
      </p:sp>
      <p:sp>
        <p:nvSpPr>
          <p:cNvPr id="13" name="Shape 11"/>
          <p:cNvSpPr/>
          <p:nvPr/>
        </p:nvSpPr>
        <p:spPr>
          <a:xfrm>
            <a:off x="3383280" y="2971800"/>
            <a:ext cx="5303520" cy="804672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  <a:effectLst>
            <a:outerShdw blurRad="101600" dist="25400" dir="8100000" algn="bl" rotWithShape="0">
              <a:srgbClr val="000000">
                <a:alpha val="9000"/>
              </a:srgbClr>
            </a:outerShdw>
          </a:effectLst>
        </p:spPr>
        <p:txBody>
          <a:bodyPr/>
          <a:lstStyle/>
          <a:p>
            <a:endParaRPr lang="nl-NL"/>
          </a:p>
        </p:txBody>
      </p:sp>
      <p:sp>
        <p:nvSpPr>
          <p:cNvPr id="14" name="Shape 12"/>
          <p:cNvSpPr/>
          <p:nvPr/>
        </p:nvSpPr>
        <p:spPr>
          <a:xfrm>
            <a:off x="3383280" y="2971800"/>
            <a:ext cx="59436" cy="804672"/>
          </a:xfrm>
          <a:prstGeom prst="rect">
            <a:avLst/>
          </a:prstGeom>
          <a:solidFill>
            <a:srgbClr val="4A6070"/>
          </a:solidFill>
          <a:ln w="12700">
            <a:solidFill>
              <a:srgbClr val="4A6070"/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15" name="Text 13"/>
          <p:cNvSpPr/>
          <p:nvPr/>
        </p:nvSpPr>
        <p:spPr>
          <a:xfrm>
            <a:off x="3611880" y="3026664"/>
            <a:ext cx="493776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1A2A35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Al meer dan 5 jaar geen behandeling</a:t>
            </a:r>
            <a:endParaRPr lang="en-US" sz="1300" dirty="0"/>
          </a:p>
        </p:txBody>
      </p:sp>
      <p:sp>
        <p:nvSpPr>
          <p:cNvPr id="16" name="Shape 14"/>
          <p:cNvSpPr/>
          <p:nvPr/>
        </p:nvSpPr>
        <p:spPr>
          <a:xfrm>
            <a:off x="3383280" y="3931920"/>
            <a:ext cx="5303520" cy="804672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  <a:effectLst>
            <a:outerShdw blurRad="101600" dist="25400" dir="8100000" algn="bl" rotWithShape="0">
              <a:srgbClr val="000000">
                <a:alpha val="9000"/>
              </a:srgbClr>
            </a:outerShdw>
          </a:effectLst>
        </p:spPr>
        <p:txBody>
          <a:bodyPr/>
          <a:lstStyle/>
          <a:p>
            <a:endParaRPr lang="nl-NL"/>
          </a:p>
        </p:txBody>
      </p:sp>
      <p:sp>
        <p:nvSpPr>
          <p:cNvPr id="17" name="Shape 15"/>
          <p:cNvSpPr/>
          <p:nvPr/>
        </p:nvSpPr>
        <p:spPr>
          <a:xfrm>
            <a:off x="3383280" y="3931920"/>
            <a:ext cx="59436" cy="804672"/>
          </a:xfrm>
          <a:prstGeom prst="rect">
            <a:avLst/>
          </a:prstGeom>
          <a:solidFill>
            <a:srgbClr val="4A6070"/>
          </a:solidFill>
          <a:ln w="12700">
            <a:solidFill>
              <a:srgbClr val="4A6070"/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18" name="Text 16"/>
          <p:cNvSpPr/>
          <p:nvPr/>
        </p:nvSpPr>
        <p:spPr>
          <a:xfrm>
            <a:off x="3611880" y="3986784"/>
            <a:ext cx="493776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1A2A35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Elke dag: onomkeerbare achteruitgang</a:t>
            </a:r>
            <a:endParaRPr lang="en-US" sz="1300" dirty="0"/>
          </a:p>
        </p:txBody>
      </p:sp>
      <p:sp>
        <p:nvSpPr>
          <p:cNvPr id="19" name="Shape 17"/>
          <p:cNvSpPr/>
          <p:nvPr/>
        </p:nvSpPr>
        <p:spPr>
          <a:xfrm>
            <a:off x="8001000" y="4846320"/>
            <a:ext cx="128016" cy="128016"/>
          </a:xfrm>
          <a:prstGeom prst="ellipse">
            <a:avLst/>
          </a:prstGeom>
          <a:solidFill>
            <a:srgbClr val="2196C4"/>
          </a:solidFill>
          <a:ln w="12700">
            <a:solidFill>
              <a:srgbClr val="2196C4"/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20" name="Shape 18"/>
          <p:cNvSpPr/>
          <p:nvPr/>
        </p:nvSpPr>
        <p:spPr>
          <a:xfrm>
            <a:off x="8202168" y="4846320"/>
            <a:ext cx="128016" cy="128016"/>
          </a:xfrm>
          <a:prstGeom prst="ellipse">
            <a:avLst/>
          </a:prstGeom>
          <a:solidFill>
            <a:srgbClr val="3DBF8A"/>
          </a:solidFill>
          <a:ln w="12700">
            <a:solidFill>
              <a:srgbClr val="3DBF8A"/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21" name="Shape 19"/>
          <p:cNvSpPr/>
          <p:nvPr/>
        </p:nvSpPr>
        <p:spPr>
          <a:xfrm>
            <a:off x="8403336" y="4846320"/>
            <a:ext cx="128016" cy="128016"/>
          </a:xfrm>
          <a:prstGeom prst="ellipse">
            <a:avLst/>
          </a:prstGeom>
          <a:solidFill>
            <a:srgbClr val="FF7D45"/>
          </a:solidFill>
          <a:ln w="12700">
            <a:solidFill>
              <a:srgbClr val="FF7D45"/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22" name="Shape 20"/>
          <p:cNvSpPr/>
          <p:nvPr/>
        </p:nvSpPr>
        <p:spPr>
          <a:xfrm>
            <a:off x="8604504" y="4846320"/>
            <a:ext cx="128016" cy="128016"/>
          </a:xfrm>
          <a:prstGeom prst="ellipse">
            <a:avLst/>
          </a:prstGeom>
          <a:solidFill>
            <a:srgbClr val="FFD166"/>
          </a:solidFill>
          <a:ln w="12700">
            <a:solidFill>
              <a:srgbClr val="FFD166"/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23" name="Text 21"/>
          <p:cNvSpPr/>
          <p:nvPr/>
        </p:nvSpPr>
        <p:spPr>
          <a:xfrm>
            <a:off x="8321040" y="4892040"/>
            <a:ext cx="7315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7A92A0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13 / 19</a:t>
            </a:r>
            <a:endParaRPr lang="en-US" sz="9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5FA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402336"/>
            <a:ext cx="1645920" cy="50292"/>
          </a:xfrm>
          <a:prstGeom prst="rect">
            <a:avLst/>
          </a:prstGeom>
          <a:solidFill>
            <a:srgbClr val="2196C4"/>
          </a:solidFill>
          <a:ln w="12700">
            <a:solidFill>
              <a:srgbClr val="2196C4"/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3" name="Shape 1"/>
          <p:cNvSpPr/>
          <p:nvPr/>
        </p:nvSpPr>
        <p:spPr>
          <a:xfrm>
            <a:off x="457200" y="452628"/>
            <a:ext cx="1645920" cy="20117"/>
          </a:xfrm>
          <a:prstGeom prst="rect">
            <a:avLst/>
          </a:prstGeom>
          <a:solidFill>
            <a:srgbClr val="3DBF8A"/>
          </a:solidFill>
          <a:ln w="12700">
            <a:solidFill>
              <a:srgbClr val="3DBF8A"/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4" name="Text 2"/>
          <p:cNvSpPr/>
          <p:nvPr/>
        </p:nvSpPr>
        <p:spPr>
          <a:xfrm>
            <a:off x="457200" y="512064"/>
            <a:ext cx="8229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600" b="1" dirty="0">
                <a:solidFill>
                  <a:srgbClr val="1A2A35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De catch-22</a:t>
            </a:r>
            <a:endParaRPr lang="en-US" sz="2600" dirty="0"/>
          </a:p>
        </p:txBody>
      </p:sp>
      <p:sp>
        <p:nvSpPr>
          <p:cNvPr id="5" name="Shape 3"/>
          <p:cNvSpPr/>
          <p:nvPr/>
        </p:nvSpPr>
        <p:spPr>
          <a:xfrm>
            <a:off x="274320" y="1188720"/>
            <a:ext cx="1920240" cy="265176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  <a:effectLst>
            <a:outerShdw blurRad="101600" dist="25400" dir="8100000" algn="bl" rotWithShape="0">
              <a:srgbClr val="000000">
                <a:alpha val="9000"/>
              </a:srgbClr>
            </a:outerShdw>
          </a:effectLst>
        </p:spPr>
        <p:txBody>
          <a:bodyPr/>
          <a:lstStyle/>
          <a:p>
            <a:endParaRPr lang="nl-NL"/>
          </a:p>
        </p:txBody>
      </p:sp>
      <p:sp>
        <p:nvSpPr>
          <p:cNvPr id="6" name="Shape 4"/>
          <p:cNvSpPr/>
          <p:nvPr/>
        </p:nvSpPr>
        <p:spPr>
          <a:xfrm>
            <a:off x="274320" y="1188720"/>
            <a:ext cx="1920240" cy="59436"/>
          </a:xfrm>
          <a:prstGeom prst="rect">
            <a:avLst/>
          </a:prstGeom>
          <a:solidFill>
            <a:srgbClr val="FF7D45"/>
          </a:solidFill>
          <a:ln w="12700">
            <a:solidFill>
              <a:srgbClr val="FF7D45"/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7" name="Text 5"/>
          <p:cNvSpPr/>
          <p:nvPr/>
        </p:nvSpPr>
        <p:spPr>
          <a:xfrm>
            <a:off x="384048" y="1325880"/>
            <a:ext cx="1719072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A2A35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Ruggenprik</a:t>
            </a:r>
            <a:endParaRPr lang="en-US" sz="1300" dirty="0"/>
          </a:p>
          <a:p>
            <a:pPr marL="0" indent="0">
              <a:buNone/>
            </a:pPr>
            <a:r>
              <a:rPr lang="en-US" sz="1300" b="1" dirty="0">
                <a:solidFill>
                  <a:srgbClr val="1A2A35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niet mogelijk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384048" y="2194560"/>
            <a:ext cx="1719072" cy="1417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4A6070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Spinraza niet beschikbaar</a:t>
            </a:r>
            <a:endParaRPr lang="en-US" sz="1100" dirty="0"/>
          </a:p>
        </p:txBody>
      </p:sp>
      <p:sp>
        <p:nvSpPr>
          <p:cNvPr id="9" name="Shape 7"/>
          <p:cNvSpPr/>
          <p:nvPr/>
        </p:nvSpPr>
        <p:spPr>
          <a:xfrm>
            <a:off x="2194560" y="2514600"/>
            <a:ext cx="256032" cy="0"/>
          </a:xfrm>
          <a:prstGeom prst="line">
            <a:avLst/>
          </a:prstGeom>
          <a:noFill/>
          <a:ln w="19050">
            <a:solidFill>
              <a:srgbClr val="7A92A0"/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10" name="Shape 8"/>
          <p:cNvSpPr/>
          <p:nvPr/>
        </p:nvSpPr>
        <p:spPr>
          <a:xfrm>
            <a:off x="2450592" y="1188720"/>
            <a:ext cx="1920240" cy="265176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  <a:effectLst>
            <a:outerShdw blurRad="101600" dist="25400" dir="8100000" algn="bl" rotWithShape="0">
              <a:srgbClr val="000000">
                <a:alpha val="9000"/>
              </a:srgbClr>
            </a:outerShdw>
          </a:effectLst>
        </p:spPr>
        <p:txBody>
          <a:bodyPr/>
          <a:lstStyle/>
          <a:p>
            <a:endParaRPr lang="nl-NL"/>
          </a:p>
        </p:txBody>
      </p:sp>
      <p:sp>
        <p:nvSpPr>
          <p:cNvPr id="11" name="Shape 9"/>
          <p:cNvSpPr/>
          <p:nvPr/>
        </p:nvSpPr>
        <p:spPr>
          <a:xfrm>
            <a:off x="2450592" y="1188720"/>
            <a:ext cx="1920240" cy="59436"/>
          </a:xfrm>
          <a:prstGeom prst="rect">
            <a:avLst/>
          </a:prstGeom>
          <a:solidFill>
            <a:srgbClr val="FF7D45"/>
          </a:solidFill>
          <a:ln w="12700">
            <a:solidFill>
              <a:srgbClr val="FF7D45"/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12" name="Text 10"/>
          <p:cNvSpPr/>
          <p:nvPr/>
        </p:nvSpPr>
        <p:spPr>
          <a:xfrm>
            <a:off x="2560320" y="1325880"/>
            <a:ext cx="1719072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A2A35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Risdiplam</a:t>
            </a:r>
            <a:endParaRPr lang="en-US" sz="1300" dirty="0"/>
          </a:p>
          <a:p>
            <a:pPr marL="0" indent="0">
              <a:buNone/>
            </a:pPr>
            <a:r>
              <a:rPr lang="en-US" sz="1300" b="1" dirty="0">
                <a:solidFill>
                  <a:srgbClr val="1A2A35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niet vergoed</a:t>
            </a:r>
            <a:endParaRPr lang="en-US" sz="1300" dirty="0"/>
          </a:p>
        </p:txBody>
      </p:sp>
      <p:sp>
        <p:nvSpPr>
          <p:cNvPr id="13" name="Text 11"/>
          <p:cNvSpPr/>
          <p:nvPr/>
        </p:nvSpPr>
        <p:spPr>
          <a:xfrm>
            <a:off x="2560320" y="2194560"/>
            <a:ext cx="1719072" cy="1417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4A6070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Leeftijdsgrens: 25 jaar</a:t>
            </a:r>
            <a:endParaRPr lang="en-US" sz="1100" dirty="0"/>
          </a:p>
        </p:txBody>
      </p:sp>
      <p:sp>
        <p:nvSpPr>
          <p:cNvPr id="14" name="Shape 12"/>
          <p:cNvSpPr/>
          <p:nvPr/>
        </p:nvSpPr>
        <p:spPr>
          <a:xfrm>
            <a:off x="4370832" y="2514600"/>
            <a:ext cx="256032" cy="0"/>
          </a:xfrm>
          <a:prstGeom prst="line">
            <a:avLst/>
          </a:prstGeom>
          <a:noFill/>
          <a:ln w="19050">
            <a:solidFill>
              <a:srgbClr val="7A92A0"/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15" name="Shape 13"/>
          <p:cNvSpPr/>
          <p:nvPr/>
        </p:nvSpPr>
        <p:spPr>
          <a:xfrm>
            <a:off x="4626864" y="1188720"/>
            <a:ext cx="1920240" cy="265176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  <a:effectLst>
            <a:outerShdw blurRad="101600" dist="25400" dir="8100000" algn="bl" rotWithShape="0">
              <a:srgbClr val="000000">
                <a:alpha val="9000"/>
              </a:srgbClr>
            </a:outerShdw>
          </a:effectLst>
        </p:spPr>
        <p:txBody>
          <a:bodyPr/>
          <a:lstStyle/>
          <a:p>
            <a:endParaRPr lang="nl-NL"/>
          </a:p>
        </p:txBody>
      </p:sp>
      <p:sp>
        <p:nvSpPr>
          <p:cNvPr id="16" name="Shape 14"/>
          <p:cNvSpPr/>
          <p:nvPr/>
        </p:nvSpPr>
        <p:spPr>
          <a:xfrm>
            <a:off x="4626864" y="1188720"/>
            <a:ext cx="1920240" cy="59436"/>
          </a:xfrm>
          <a:prstGeom prst="rect">
            <a:avLst/>
          </a:prstGeom>
          <a:solidFill>
            <a:srgbClr val="2196C4"/>
          </a:solidFill>
          <a:ln w="12700">
            <a:solidFill>
              <a:srgbClr val="2196C4"/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17" name="Text 15"/>
          <p:cNvSpPr/>
          <p:nvPr/>
        </p:nvSpPr>
        <p:spPr>
          <a:xfrm>
            <a:off x="4736592" y="1325880"/>
            <a:ext cx="1719072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A2A35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Oplossing:</a:t>
            </a:r>
            <a:endParaRPr lang="en-US" sz="1300" dirty="0"/>
          </a:p>
          <a:p>
            <a:pPr marL="0" indent="0">
              <a:buNone/>
            </a:pPr>
            <a:r>
              <a:rPr lang="en-US" sz="1300" b="1" dirty="0">
                <a:solidFill>
                  <a:srgbClr val="1A2A35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VT traject</a:t>
            </a:r>
            <a:endParaRPr lang="en-US" sz="1300" dirty="0"/>
          </a:p>
        </p:txBody>
      </p:sp>
      <p:sp>
        <p:nvSpPr>
          <p:cNvPr id="18" name="Text 16"/>
          <p:cNvSpPr/>
          <p:nvPr/>
        </p:nvSpPr>
        <p:spPr>
          <a:xfrm>
            <a:off x="4736592" y="2194560"/>
            <a:ext cx="1719072" cy="1417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4A6070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Effectiviteit aantonen </a:t>
            </a:r>
            <a:r>
              <a:rPr lang="en-US" sz="1100" dirty="0" err="1">
                <a:solidFill>
                  <a:srgbClr val="4A6070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boven</a:t>
            </a:r>
            <a:r>
              <a:rPr lang="en-US" sz="1100" dirty="0">
                <a:solidFill>
                  <a:srgbClr val="4A6070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 25 </a:t>
            </a:r>
            <a:r>
              <a:rPr lang="en-US" sz="1100" dirty="0" err="1">
                <a:solidFill>
                  <a:srgbClr val="4A6070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jaar</a:t>
            </a:r>
            <a:endParaRPr lang="en-US" sz="1100" dirty="0"/>
          </a:p>
        </p:txBody>
      </p:sp>
      <p:sp>
        <p:nvSpPr>
          <p:cNvPr id="19" name="Shape 17"/>
          <p:cNvSpPr/>
          <p:nvPr/>
        </p:nvSpPr>
        <p:spPr>
          <a:xfrm>
            <a:off x="6547104" y="2514600"/>
            <a:ext cx="256032" cy="0"/>
          </a:xfrm>
          <a:prstGeom prst="line">
            <a:avLst/>
          </a:prstGeom>
          <a:noFill/>
          <a:ln w="19050">
            <a:solidFill>
              <a:srgbClr val="7A92A0"/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20" name="Shape 18"/>
          <p:cNvSpPr/>
          <p:nvPr/>
        </p:nvSpPr>
        <p:spPr>
          <a:xfrm>
            <a:off x="6803136" y="1188720"/>
            <a:ext cx="1920240" cy="265176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  <a:effectLst>
            <a:outerShdw blurRad="101600" dist="25400" dir="8100000" algn="bl" rotWithShape="0">
              <a:srgbClr val="000000">
                <a:alpha val="9000"/>
              </a:srgbClr>
            </a:outerShdw>
          </a:effectLst>
        </p:spPr>
        <p:txBody>
          <a:bodyPr/>
          <a:lstStyle/>
          <a:p>
            <a:endParaRPr lang="nl-NL"/>
          </a:p>
        </p:txBody>
      </p:sp>
      <p:sp>
        <p:nvSpPr>
          <p:cNvPr id="21" name="Shape 19"/>
          <p:cNvSpPr/>
          <p:nvPr/>
        </p:nvSpPr>
        <p:spPr>
          <a:xfrm>
            <a:off x="6803136" y="1188720"/>
            <a:ext cx="1920240" cy="59436"/>
          </a:xfrm>
          <a:prstGeom prst="rect">
            <a:avLst/>
          </a:prstGeom>
          <a:solidFill>
            <a:srgbClr val="4A6070"/>
          </a:solidFill>
          <a:ln w="12700">
            <a:solidFill>
              <a:srgbClr val="4A6070"/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22" name="Text 20"/>
          <p:cNvSpPr/>
          <p:nvPr/>
        </p:nvSpPr>
        <p:spPr>
          <a:xfrm>
            <a:off x="6912864" y="1325880"/>
            <a:ext cx="1719072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A2A35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Maar</a:t>
            </a:r>
            <a:endParaRPr lang="en-US" sz="1300" dirty="0"/>
          </a:p>
          <a:p>
            <a:pPr marL="0" indent="0">
              <a:buNone/>
            </a:pPr>
            <a:r>
              <a:rPr lang="en-US" sz="1300" b="1" dirty="0">
                <a:solidFill>
                  <a:srgbClr val="1A2A35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hoe?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6912864" y="2194560"/>
            <a:ext cx="1719072" cy="1417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4A6070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Meet je effect bij iemand die nauwelijks spierkracht heeft?</a:t>
            </a:r>
            <a:endParaRPr lang="en-US" sz="1100" dirty="0"/>
          </a:p>
        </p:txBody>
      </p:sp>
      <p:sp>
        <p:nvSpPr>
          <p:cNvPr id="24" name="Text 22"/>
          <p:cNvSpPr/>
          <p:nvPr/>
        </p:nvSpPr>
        <p:spPr>
          <a:xfrm>
            <a:off x="457200" y="4005072"/>
            <a:ext cx="82296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i="1" dirty="0">
                <a:solidFill>
                  <a:srgbClr val="2196C4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SMA op je 24e is biologisch identiek aan SMA op je 26e. </a:t>
            </a:r>
          </a:p>
          <a:p>
            <a:pPr marL="0" indent="0" algn="ctr">
              <a:buNone/>
            </a:pPr>
            <a:r>
              <a:rPr lang="en-US" sz="1400" b="1" i="1" dirty="0">
                <a:solidFill>
                  <a:srgbClr val="2196C4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De ziekte verandert niet op je verjaardag.</a:t>
            </a:r>
            <a:endParaRPr lang="en-US" sz="1400" dirty="0"/>
          </a:p>
        </p:txBody>
      </p:sp>
      <p:sp>
        <p:nvSpPr>
          <p:cNvPr id="25" name="Shape 23"/>
          <p:cNvSpPr/>
          <p:nvPr/>
        </p:nvSpPr>
        <p:spPr>
          <a:xfrm>
            <a:off x="8001000" y="4846320"/>
            <a:ext cx="128016" cy="128016"/>
          </a:xfrm>
          <a:prstGeom prst="ellipse">
            <a:avLst/>
          </a:prstGeom>
          <a:solidFill>
            <a:srgbClr val="2196C4"/>
          </a:solidFill>
          <a:ln w="12700">
            <a:solidFill>
              <a:srgbClr val="2196C4"/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26" name="Shape 24"/>
          <p:cNvSpPr/>
          <p:nvPr/>
        </p:nvSpPr>
        <p:spPr>
          <a:xfrm>
            <a:off x="8202168" y="4846320"/>
            <a:ext cx="128016" cy="128016"/>
          </a:xfrm>
          <a:prstGeom prst="ellipse">
            <a:avLst/>
          </a:prstGeom>
          <a:solidFill>
            <a:srgbClr val="3DBF8A"/>
          </a:solidFill>
          <a:ln w="12700">
            <a:solidFill>
              <a:srgbClr val="3DBF8A"/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27" name="Shape 25"/>
          <p:cNvSpPr/>
          <p:nvPr/>
        </p:nvSpPr>
        <p:spPr>
          <a:xfrm>
            <a:off x="8403336" y="4846320"/>
            <a:ext cx="128016" cy="128016"/>
          </a:xfrm>
          <a:prstGeom prst="ellipse">
            <a:avLst/>
          </a:prstGeom>
          <a:solidFill>
            <a:srgbClr val="FF7D45"/>
          </a:solidFill>
          <a:ln w="12700">
            <a:solidFill>
              <a:srgbClr val="FF7D45"/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28" name="Shape 26"/>
          <p:cNvSpPr/>
          <p:nvPr/>
        </p:nvSpPr>
        <p:spPr>
          <a:xfrm>
            <a:off x="8604504" y="4846320"/>
            <a:ext cx="128016" cy="128016"/>
          </a:xfrm>
          <a:prstGeom prst="ellipse">
            <a:avLst/>
          </a:prstGeom>
          <a:solidFill>
            <a:srgbClr val="FFD166"/>
          </a:solidFill>
          <a:ln w="12700">
            <a:solidFill>
              <a:srgbClr val="FFD166"/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29" name="Text 27"/>
          <p:cNvSpPr/>
          <p:nvPr/>
        </p:nvSpPr>
        <p:spPr>
          <a:xfrm>
            <a:off x="8321040" y="4892040"/>
            <a:ext cx="7315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7A92A0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14 / 19</a:t>
            </a:r>
            <a:endParaRPr lang="en-US" sz="9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1A2A3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685800"/>
            <a:ext cx="80467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400" b="1" dirty="0">
                <a:solidFill>
                  <a:srgbClr val="3DBF8A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Mijn wereld werd groter.</a:t>
            </a:r>
            <a:endParaRPr lang="en-US" sz="3400" dirty="0"/>
          </a:p>
        </p:txBody>
      </p:sp>
      <p:sp>
        <p:nvSpPr>
          <p:cNvPr id="3" name="Text 1"/>
          <p:cNvSpPr/>
          <p:nvPr/>
        </p:nvSpPr>
        <p:spPr>
          <a:xfrm>
            <a:off x="548640" y="1508760"/>
            <a:ext cx="80467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400" b="1" dirty="0">
                <a:solidFill>
                  <a:srgbClr val="FF7D45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Hun wereld blijft krimpen.</a:t>
            </a:r>
            <a:endParaRPr lang="en-US" sz="3400" dirty="0"/>
          </a:p>
        </p:txBody>
      </p:sp>
      <p:sp>
        <p:nvSpPr>
          <p:cNvPr id="4" name="Shape 2"/>
          <p:cNvSpPr/>
          <p:nvPr/>
        </p:nvSpPr>
        <p:spPr>
          <a:xfrm>
            <a:off x="548640" y="2423160"/>
            <a:ext cx="8046720" cy="0"/>
          </a:xfrm>
          <a:prstGeom prst="line">
            <a:avLst/>
          </a:prstGeom>
          <a:noFill/>
          <a:ln w="12700">
            <a:solidFill>
              <a:srgbClr val="7A92A0"/>
            </a:solidFill>
            <a:prstDash val="dash"/>
          </a:ln>
        </p:spPr>
        <p:txBody>
          <a:bodyPr/>
          <a:lstStyle/>
          <a:p>
            <a:endParaRPr lang="nl-NL"/>
          </a:p>
        </p:txBody>
      </p:sp>
      <p:sp>
        <p:nvSpPr>
          <p:cNvPr id="5" name="Text 3"/>
          <p:cNvSpPr/>
          <p:nvPr/>
        </p:nvSpPr>
        <p:spPr>
          <a:xfrm>
            <a:off x="484632" y="2606040"/>
            <a:ext cx="8046720" cy="1463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800" dirty="0">
                <a:solidFill>
                  <a:srgbClr val="7A92A0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Voor de partijen aan tafel duurt een vertraging van een maand even lang als altijd.</a:t>
            </a:r>
            <a:endParaRPr lang="en-US" sz="1800" dirty="0"/>
          </a:p>
          <a:p>
            <a:pPr marL="0" indent="0" algn="l">
              <a:buNone/>
            </a:pPr>
            <a:r>
              <a:rPr lang="en-US" sz="1800" dirty="0">
                <a:solidFill>
                  <a:srgbClr val="7A92A0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Voor deze mensen is elke maand een </a:t>
            </a:r>
            <a:r>
              <a:rPr lang="en-US" sz="1800" dirty="0" err="1">
                <a:solidFill>
                  <a:srgbClr val="7A92A0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maand</a:t>
            </a:r>
            <a:r>
              <a:rPr lang="en-US" sz="1800" dirty="0">
                <a:solidFill>
                  <a:srgbClr val="7A92A0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800" dirty="0" err="1">
                <a:solidFill>
                  <a:srgbClr val="7A92A0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achteruitgang</a:t>
            </a:r>
            <a:r>
              <a:rPr lang="en-US" sz="1800" dirty="0">
                <a:solidFill>
                  <a:srgbClr val="7A92A0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 die ze nooit meer terugkrijgen.</a:t>
            </a:r>
            <a:endParaRPr lang="en-US" sz="1800" dirty="0"/>
          </a:p>
        </p:txBody>
      </p:sp>
      <p:sp>
        <p:nvSpPr>
          <p:cNvPr id="6" name="Text 4"/>
          <p:cNvSpPr/>
          <p:nvPr/>
        </p:nvSpPr>
        <p:spPr>
          <a:xfrm>
            <a:off x="548640" y="4206240"/>
            <a:ext cx="80467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200" b="1" dirty="0">
                <a:solidFill>
                  <a:srgbClr val="FFFFFF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Dat is het verschil.</a:t>
            </a:r>
            <a:endParaRPr lang="en-US" sz="2200" dirty="0"/>
          </a:p>
        </p:txBody>
      </p:sp>
      <p:sp>
        <p:nvSpPr>
          <p:cNvPr id="7" name="Shape 5"/>
          <p:cNvSpPr/>
          <p:nvPr/>
        </p:nvSpPr>
        <p:spPr>
          <a:xfrm>
            <a:off x="8001000" y="4846320"/>
            <a:ext cx="128016" cy="128016"/>
          </a:xfrm>
          <a:prstGeom prst="ellipse">
            <a:avLst/>
          </a:prstGeom>
          <a:solidFill>
            <a:srgbClr val="2196C4"/>
          </a:solidFill>
          <a:ln w="12700">
            <a:solidFill>
              <a:srgbClr val="2196C4"/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8" name="Shape 6"/>
          <p:cNvSpPr/>
          <p:nvPr/>
        </p:nvSpPr>
        <p:spPr>
          <a:xfrm>
            <a:off x="8202168" y="4846320"/>
            <a:ext cx="128016" cy="128016"/>
          </a:xfrm>
          <a:prstGeom prst="ellipse">
            <a:avLst/>
          </a:prstGeom>
          <a:solidFill>
            <a:srgbClr val="3DBF8A"/>
          </a:solidFill>
          <a:ln w="12700">
            <a:solidFill>
              <a:srgbClr val="3DBF8A"/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9" name="Shape 7"/>
          <p:cNvSpPr/>
          <p:nvPr/>
        </p:nvSpPr>
        <p:spPr>
          <a:xfrm>
            <a:off x="8403336" y="4846320"/>
            <a:ext cx="128016" cy="128016"/>
          </a:xfrm>
          <a:prstGeom prst="ellipse">
            <a:avLst/>
          </a:prstGeom>
          <a:solidFill>
            <a:srgbClr val="FF7D45"/>
          </a:solidFill>
          <a:ln w="12700">
            <a:solidFill>
              <a:srgbClr val="FF7D45"/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10" name="Shape 8"/>
          <p:cNvSpPr/>
          <p:nvPr/>
        </p:nvSpPr>
        <p:spPr>
          <a:xfrm>
            <a:off x="8604504" y="4846320"/>
            <a:ext cx="128016" cy="128016"/>
          </a:xfrm>
          <a:prstGeom prst="ellipse">
            <a:avLst/>
          </a:prstGeom>
          <a:solidFill>
            <a:srgbClr val="FFD166"/>
          </a:solidFill>
          <a:ln w="12700">
            <a:solidFill>
              <a:srgbClr val="FFD166"/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11" name="Text 9"/>
          <p:cNvSpPr/>
          <p:nvPr/>
        </p:nvSpPr>
        <p:spPr>
          <a:xfrm>
            <a:off x="8321040" y="4892040"/>
            <a:ext cx="7315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7A92A0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15 / 19</a:t>
            </a:r>
            <a:endParaRPr lang="en-US" sz="9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2196C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914400"/>
            <a:ext cx="8229600" cy="1463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0" b="1" dirty="0">
                <a:solidFill>
                  <a:srgbClr val="FFFFFF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Wat nu?</a:t>
            </a:r>
            <a:endParaRPr lang="en-US" sz="8000" dirty="0"/>
          </a:p>
        </p:txBody>
      </p:sp>
      <p:sp>
        <p:nvSpPr>
          <p:cNvPr id="3" name="Text 1"/>
          <p:cNvSpPr/>
          <p:nvPr/>
        </p:nvSpPr>
        <p:spPr>
          <a:xfrm>
            <a:off x="502920" y="2606040"/>
            <a:ext cx="822960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2200" dirty="0">
                <a:solidFill>
                  <a:srgbClr val="FFFFFF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Als patiënten vroeg meedenken, worden trajecten niet trager maar </a:t>
            </a:r>
            <a:r>
              <a:rPr lang="en-US" sz="2200" dirty="0" err="1">
                <a:solidFill>
                  <a:srgbClr val="FFFFFF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beter</a:t>
            </a:r>
            <a:r>
              <a:rPr lang="en-US" sz="2200" dirty="0">
                <a:solidFill>
                  <a:srgbClr val="FFFFFF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. Voor alle stakeholders.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8001000" y="4846320"/>
            <a:ext cx="128016" cy="128016"/>
          </a:xfrm>
          <a:prstGeom prst="ellipse">
            <a:avLst/>
          </a:prstGeom>
          <a:solidFill>
            <a:srgbClr val="2196C4"/>
          </a:solidFill>
          <a:ln w="12700">
            <a:solidFill>
              <a:srgbClr val="2196C4"/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5" name="Shape 3"/>
          <p:cNvSpPr/>
          <p:nvPr/>
        </p:nvSpPr>
        <p:spPr>
          <a:xfrm>
            <a:off x="8202168" y="4846320"/>
            <a:ext cx="128016" cy="128016"/>
          </a:xfrm>
          <a:prstGeom prst="ellipse">
            <a:avLst/>
          </a:prstGeom>
          <a:solidFill>
            <a:srgbClr val="3DBF8A"/>
          </a:solidFill>
          <a:ln w="12700">
            <a:solidFill>
              <a:srgbClr val="3DBF8A"/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6" name="Shape 4"/>
          <p:cNvSpPr/>
          <p:nvPr/>
        </p:nvSpPr>
        <p:spPr>
          <a:xfrm>
            <a:off x="8403336" y="4846320"/>
            <a:ext cx="128016" cy="128016"/>
          </a:xfrm>
          <a:prstGeom prst="ellipse">
            <a:avLst/>
          </a:prstGeom>
          <a:solidFill>
            <a:srgbClr val="FF7D45"/>
          </a:solidFill>
          <a:ln w="12700">
            <a:solidFill>
              <a:srgbClr val="FF7D45"/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7" name="Shape 5"/>
          <p:cNvSpPr/>
          <p:nvPr/>
        </p:nvSpPr>
        <p:spPr>
          <a:xfrm>
            <a:off x="8604504" y="4846320"/>
            <a:ext cx="128016" cy="128016"/>
          </a:xfrm>
          <a:prstGeom prst="ellipse">
            <a:avLst/>
          </a:prstGeom>
          <a:solidFill>
            <a:srgbClr val="FFD166"/>
          </a:solidFill>
          <a:ln w="12700">
            <a:solidFill>
              <a:srgbClr val="FFD166"/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8" name="Text 6"/>
          <p:cNvSpPr/>
          <p:nvPr/>
        </p:nvSpPr>
        <p:spPr>
          <a:xfrm>
            <a:off x="8321040" y="4892040"/>
            <a:ext cx="7315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7A92A0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16 / 19</a:t>
            </a:r>
            <a:endParaRPr lang="en-US" sz="9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5FA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402336"/>
            <a:ext cx="2743200" cy="50292"/>
          </a:xfrm>
          <a:prstGeom prst="rect">
            <a:avLst/>
          </a:prstGeom>
          <a:solidFill>
            <a:srgbClr val="2196C4"/>
          </a:solidFill>
          <a:ln w="12700">
            <a:solidFill>
              <a:srgbClr val="2196C4"/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3" name="Shape 1"/>
          <p:cNvSpPr/>
          <p:nvPr/>
        </p:nvSpPr>
        <p:spPr>
          <a:xfrm>
            <a:off x="457200" y="452628"/>
            <a:ext cx="2743200" cy="20117"/>
          </a:xfrm>
          <a:prstGeom prst="rect">
            <a:avLst/>
          </a:prstGeom>
          <a:solidFill>
            <a:srgbClr val="3DBF8A"/>
          </a:solidFill>
          <a:ln w="12700">
            <a:solidFill>
              <a:srgbClr val="3DBF8A"/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4" name="Text 2"/>
          <p:cNvSpPr/>
          <p:nvPr/>
        </p:nvSpPr>
        <p:spPr>
          <a:xfrm>
            <a:off x="457200" y="512064"/>
            <a:ext cx="8229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400" b="1" dirty="0">
                <a:solidFill>
                  <a:srgbClr val="1A2A35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Wat je morgen anders kunt doen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457200" y="1188720"/>
            <a:ext cx="8229600" cy="1078992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  <a:effectLst>
            <a:outerShdw blurRad="101600" dist="25400" dir="8100000" algn="bl" rotWithShape="0">
              <a:srgbClr val="000000">
                <a:alpha val="9000"/>
              </a:srgbClr>
            </a:outerShdw>
          </a:effectLst>
        </p:spPr>
        <p:txBody>
          <a:bodyPr/>
          <a:lstStyle/>
          <a:p>
            <a:endParaRPr lang="nl-NL"/>
          </a:p>
        </p:txBody>
      </p:sp>
      <p:sp>
        <p:nvSpPr>
          <p:cNvPr id="6" name="Shape 4"/>
          <p:cNvSpPr/>
          <p:nvPr/>
        </p:nvSpPr>
        <p:spPr>
          <a:xfrm>
            <a:off x="594360" y="1463040"/>
            <a:ext cx="502920" cy="502920"/>
          </a:xfrm>
          <a:prstGeom prst="ellipse">
            <a:avLst/>
          </a:prstGeom>
          <a:solidFill>
            <a:srgbClr val="2196C4"/>
          </a:solidFill>
          <a:ln w="12700">
            <a:solidFill>
              <a:srgbClr val="2196C4"/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7" name="Text 5"/>
          <p:cNvSpPr/>
          <p:nvPr/>
        </p:nvSpPr>
        <p:spPr>
          <a:xfrm>
            <a:off x="594360" y="1463040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1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1261872" y="1280160"/>
            <a:ext cx="72237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1A2A35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Denk </a:t>
            </a:r>
            <a:r>
              <a:rPr lang="en-US" sz="1500" b="1" dirty="0" err="1">
                <a:solidFill>
                  <a:srgbClr val="1A2A35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aan</a:t>
            </a:r>
            <a:r>
              <a:rPr lang="en-US" sz="1500" b="1" dirty="0">
                <a:solidFill>
                  <a:srgbClr val="1A2A35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 de patient</a:t>
            </a:r>
            <a:endParaRPr lang="en-US" sz="1500" dirty="0"/>
          </a:p>
        </p:txBody>
      </p:sp>
      <p:sp>
        <p:nvSpPr>
          <p:cNvPr id="9" name="Text 7"/>
          <p:cNvSpPr/>
          <p:nvPr/>
        </p:nvSpPr>
        <p:spPr>
          <a:xfrm>
            <a:off x="1261872" y="1673352"/>
            <a:ext cx="72237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nl-NL" sz="1200" i="1" dirty="0">
                <a:solidFill>
                  <a:srgbClr val="4A6070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De volgende keer dat je een studie ontwerpt, stel jezelf de vraag: hebben we iemand gevraagd of dit klopt met de werkelijkheid? Dat kost je vijf minuten.</a:t>
            </a:r>
            <a:endParaRPr lang="en-US" sz="1200" dirty="0"/>
          </a:p>
        </p:txBody>
      </p:sp>
      <p:sp>
        <p:nvSpPr>
          <p:cNvPr id="10" name="Shape 8"/>
          <p:cNvSpPr/>
          <p:nvPr/>
        </p:nvSpPr>
        <p:spPr>
          <a:xfrm>
            <a:off x="457200" y="2423160"/>
            <a:ext cx="8229600" cy="1078992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  <a:effectLst>
            <a:outerShdw blurRad="101600" dist="25400" dir="8100000" algn="bl" rotWithShape="0">
              <a:srgbClr val="000000">
                <a:alpha val="9000"/>
              </a:srgbClr>
            </a:outerShdw>
          </a:effectLst>
        </p:spPr>
        <p:txBody>
          <a:bodyPr/>
          <a:lstStyle/>
          <a:p>
            <a:endParaRPr lang="nl-NL"/>
          </a:p>
        </p:txBody>
      </p:sp>
      <p:sp>
        <p:nvSpPr>
          <p:cNvPr id="11" name="Shape 9"/>
          <p:cNvSpPr/>
          <p:nvPr/>
        </p:nvSpPr>
        <p:spPr>
          <a:xfrm>
            <a:off x="594360" y="2697480"/>
            <a:ext cx="502920" cy="502920"/>
          </a:xfrm>
          <a:prstGeom prst="ellipse">
            <a:avLst/>
          </a:prstGeom>
          <a:solidFill>
            <a:srgbClr val="3DBF8A"/>
          </a:solidFill>
          <a:ln w="12700">
            <a:solidFill>
              <a:srgbClr val="3DBF8A"/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12" name="Text 10"/>
          <p:cNvSpPr/>
          <p:nvPr/>
        </p:nvSpPr>
        <p:spPr>
          <a:xfrm>
            <a:off x="594360" y="2697480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2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1261872" y="2514600"/>
            <a:ext cx="72237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1A2A35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Betrek </a:t>
            </a:r>
            <a:r>
              <a:rPr lang="en-US" sz="1500" b="1" dirty="0" err="1">
                <a:solidFill>
                  <a:srgbClr val="1A2A35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een</a:t>
            </a:r>
            <a:r>
              <a:rPr lang="en-US" sz="1500" b="1" dirty="0">
                <a:solidFill>
                  <a:srgbClr val="1A2A35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500" b="1" dirty="0" err="1">
                <a:solidFill>
                  <a:srgbClr val="1A2A35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patiëntvertegenwoordiger</a:t>
            </a:r>
            <a:r>
              <a:rPr lang="en-US" sz="1500" b="1" dirty="0">
                <a:solidFill>
                  <a:srgbClr val="1A2A35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500" b="1" dirty="0" err="1">
                <a:solidFill>
                  <a:srgbClr val="1A2A35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bij</a:t>
            </a:r>
            <a:r>
              <a:rPr lang="en-US" sz="1500" b="1" dirty="0">
                <a:solidFill>
                  <a:srgbClr val="1A2A35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 uitkomstmaten</a:t>
            </a:r>
            <a:endParaRPr lang="en-US" sz="1500" dirty="0"/>
          </a:p>
        </p:txBody>
      </p:sp>
      <p:sp>
        <p:nvSpPr>
          <p:cNvPr id="14" name="Text 12"/>
          <p:cNvSpPr/>
          <p:nvPr/>
        </p:nvSpPr>
        <p:spPr>
          <a:xfrm>
            <a:off x="1261872" y="2907792"/>
            <a:ext cx="72237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i="1" dirty="0">
                <a:solidFill>
                  <a:srgbClr val="4A6070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Niet wat makkelijk te meten is. Wat voor patiënten betekenisvol is.</a:t>
            </a:r>
            <a:endParaRPr lang="en-US" sz="1200" dirty="0"/>
          </a:p>
        </p:txBody>
      </p:sp>
      <p:sp>
        <p:nvSpPr>
          <p:cNvPr id="15" name="Shape 13"/>
          <p:cNvSpPr/>
          <p:nvPr/>
        </p:nvSpPr>
        <p:spPr>
          <a:xfrm>
            <a:off x="457200" y="3657600"/>
            <a:ext cx="8229600" cy="1078992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  <a:effectLst>
            <a:outerShdw blurRad="101600" dist="25400" dir="8100000" algn="bl" rotWithShape="0">
              <a:srgbClr val="000000">
                <a:alpha val="9000"/>
              </a:srgbClr>
            </a:outerShdw>
          </a:effectLst>
        </p:spPr>
        <p:txBody>
          <a:bodyPr/>
          <a:lstStyle/>
          <a:p>
            <a:endParaRPr lang="nl-NL"/>
          </a:p>
        </p:txBody>
      </p:sp>
      <p:sp>
        <p:nvSpPr>
          <p:cNvPr id="16" name="Shape 14"/>
          <p:cNvSpPr/>
          <p:nvPr/>
        </p:nvSpPr>
        <p:spPr>
          <a:xfrm>
            <a:off x="594360" y="3931920"/>
            <a:ext cx="502920" cy="502920"/>
          </a:xfrm>
          <a:prstGeom prst="ellipse">
            <a:avLst/>
          </a:prstGeom>
          <a:solidFill>
            <a:srgbClr val="FF7D45"/>
          </a:solidFill>
          <a:ln w="12700">
            <a:solidFill>
              <a:srgbClr val="FF7D45"/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17" name="Text 15"/>
          <p:cNvSpPr/>
          <p:nvPr/>
        </p:nvSpPr>
        <p:spPr>
          <a:xfrm>
            <a:off x="594360" y="3931920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3</a:t>
            </a:r>
            <a:endParaRPr lang="en-US" sz="1600" dirty="0"/>
          </a:p>
        </p:txBody>
      </p:sp>
      <p:sp>
        <p:nvSpPr>
          <p:cNvPr id="18" name="Text 16"/>
          <p:cNvSpPr/>
          <p:nvPr/>
        </p:nvSpPr>
        <p:spPr>
          <a:xfrm>
            <a:off x="1261872" y="3749040"/>
            <a:ext cx="72237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1A2A35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Communiceer over hoop met </a:t>
            </a:r>
            <a:r>
              <a:rPr lang="en-US" sz="1500" b="1" dirty="0" err="1">
                <a:solidFill>
                  <a:srgbClr val="1A2A35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realisme</a:t>
            </a:r>
            <a:endParaRPr lang="en-US" sz="1500" dirty="0"/>
          </a:p>
        </p:txBody>
      </p:sp>
      <p:sp>
        <p:nvSpPr>
          <p:cNvPr id="19" name="Text 17"/>
          <p:cNvSpPr/>
          <p:nvPr/>
        </p:nvSpPr>
        <p:spPr>
          <a:xfrm>
            <a:off x="1261872" y="4142232"/>
            <a:ext cx="72237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i="1" dirty="0">
                <a:solidFill>
                  <a:srgbClr val="4A6070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"Er is een behandeling" is niet hetzelfde als "er is een behandeling voor jou".</a:t>
            </a:r>
            <a:endParaRPr lang="en-US" sz="1200" dirty="0"/>
          </a:p>
        </p:txBody>
      </p:sp>
      <p:sp>
        <p:nvSpPr>
          <p:cNvPr id="20" name="Shape 18"/>
          <p:cNvSpPr/>
          <p:nvPr/>
        </p:nvSpPr>
        <p:spPr>
          <a:xfrm>
            <a:off x="8001000" y="4846320"/>
            <a:ext cx="128016" cy="128016"/>
          </a:xfrm>
          <a:prstGeom prst="ellipse">
            <a:avLst/>
          </a:prstGeom>
          <a:solidFill>
            <a:srgbClr val="2196C4"/>
          </a:solidFill>
          <a:ln w="12700">
            <a:solidFill>
              <a:srgbClr val="2196C4"/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21" name="Shape 19"/>
          <p:cNvSpPr/>
          <p:nvPr/>
        </p:nvSpPr>
        <p:spPr>
          <a:xfrm>
            <a:off x="8202168" y="4846320"/>
            <a:ext cx="128016" cy="128016"/>
          </a:xfrm>
          <a:prstGeom prst="ellipse">
            <a:avLst/>
          </a:prstGeom>
          <a:solidFill>
            <a:srgbClr val="3DBF8A"/>
          </a:solidFill>
          <a:ln w="12700">
            <a:solidFill>
              <a:srgbClr val="3DBF8A"/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22" name="Shape 20"/>
          <p:cNvSpPr/>
          <p:nvPr/>
        </p:nvSpPr>
        <p:spPr>
          <a:xfrm>
            <a:off x="8403336" y="4846320"/>
            <a:ext cx="128016" cy="128016"/>
          </a:xfrm>
          <a:prstGeom prst="ellipse">
            <a:avLst/>
          </a:prstGeom>
          <a:solidFill>
            <a:srgbClr val="FF7D45"/>
          </a:solidFill>
          <a:ln w="12700">
            <a:solidFill>
              <a:srgbClr val="FF7D45"/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23" name="Shape 21"/>
          <p:cNvSpPr/>
          <p:nvPr/>
        </p:nvSpPr>
        <p:spPr>
          <a:xfrm>
            <a:off x="8604504" y="4846320"/>
            <a:ext cx="128016" cy="128016"/>
          </a:xfrm>
          <a:prstGeom prst="ellipse">
            <a:avLst/>
          </a:prstGeom>
          <a:solidFill>
            <a:srgbClr val="FFD166"/>
          </a:solidFill>
          <a:ln w="12700">
            <a:solidFill>
              <a:srgbClr val="FFD166"/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24" name="Text 22"/>
          <p:cNvSpPr/>
          <p:nvPr/>
        </p:nvSpPr>
        <p:spPr>
          <a:xfrm>
            <a:off x="8321040" y="4892040"/>
            <a:ext cx="7315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7A92A0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17 / 19</a:t>
            </a:r>
            <a:endParaRPr lang="en-US" sz="9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F5FA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402336"/>
            <a:ext cx="2286000" cy="50292"/>
          </a:xfrm>
          <a:prstGeom prst="rect">
            <a:avLst/>
          </a:prstGeom>
          <a:solidFill>
            <a:srgbClr val="2196C4"/>
          </a:solidFill>
          <a:ln w="12700">
            <a:solidFill>
              <a:srgbClr val="2196C4"/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3" name="Shape 1"/>
          <p:cNvSpPr/>
          <p:nvPr/>
        </p:nvSpPr>
        <p:spPr>
          <a:xfrm>
            <a:off x="457200" y="452628"/>
            <a:ext cx="2286000" cy="20117"/>
          </a:xfrm>
          <a:prstGeom prst="rect">
            <a:avLst/>
          </a:prstGeom>
          <a:solidFill>
            <a:srgbClr val="3DBF8A"/>
          </a:solidFill>
          <a:ln w="12700">
            <a:solidFill>
              <a:srgbClr val="3DBF8A"/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4" name="Text 2"/>
          <p:cNvSpPr/>
          <p:nvPr/>
        </p:nvSpPr>
        <p:spPr>
          <a:xfrm>
            <a:off x="457200" y="512064"/>
            <a:ext cx="8229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400" b="1" dirty="0">
                <a:solidFill>
                  <a:srgbClr val="1A2A35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De toekomst ziet er fantastisch uit.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502920" y="1371600"/>
            <a:ext cx="201168" cy="201168"/>
          </a:xfrm>
          <a:prstGeom prst="ellipse">
            <a:avLst/>
          </a:prstGeom>
          <a:solidFill>
            <a:srgbClr val="3DBF8A"/>
          </a:solidFill>
          <a:ln w="12700">
            <a:solidFill>
              <a:srgbClr val="3DBF8A"/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6" name="Text 4"/>
          <p:cNvSpPr/>
          <p:nvPr/>
        </p:nvSpPr>
        <p:spPr>
          <a:xfrm>
            <a:off x="868680" y="1188720"/>
            <a:ext cx="786384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1A2A35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Baby's die vroeger zouden overlijden, lopen nu op normale leeftijd.</a:t>
            </a:r>
            <a:endParaRPr lang="en-US" sz="1500" dirty="0"/>
          </a:p>
        </p:txBody>
      </p:sp>
      <p:sp>
        <p:nvSpPr>
          <p:cNvPr id="7" name="Shape 5"/>
          <p:cNvSpPr/>
          <p:nvPr/>
        </p:nvSpPr>
        <p:spPr>
          <a:xfrm>
            <a:off x="502920" y="2103120"/>
            <a:ext cx="201168" cy="201168"/>
          </a:xfrm>
          <a:prstGeom prst="ellipse">
            <a:avLst/>
          </a:prstGeom>
          <a:solidFill>
            <a:srgbClr val="2196C4"/>
          </a:solidFill>
          <a:ln w="12700">
            <a:solidFill>
              <a:srgbClr val="2196C4"/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8" name="Text 6"/>
          <p:cNvSpPr/>
          <p:nvPr/>
        </p:nvSpPr>
        <p:spPr>
          <a:xfrm>
            <a:off x="868680" y="1920240"/>
            <a:ext cx="786384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1A2A35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Drie behandelingen beschikbaar. Tien jaar geleden was het </a:t>
            </a:r>
            <a:r>
              <a:rPr lang="en-US" sz="1500" dirty="0" err="1">
                <a:solidFill>
                  <a:srgbClr val="1A2A35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nul</a:t>
            </a:r>
            <a:r>
              <a:rPr lang="en-US" sz="1500" dirty="0">
                <a:solidFill>
                  <a:srgbClr val="1A2A35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.</a:t>
            </a:r>
            <a:endParaRPr lang="en-US" sz="1500" dirty="0"/>
          </a:p>
        </p:txBody>
      </p:sp>
      <p:sp>
        <p:nvSpPr>
          <p:cNvPr id="9" name="Shape 7"/>
          <p:cNvSpPr/>
          <p:nvPr/>
        </p:nvSpPr>
        <p:spPr>
          <a:xfrm>
            <a:off x="502920" y="2834640"/>
            <a:ext cx="201168" cy="201168"/>
          </a:xfrm>
          <a:prstGeom prst="ellipse">
            <a:avLst/>
          </a:prstGeom>
          <a:solidFill>
            <a:srgbClr val="2196C4"/>
          </a:solidFill>
          <a:ln w="12700">
            <a:solidFill>
              <a:srgbClr val="2196C4"/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10" name="Text 8"/>
          <p:cNvSpPr/>
          <p:nvPr/>
        </p:nvSpPr>
        <p:spPr>
          <a:xfrm>
            <a:off x="868680" y="2651760"/>
            <a:ext cx="786384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1A2A35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Vergeten groep krijgt hopelijk binnen maanden toegang tot Risdiplam.</a:t>
            </a:r>
            <a:endParaRPr lang="en-US" sz="1500" dirty="0"/>
          </a:p>
        </p:txBody>
      </p:sp>
      <p:sp>
        <p:nvSpPr>
          <p:cNvPr id="11" name="Shape 9"/>
          <p:cNvSpPr/>
          <p:nvPr/>
        </p:nvSpPr>
        <p:spPr>
          <a:xfrm>
            <a:off x="502920" y="3566160"/>
            <a:ext cx="201168" cy="201168"/>
          </a:xfrm>
          <a:prstGeom prst="ellipse">
            <a:avLst/>
          </a:prstGeom>
          <a:solidFill>
            <a:srgbClr val="3DBF8A"/>
          </a:solidFill>
          <a:ln w="12700">
            <a:solidFill>
              <a:srgbClr val="3DBF8A"/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12" name="Text 10"/>
          <p:cNvSpPr/>
          <p:nvPr/>
        </p:nvSpPr>
        <p:spPr>
          <a:xfrm>
            <a:off x="868680" y="3383280"/>
            <a:ext cx="786384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1A2A35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Vroege patiëntparticipatie staat steeds hoger op de agenda.</a:t>
            </a:r>
            <a:endParaRPr lang="en-US" sz="1500" dirty="0"/>
          </a:p>
        </p:txBody>
      </p:sp>
      <p:sp>
        <p:nvSpPr>
          <p:cNvPr id="13" name="Shape 11"/>
          <p:cNvSpPr/>
          <p:nvPr/>
        </p:nvSpPr>
        <p:spPr>
          <a:xfrm>
            <a:off x="502920" y="4297680"/>
            <a:ext cx="201168" cy="201168"/>
          </a:xfrm>
          <a:prstGeom prst="ellipse">
            <a:avLst/>
          </a:prstGeom>
          <a:solidFill>
            <a:srgbClr val="FF7D45"/>
          </a:solidFill>
          <a:ln w="12700">
            <a:solidFill>
              <a:srgbClr val="FF7D45"/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14" name="Text 12"/>
          <p:cNvSpPr/>
          <p:nvPr/>
        </p:nvSpPr>
        <p:spPr>
          <a:xfrm>
            <a:off x="868680" y="4114800"/>
            <a:ext cx="786384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u="sng" dirty="0">
                <a:solidFill>
                  <a:schemeClr val="accent5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En ik? </a:t>
            </a:r>
            <a:r>
              <a:rPr lang="en-US" sz="1500" b="1" u="sng" dirty="0" err="1">
                <a:solidFill>
                  <a:schemeClr val="accent5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Spreek</a:t>
            </a:r>
            <a:r>
              <a:rPr lang="en-US" sz="1500" b="1" u="sng" dirty="0">
                <a:solidFill>
                  <a:schemeClr val="accent5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 op </a:t>
            </a:r>
            <a:r>
              <a:rPr lang="en-US" sz="1500" b="1" u="sng" dirty="0" err="1">
                <a:solidFill>
                  <a:schemeClr val="accent5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congressen</a:t>
            </a:r>
            <a:r>
              <a:rPr lang="en-US" sz="1500" b="1" u="sng" dirty="0">
                <a:solidFill>
                  <a:schemeClr val="accent5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, reis de </a:t>
            </a:r>
            <a:r>
              <a:rPr lang="en-US" sz="1500" b="1" u="sng" dirty="0" err="1">
                <a:solidFill>
                  <a:schemeClr val="accent5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wereld</a:t>
            </a:r>
            <a:r>
              <a:rPr lang="en-US" sz="1500" b="1" u="sng" dirty="0">
                <a:solidFill>
                  <a:schemeClr val="accent5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500" b="1" u="sng" dirty="0" err="1">
                <a:solidFill>
                  <a:schemeClr val="accent5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rond</a:t>
            </a:r>
            <a:r>
              <a:rPr lang="en-US" sz="1500" b="1" u="sng" dirty="0">
                <a:solidFill>
                  <a:schemeClr val="accent5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500" b="1" u="sng" dirty="0" err="1">
                <a:solidFill>
                  <a:schemeClr val="accent5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en</a:t>
            </a:r>
            <a:r>
              <a:rPr lang="en-US" sz="1500" b="1" u="sng" dirty="0">
                <a:solidFill>
                  <a:schemeClr val="accent5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500" b="1" u="sng" dirty="0" err="1">
                <a:solidFill>
                  <a:schemeClr val="accent5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heb</a:t>
            </a:r>
            <a:r>
              <a:rPr lang="en-US" sz="1500" b="1" u="sng" dirty="0">
                <a:solidFill>
                  <a:schemeClr val="accent5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500" b="1" u="sng" dirty="0" err="1">
                <a:solidFill>
                  <a:schemeClr val="accent5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een</a:t>
            </a:r>
            <a:r>
              <a:rPr lang="en-US" sz="1500" b="1" u="sng" dirty="0">
                <a:solidFill>
                  <a:schemeClr val="accent5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500" b="1" u="sng" dirty="0" err="1">
                <a:solidFill>
                  <a:schemeClr val="accent5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toekomst</a:t>
            </a:r>
            <a:r>
              <a:rPr lang="en-US" sz="1500" b="1" u="sng" dirty="0">
                <a:solidFill>
                  <a:schemeClr val="accent5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.</a:t>
            </a:r>
            <a:endParaRPr lang="en-US" sz="1500" b="1" u="sng" dirty="0">
              <a:solidFill>
                <a:schemeClr val="accent5"/>
              </a:solidFill>
            </a:endParaRPr>
          </a:p>
        </p:txBody>
      </p:sp>
      <p:sp>
        <p:nvSpPr>
          <p:cNvPr id="15" name="Shape 13"/>
          <p:cNvSpPr/>
          <p:nvPr/>
        </p:nvSpPr>
        <p:spPr>
          <a:xfrm>
            <a:off x="8001000" y="4846320"/>
            <a:ext cx="128016" cy="128016"/>
          </a:xfrm>
          <a:prstGeom prst="ellipse">
            <a:avLst/>
          </a:prstGeom>
          <a:solidFill>
            <a:srgbClr val="2196C4"/>
          </a:solidFill>
          <a:ln w="12700">
            <a:solidFill>
              <a:srgbClr val="2196C4"/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16" name="Shape 14"/>
          <p:cNvSpPr/>
          <p:nvPr/>
        </p:nvSpPr>
        <p:spPr>
          <a:xfrm>
            <a:off x="8202168" y="4846320"/>
            <a:ext cx="128016" cy="128016"/>
          </a:xfrm>
          <a:prstGeom prst="ellipse">
            <a:avLst/>
          </a:prstGeom>
          <a:solidFill>
            <a:srgbClr val="3DBF8A"/>
          </a:solidFill>
          <a:ln w="12700">
            <a:solidFill>
              <a:srgbClr val="3DBF8A"/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17" name="Shape 15"/>
          <p:cNvSpPr/>
          <p:nvPr/>
        </p:nvSpPr>
        <p:spPr>
          <a:xfrm>
            <a:off x="8403336" y="4846320"/>
            <a:ext cx="128016" cy="128016"/>
          </a:xfrm>
          <a:prstGeom prst="ellipse">
            <a:avLst/>
          </a:prstGeom>
          <a:solidFill>
            <a:srgbClr val="FF7D45"/>
          </a:solidFill>
          <a:ln w="12700">
            <a:solidFill>
              <a:srgbClr val="FF7D45"/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18" name="Shape 16"/>
          <p:cNvSpPr/>
          <p:nvPr/>
        </p:nvSpPr>
        <p:spPr>
          <a:xfrm>
            <a:off x="8604504" y="4846320"/>
            <a:ext cx="128016" cy="128016"/>
          </a:xfrm>
          <a:prstGeom prst="ellipse">
            <a:avLst/>
          </a:prstGeom>
          <a:solidFill>
            <a:srgbClr val="FFD166"/>
          </a:solidFill>
          <a:ln w="12700">
            <a:solidFill>
              <a:srgbClr val="FFD166"/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19" name="Text 17"/>
          <p:cNvSpPr/>
          <p:nvPr/>
        </p:nvSpPr>
        <p:spPr>
          <a:xfrm>
            <a:off x="8321040" y="4892040"/>
            <a:ext cx="7315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7A92A0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18 / 19</a:t>
            </a:r>
            <a:endParaRPr lang="en-US" sz="9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1A2A3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347472"/>
            <a:ext cx="128016" cy="128016"/>
          </a:xfrm>
          <a:prstGeom prst="ellipse">
            <a:avLst/>
          </a:prstGeom>
          <a:solidFill>
            <a:srgbClr val="2196C4"/>
          </a:solidFill>
          <a:ln w="12700">
            <a:solidFill>
              <a:srgbClr val="2196C4"/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3" name="Shape 1"/>
          <p:cNvSpPr/>
          <p:nvPr/>
        </p:nvSpPr>
        <p:spPr>
          <a:xfrm>
            <a:off x="749808" y="347472"/>
            <a:ext cx="128016" cy="128016"/>
          </a:xfrm>
          <a:prstGeom prst="ellipse">
            <a:avLst/>
          </a:prstGeom>
          <a:solidFill>
            <a:srgbClr val="3DBF8A"/>
          </a:solidFill>
          <a:ln w="12700">
            <a:solidFill>
              <a:srgbClr val="3DBF8A"/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4" name="Shape 2"/>
          <p:cNvSpPr/>
          <p:nvPr/>
        </p:nvSpPr>
        <p:spPr>
          <a:xfrm>
            <a:off x="950976" y="347472"/>
            <a:ext cx="128016" cy="128016"/>
          </a:xfrm>
          <a:prstGeom prst="ellipse">
            <a:avLst/>
          </a:prstGeom>
          <a:solidFill>
            <a:srgbClr val="FF7D45"/>
          </a:solidFill>
          <a:ln w="12700">
            <a:solidFill>
              <a:srgbClr val="FF7D45"/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5" name="Shape 3"/>
          <p:cNvSpPr/>
          <p:nvPr/>
        </p:nvSpPr>
        <p:spPr>
          <a:xfrm>
            <a:off x="1152144" y="347472"/>
            <a:ext cx="128016" cy="128016"/>
          </a:xfrm>
          <a:prstGeom prst="ellipse">
            <a:avLst/>
          </a:prstGeom>
          <a:solidFill>
            <a:srgbClr val="FFD166"/>
          </a:solidFill>
          <a:ln w="12700">
            <a:solidFill>
              <a:srgbClr val="FFD166"/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6" name="Text 4"/>
          <p:cNvSpPr/>
          <p:nvPr/>
        </p:nvSpPr>
        <p:spPr>
          <a:xfrm>
            <a:off x="548640" y="960120"/>
            <a:ext cx="804672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4600" b="1" dirty="0">
                <a:solidFill>
                  <a:srgbClr val="FFFFFF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Ik heb SMA.</a:t>
            </a:r>
            <a:endParaRPr lang="en-US" sz="4600" dirty="0"/>
          </a:p>
        </p:txBody>
      </p:sp>
      <p:sp>
        <p:nvSpPr>
          <p:cNvPr id="7" name="Text 5"/>
          <p:cNvSpPr/>
          <p:nvPr/>
        </p:nvSpPr>
        <p:spPr>
          <a:xfrm>
            <a:off x="548640" y="1828800"/>
            <a:ext cx="804672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4600" dirty="0">
                <a:solidFill>
                  <a:srgbClr val="4DB8E8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Ik ben niet SMA.</a:t>
            </a:r>
            <a:endParaRPr lang="en-US" sz="4600" dirty="0"/>
          </a:p>
        </p:txBody>
      </p:sp>
      <p:sp>
        <p:nvSpPr>
          <p:cNvPr id="8" name="Shape 6"/>
          <p:cNvSpPr/>
          <p:nvPr/>
        </p:nvSpPr>
        <p:spPr>
          <a:xfrm>
            <a:off x="548640" y="2834640"/>
            <a:ext cx="3200400" cy="0"/>
          </a:xfrm>
          <a:prstGeom prst="line">
            <a:avLst/>
          </a:prstGeom>
          <a:noFill/>
          <a:ln w="25400">
            <a:solidFill>
              <a:srgbClr val="3DBF8A"/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9" name="Text 7"/>
          <p:cNvSpPr/>
          <p:nvPr/>
        </p:nvSpPr>
        <p:spPr>
          <a:xfrm>
            <a:off x="548640" y="2999232"/>
            <a:ext cx="54864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600" b="1" dirty="0">
                <a:solidFill>
                  <a:srgbClr val="FFFFFF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Stefan Bos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548640" y="3429000"/>
            <a:ext cx="5486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dirty="0">
                <a:solidFill>
                  <a:srgbClr val="7A92A0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hello@stefanbos.eu  ·  stefanbos.eu</a:t>
            </a:r>
          </a:p>
          <a:p>
            <a:r>
              <a:rPr lang="en-US" sz="1300" dirty="0" err="1">
                <a:solidFill>
                  <a:srgbClr val="7A92A0"/>
                </a:solidFill>
                <a:latin typeface="Plus Jakarta Sans" pitchFamily="34" charset="0"/>
                <a:cs typeface="Plus Jakarta Sans" pitchFamily="34" charset="-120"/>
              </a:rPr>
              <a:t>Spierziekten</a:t>
            </a:r>
            <a:r>
              <a:rPr lang="en-US" sz="1300" dirty="0">
                <a:solidFill>
                  <a:srgbClr val="7A92A0"/>
                </a:solidFill>
                <a:latin typeface="Plus Jakarta Sans" pitchFamily="34" charset="0"/>
                <a:cs typeface="Plus Jakarta Sans" pitchFamily="34" charset="-120"/>
              </a:rPr>
              <a:t> Nederland </a:t>
            </a:r>
            <a:r>
              <a:rPr lang="en-US" sz="1300" dirty="0">
                <a:solidFill>
                  <a:srgbClr val="7A92A0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· spierziekten.nl</a:t>
            </a:r>
            <a:endParaRPr lang="en-US" sz="1300" dirty="0"/>
          </a:p>
        </p:txBody>
      </p:sp>
      <p:sp>
        <p:nvSpPr>
          <p:cNvPr id="11" name="Shape 9"/>
          <p:cNvSpPr/>
          <p:nvPr/>
        </p:nvSpPr>
        <p:spPr>
          <a:xfrm>
            <a:off x="8001000" y="4846320"/>
            <a:ext cx="128016" cy="128016"/>
          </a:xfrm>
          <a:prstGeom prst="ellipse">
            <a:avLst/>
          </a:prstGeom>
          <a:solidFill>
            <a:srgbClr val="2196C4"/>
          </a:solidFill>
          <a:ln w="12700">
            <a:solidFill>
              <a:srgbClr val="2196C4"/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12" name="Shape 10"/>
          <p:cNvSpPr/>
          <p:nvPr/>
        </p:nvSpPr>
        <p:spPr>
          <a:xfrm>
            <a:off x="8202168" y="4846320"/>
            <a:ext cx="128016" cy="128016"/>
          </a:xfrm>
          <a:prstGeom prst="ellipse">
            <a:avLst/>
          </a:prstGeom>
          <a:solidFill>
            <a:srgbClr val="3DBF8A"/>
          </a:solidFill>
          <a:ln w="12700">
            <a:solidFill>
              <a:srgbClr val="3DBF8A"/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13" name="Shape 11"/>
          <p:cNvSpPr/>
          <p:nvPr/>
        </p:nvSpPr>
        <p:spPr>
          <a:xfrm>
            <a:off x="8403336" y="4846320"/>
            <a:ext cx="128016" cy="128016"/>
          </a:xfrm>
          <a:prstGeom prst="ellipse">
            <a:avLst/>
          </a:prstGeom>
          <a:solidFill>
            <a:srgbClr val="FF7D45"/>
          </a:solidFill>
          <a:ln w="12700">
            <a:solidFill>
              <a:srgbClr val="FF7D45"/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14" name="Shape 12"/>
          <p:cNvSpPr/>
          <p:nvPr/>
        </p:nvSpPr>
        <p:spPr>
          <a:xfrm>
            <a:off x="8604504" y="4846320"/>
            <a:ext cx="128016" cy="128016"/>
          </a:xfrm>
          <a:prstGeom prst="ellipse">
            <a:avLst/>
          </a:prstGeom>
          <a:solidFill>
            <a:srgbClr val="FFD166"/>
          </a:solidFill>
          <a:ln w="12700">
            <a:solidFill>
              <a:srgbClr val="FFD166"/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pic>
        <p:nvPicPr>
          <p:cNvPr id="16" name="Afbeelding 15">
            <a:extLst>
              <a:ext uri="{FF2B5EF4-FFF2-40B4-BE49-F238E27FC236}">
                <a16:creationId xmlns:a16="http://schemas.microsoft.com/office/drawing/2014/main" id="{BAE9F6C4-E290-9E3E-7CCE-B39CECB4615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93278" y="960120"/>
            <a:ext cx="1507722" cy="1507722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1A2A3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photo_kind.jp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4709160" y="0"/>
            <a:ext cx="443484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4480560" y="0"/>
            <a:ext cx="411480" cy="5143500"/>
          </a:xfrm>
          <a:prstGeom prst="rect">
            <a:avLst/>
          </a:prstGeom>
          <a:solidFill>
            <a:srgbClr val="1A2A35"/>
          </a:solidFill>
          <a:ln w="12700">
            <a:solidFill>
              <a:srgbClr val="1A2A35"/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4" name="Text 1"/>
          <p:cNvSpPr/>
          <p:nvPr/>
        </p:nvSpPr>
        <p:spPr>
          <a:xfrm>
            <a:off x="548640" y="777240"/>
            <a:ext cx="402336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3200" b="1" dirty="0">
                <a:solidFill>
                  <a:srgbClr val="FFFFFF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"Ze zeiden: je maakt de</a:t>
            </a:r>
            <a:endParaRPr lang="en-US" sz="3200" dirty="0"/>
          </a:p>
          <a:p>
            <a:pPr marL="0" indent="0" algn="l">
              <a:buNone/>
            </a:pPr>
            <a:r>
              <a:rPr lang="en-US" sz="3200" b="1" dirty="0">
                <a:solidFill>
                  <a:srgbClr val="FFFFFF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behandelingen niet mee.</a:t>
            </a:r>
            <a:endParaRPr lang="en-US" sz="3200" dirty="0"/>
          </a:p>
        </p:txBody>
      </p:sp>
      <p:sp>
        <p:nvSpPr>
          <p:cNvPr id="5" name="Text 2"/>
          <p:cNvSpPr/>
          <p:nvPr/>
        </p:nvSpPr>
        <p:spPr>
          <a:xfrm>
            <a:off x="548640" y="2606040"/>
            <a:ext cx="402336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3200" dirty="0">
                <a:solidFill>
                  <a:srgbClr val="4DB8E8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Dat was te ver</a:t>
            </a:r>
            <a:endParaRPr lang="en-US" sz="3200" dirty="0"/>
          </a:p>
          <a:p>
            <a:pPr marL="0" indent="0" algn="l">
              <a:buNone/>
            </a:pPr>
            <a:r>
              <a:rPr lang="en-US" sz="3200" dirty="0">
                <a:solidFill>
                  <a:srgbClr val="4DB8E8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in de toekomst."</a:t>
            </a:r>
            <a:endParaRPr lang="en-US" sz="3200" dirty="0"/>
          </a:p>
        </p:txBody>
      </p:sp>
      <p:sp>
        <p:nvSpPr>
          <p:cNvPr id="6" name="Shape 3"/>
          <p:cNvSpPr/>
          <p:nvPr/>
        </p:nvSpPr>
        <p:spPr>
          <a:xfrm>
            <a:off x="8001000" y="4828032"/>
            <a:ext cx="128016" cy="128016"/>
          </a:xfrm>
          <a:prstGeom prst="ellipse">
            <a:avLst/>
          </a:prstGeom>
          <a:solidFill>
            <a:srgbClr val="2196C4"/>
          </a:solidFill>
          <a:ln w="12700">
            <a:solidFill>
              <a:srgbClr val="2196C4"/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7" name="Shape 4"/>
          <p:cNvSpPr/>
          <p:nvPr/>
        </p:nvSpPr>
        <p:spPr>
          <a:xfrm>
            <a:off x="8202168" y="4828032"/>
            <a:ext cx="128016" cy="128016"/>
          </a:xfrm>
          <a:prstGeom prst="ellipse">
            <a:avLst/>
          </a:prstGeom>
          <a:solidFill>
            <a:srgbClr val="3DBF8A"/>
          </a:solidFill>
          <a:ln w="12700">
            <a:solidFill>
              <a:srgbClr val="3DBF8A"/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8" name="Shape 5"/>
          <p:cNvSpPr/>
          <p:nvPr/>
        </p:nvSpPr>
        <p:spPr>
          <a:xfrm>
            <a:off x="8403336" y="4828032"/>
            <a:ext cx="128016" cy="128016"/>
          </a:xfrm>
          <a:prstGeom prst="ellipse">
            <a:avLst/>
          </a:prstGeom>
          <a:solidFill>
            <a:srgbClr val="FF7D45"/>
          </a:solidFill>
          <a:ln w="12700">
            <a:solidFill>
              <a:srgbClr val="FF7D45"/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9" name="Shape 6"/>
          <p:cNvSpPr/>
          <p:nvPr/>
        </p:nvSpPr>
        <p:spPr>
          <a:xfrm>
            <a:off x="8604504" y="4828032"/>
            <a:ext cx="128016" cy="128016"/>
          </a:xfrm>
          <a:prstGeom prst="ellipse">
            <a:avLst/>
          </a:prstGeom>
          <a:solidFill>
            <a:srgbClr val="FFD166"/>
          </a:solidFill>
          <a:ln w="12700">
            <a:solidFill>
              <a:srgbClr val="FFD166"/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10" name="Text 7"/>
          <p:cNvSpPr/>
          <p:nvPr/>
        </p:nvSpPr>
        <p:spPr>
          <a:xfrm>
            <a:off x="8321040" y="4892040"/>
            <a:ext cx="7315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7A92A0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2 / 19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5FA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4251960" cy="5143500"/>
          </a:xfrm>
          <a:prstGeom prst="rect">
            <a:avLst/>
          </a:prstGeom>
          <a:solidFill>
            <a:srgbClr val="2A3D4A"/>
          </a:solidFill>
          <a:ln w="12700">
            <a:solidFill>
              <a:srgbClr val="2A3D4A"/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pic>
        <p:nvPicPr>
          <p:cNvPr id="3" name="Image 0" descr="/home/claude/photo_podium.jp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1440" y="274320"/>
            <a:ext cx="3977640" cy="4160520"/>
          </a:xfrm>
          <a:prstGeom prst="rect">
            <a:avLst/>
          </a:prstGeom>
        </p:spPr>
      </p:pic>
      <p:sp>
        <p:nvSpPr>
          <p:cNvPr id="4" name="Shape 1"/>
          <p:cNvSpPr/>
          <p:nvPr/>
        </p:nvSpPr>
        <p:spPr>
          <a:xfrm>
            <a:off x="4251960" y="0"/>
            <a:ext cx="4892040" cy="5143500"/>
          </a:xfrm>
          <a:prstGeom prst="rect">
            <a:avLst/>
          </a:prstGeom>
          <a:solidFill>
            <a:srgbClr val="F5FAFC"/>
          </a:solidFill>
          <a:ln w="12700">
            <a:solidFill>
              <a:srgbClr val="F5FAFC"/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5" name="Shape 2"/>
          <p:cNvSpPr/>
          <p:nvPr/>
        </p:nvSpPr>
        <p:spPr>
          <a:xfrm>
            <a:off x="4480560" y="402336"/>
            <a:ext cx="1280160" cy="50292"/>
          </a:xfrm>
          <a:prstGeom prst="rect">
            <a:avLst/>
          </a:prstGeom>
          <a:solidFill>
            <a:srgbClr val="2196C4"/>
          </a:solidFill>
          <a:ln w="12700">
            <a:solidFill>
              <a:srgbClr val="2196C4"/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6" name="Shape 3"/>
          <p:cNvSpPr/>
          <p:nvPr/>
        </p:nvSpPr>
        <p:spPr>
          <a:xfrm>
            <a:off x="4480560" y="452628"/>
            <a:ext cx="1280160" cy="20117"/>
          </a:xfrm>
          <a:prstGeom prst="rect">
            <a:avLst/>
          </a:prstGeom>
          <a:solidFill>
            <a:srgbClr val="3DBF8A"/>
          </a:solidFill>
          <a:ln w="12700">
            <a:solidFill>
              <a:srgbClr val="3DBF8A"/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7" name="Text 4"/>
          <p:cNvSpPr/>
          <p:nvPr/>
        </p:nvSpPr>
        <p:spPr>
          <a:xfrm>
            <a:off x="4480560" y="512064"/>
            <a:ext cx="44805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400" b="1" dirty="0">
                <a:solidFill>
                  <a:srgbClr val="1A2A35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Over mij</a:t>
            </a:r>
            <a:endParaRPr lang="en-US" sz="2400" dirty="0"/>
          </a:p>
        </p:txBody>
      </p:sp>
      <p:sp>
        <p:nvSpPr>
          <p:cNvPr id="8" name="Shape 5"/>
          <p:cNvSpPr/>
          <p:nvPr/>
        </p:nvSpPr>
        <p:spPr>
          <a:xfrm>
            <a:off x="4480560" y="1097280"/>
            <a:ext cx="4297680" cy="169164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  <a:effectLst>
            <a:outerShdw blurRad="101600" dist="25400" dir="8100000" algn="bl" rotWithShape="0">
              <a:srgbClr val="000000">
                <a:alpha val="9000"/>
              </a:srgbClr>
            </a:outerShdw>
          </a:effectLst>
        </p:spPr>
        <p:txBody>
          <a:bodyPr/>
          <a:lstStyle/>
          <a:p>
            <a:endParaRPr lang="nl-NL"/>
          </a:p>
        </p:txBody>
      </p:sp>
      <p:sp>
        <p:nvSpPr>
          <p:cNvPr id="9" name="Shape 6"/>
          <p:cNvSpPr/>
          <p:nvPr/>
        </p:nvSpPr>
        <p:spPr>
          <a:xfrm>
            <a:off x="4480560" y="1097280"/>
            <a:ext cx="59436" cy="1691640"/>
          </a:xfrm>
          <a:prstGeom prst="rect">
            <a:avLst/>
          </a:prstGeom>
          <a:solidFill>
            <a:srgbClr val="2196C4"/>
          </a:solidFill>
          <a:ln w="12700">
            <a:solidFill>
              <a:srgbClr val="2196C4"/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10" name="Text 7"/>
          <p:cNvSpPr/>
          <p:nvPr/>
        </p:nvSpPr>
        <p:spPr>
          <a:xfrm>
            <a:off x="4663440" y="1216152"/>
            <a:ext cx="3931920" cy="1417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500" b="1" dirty="0">
                <a:solidFill>
                  <a:srgbClr val="1A2A35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Stefan Bos</a:t>
            </a:r>
            <a:endParaRPr lang="en-US" sz="1500" dirty="0"/>
          </a:p>
          <a:p>
            <a:pPr marL="0" indent="0">
              <a:buNone/>
            </a:pPr>
            <a:r>
              <a:rPr lang="en-US" sz="1200" dirty="0">
                <a:solidFill>
                  <a:srgbClr val="4A6070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SMA type 2  ·  Rolstoel sinds mijn 2e  ·  37 jaar</a:t>
            </a:r>
            <a:endParaRPr lang="en-US" sz="1500" dirty="0"/>
          </a:p>
          <a:p>
            <a:pPr marL="0" indent="0">
              <a:buNone/>
            </a:pPr>
            <a:r>
              <a:rPr lang="en-US" sz="1200" dirty="0">
                <a:solidFill>
                  <a:srgbClr val="4A6070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Spinraza sinds juni 2021</a:t>
            </a:r>
            <a:endParaRPr lang="en-US" sz="1500" dirty="0"/>
          </a:p>
        </p:txBody>
      </p:sp>
      <p:sp>
        <p:nvSpPr>
          <p:cNvPr id="11" name="Shape 8"/>
          <p:cNvSpPr/>
          <p:nvPr/>
        </p:nvSpPr>
        <p:spPr>
          <a:xfrm>
            <a:off x="4480560" y="2971800"/>
            <a:ext cx="4297680" cy="187452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  <a:effectLst>
            <a:outerShdw blurRad="101600" dist="25400" dir="8100000" algn="bl" rotWithShape="0">
              <a:srgbClr val="000000">
                <a:alpha val="9000"/>
              </a:srgbClr>
            </a:outerShdw>
          </a:effectLst>
        </p:spPr>
        <p:txBody>
          <a:bodyPr/>
          <a:lstStyle/>
          <a:p>
            <a:endParaRPr lang="nl-NL"/>
          </a:p>
        </p:txBody>
      </p:sp>
      <p:sp>
        <p:nvSpPr>
          <p:cNvPr id="12" name="Shape 9"/>
          <p:cNvSpPr/>
          <p:nvPr/>
        </p:nvSpPr>
        <p:spPr>
          <a:xfrm>
            <a:off x="4480560" y="2971800"/>
            <a:ext cx="59436" cy="1874520"/>
          </a:xfrm>
          <a:prstGeom prst="rect">
            <a:avLst/>
          </a:prstGeom>
          <a:solidFill>
            <a:srgbClr val="3DBF8A"/>
          </a:solidFill>
          <a:ln w="12700">
            <a:solidFill>
              <a:srgbClr val="3DBF8A"/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13" name="Text 10"/>
          <p:cNvSpPr/>
          <p:nvPr/>
        </p:nvSpPr>
        <p:spPr>
          <a:xfrm>
            <a:off x="4663440" y="3090672"/>
            <a:ext cx="3931920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500" b="1" dirty="0">
                <a:solidFill>
                  <a:srgbClr val="1A2A35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Professioneel</a:t>
            </a:r>
            <a:endParaRPr lang="en-US" sz="1500" dirty="0"/>
          </a:p>
          <a:p>
            <a:pPr marL="0" indent="0">
              <a:buNone/>
            </a:pPr>
            <a:r>
              <a:rPr lang="en-US" sz="1200" dirty="0">
                <a:solidFill>
                  <a:srgbClr val="4A6070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EUPATI Fellow  ·  Bestuurslid SMA Europe</a:t>
            </a:r>
            <a:endParaRPr lang="en-US" sz="1500" dirty="0"/>
          </a:p>
          <a:p>
            <a:pPr marL="0" indent="0">
              <a:buNone/>
            </a:pPr>
            <a:r>
              <a:rPr lang="en-US" sz="1200" dirty="0">
                <a:solidFill>
                  <a:srgbClr val="4A6070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Patiëntvertegenwoordiger Spierziekten NL</a:t>
            </a:r>
            <a:endParaRPr lang="en-US" sz="1500" dirty="0"/>
          </a:p>
          <a:p>
            <a:r>
              <a:rPr lang="en-US" sz="1200" dirty="0">
                <a:solidFill>
                  <a:srgbClr val="4A6070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Consultant </a:t>
            </a:r>
            <a:r>
              <a:rPr lang="en-US" sz="1200" dirty="0" err="1">
                <a:solidFill>
                  <a:srgbClr val="4A6070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medicijnontwikkeling</a:t>
            </a:r>
            <a:r>
              <a:rPr lang="en-US" sz="1200" dirty="0">
                <a:solidFill>
                  <a:srgbClr val="4A6070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 ·  Keynote speaker Lid </a:t>
            </a:r>
            <a:r>
              <a:rPr lang="en-US" sz="1200" dirty="0" err="1">
                <a:solidFill>
                  <a:srgbClr val="4A6070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werkgroep</a:t>
            </a:r>
            <a:r>
              <a:rPr lang="en-US" sz="1200" dirty="0">
                <a:solidFill>
                  <a:srgbClr val="4A6070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4A6070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Toegankelijkheid</a:t>
            </a:r>
            <a:r>
              <a:rPr lang="en-US" sz="1200" dirty="0">
                <a:solidFill>
                  <a:srgbClr val="4A6070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 Schiphol · </a:t>
            </a:r>
            <a:r>
              <a:rPr lang="en-US" sz="1200" dirty="0" err="1">
                <a:solidFill>
                  <a:srgbClr val="4A6070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Webdesigner</a:t>
            </a:r>
            <a:endParaRPr lang="en-US" sz="1200" dirty="0"/>
          </a:p>
        </p:txBody>
      </p:sp>
      <p:sp>
        <p:nvSpPr>
          <p:cNvPr id="14" name="Shape 11"/>
          <p:cNvSpPr/>
          <p:nvPr/>
        </p:nvSpPr>
        <p:spPr>
          <a:xfrm>
            <a:off x="8001000" y="4828032"/>
            <a:ext cx="128016" cy="128016"/>
          </a:xfrm>
          <a:prstGeom prst="ellipse">
            <a:avLst/>
          </a:prstGeom>
          <a:solidFill>
            <a:srgbClr val="2196C4"/>
          </a:solidFill>
          <a:ln w="12700">
            <a:solidFill>
              <a:srgbClr val="2196C4"/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15" name="Shape 12"/>
          <p:cNvSpPr/>
          <p:nvPr/>
        </p:nvSpPr>
        <p:spPr>
          <a:xfrm>
            <a:off x="8202168" y="4828032"/>
            <a:ext cx="128016" cy="128016"/>
          </a:xfrm>
          <a:prstGeom prst="ellipse">
            <a:avLst/>
          </a:prstGeom>
          <a:solidFill>
            <a:srgbClr val="3DBF8A"/>
          </a:solidFill>
          <a:ln w="12700">
            <a:solidFill>
              <a:srgbClr val="3DBF8A"/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16" name="Shape 13"/>
          <p:cNvSpPr/>
          <p:nvPr/>
        </p:nvSpPr>
        <p:spPr>
          <a:xfrm>
            <a:off x="8403336" y="4828032"/>
            <a:ext cx="128016" cy="128016"/>
          </a:xfrm>
          <a:prstGeom prst="ellipse">
            <a:avLst/>
          </a:prstGeom>
          <a:solidFill>
            <a:srgbClr val="FF7D45"/>
          </a:solidFill>
          <a:ln w="12700">
            <a:solidFill>
              <a:srgbClr val="FF7D45"/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17" name="Shape 14"/>
          <p:cNvSpPr/>
          <p:nvPr/>
        </p:nvSpPr>
        <p:spPr>
          <a:xfrm>
            <a:off x="8604504" y="4828032"/>
            <a:ext cx="128016" cy="128016"/>
          </a:xfrm>
          <a:prstGeom prst="ellipse">
            <a:avLst/>
          </a:prstGeom>
          <a:solidFill>
            <a:srgbClr val="FFD166"/>
          </a:solidFill>
          <a:ln w="12700">
            <a:solidFill>
              <a:srgbClr val="FFD166"/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18" name="Text 15"/>
          <p:cNvSpPr/>
          <p:nvPr/>
        </p:nvSpPr>
        <p:spPr>
          <a:xfrm>
            <a:off x="8321040" y="4892040"/>
            <a:ext cx="7315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7A92A0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3 / 19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5FA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402336"/>
            <a:ext cx="1645920" cy="50292"/>
          </a:xfrm>
          <a:prstGeom prst="rect">
            <a:avLst/>
          </a:prstGeom>
          <a:solidFill>
            <a:srgbClr val="2196C4"/>
          </a:solidFill>
          <a:ln w="12700">
            <a:solidFill>
              <a:srgbClr val="2196C4"/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3" name="Shape 1"/>
          <p:cNvSpPr/>
          <p:nvPr/>
        </p:nvSpPr>
        <p:spPr>
          <a:xfrm>
            <a:off x="457200" y="452628"/>
            <a:ext cx="1645920" cy="20117"/>
          </a:xfrm>
          <a:prstGeom prst="rect">
            <a:avLst/>
          </a:prstGeom>
          <a:solidFill>
            <a:srgbClr val="3DBF8A"/>
          </a:solidFill>
          <a:ln w="12700">
            <a:solidFill>
              <a:srgbClr val="3DBF8A"/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4" name="Text 2"/>
          <p:cNvSpPr/>
          <p:nvPr/>
        </p:nvSpPr>
        <p:spPr>
          <a:xfrm>
            <a:off x="457200" y="512064"/>
            <a:ext cx="8229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600" b="1" dirty="0">
                <a:solidFill>
                  <a:srgbClr val="1A2A35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Wat is SMA?</a:t>
            </a:r>
            <a:endParaRPr lang="en-US" sz="2600" dirty="0"/>
          </a:p>
        </p:txBody>
      </p:sp>
      <p:sp>
        <p:nvSpPr>
          <p:cNvPr id="5" name="Text 3"/>
          <p:cNvSpPr/>
          <p:nvPr/>
        </p:nvSpPr>
        <p:spPr>
          <a:xfrm>
            <a:off x="457200" y="1097280"/>
            <a:ext cx="8229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000" b="1" dirty="0">
                <a:solidFill>
                  <a:srgbClr val="2196C4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Spinale Musculaire Atrofie</a:t>
            </a:r>
            <a:endParaRPr lang="en-US" sz="2000" dirty="0"/>
          </a:p>
        </p:txBody>
      </p:sp>
      <p:sp>
        <p:nvSpPr>
          <p:cNvPr id="6" name="Shape 4"/>
          <p:cNvSpPr/>
          <p:nvPr/>
        </p:nvSpPr>
        <p:spPr>
          <a:xfrm>
            <a:off x="457200" y="1783080"/>
            <a:ext cx="8229600" cy="621792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  <a:effectLst>
            <a:outerShdw blurRad="101600" dist="25400" dir="8100000" algn="bl" rotWithShape="0">
              <a:srgbClr val="000000">
                <a:alpha val="9000"/>
              </a:srgbClr>
            </a:outerShdw>
          </a:effectLst>
        </p:spPr>
        <p:txBody>
          <a:bodyPr/>
          <a:lstStyle/>
          <a:p>
            <a:endParaRPr lang="nl-NL"/>
          </a:p>
        </p:txBody>
      </p:sp>
      <p:sp>
        <p:nvSpPr>
          <p:cNvPr id="7" name="Shape 5"/>
          <p:cNvSpPr/>
          <p:nvPr/>
        </p:nvSpPr>
        <p:spPr>
          <a:xfrm>
            <a:off x="457200" y="1783080"/>
            <a:ext cx="59436" cy="621792"/>
          </a:xfrm>
          <a:prstGeom prst="rect">
            <a:avLst/>
          </a:prstGeom>
          <a:solidFill>
            <a:srgbClr val="2196C4"/>
          </a:solidFill>
          <a:ln w="12700">
            <a:solidFill>
              <a:srgbClr val="2196C4"/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8" name="Text 6"/>
          <p:cNvSpPr/>
          <p:nvPr/>
        </p:nvSpPr>
        <p:spPr>
          <a:xfrm>
            <a:off x="640080" y="1837944"/>
            <a:ext cx="14630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2196C4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Genetisch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2103120" y="1837944"/>
            <a:ext cx="64008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4A6070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Fout in het SMN1-gen. Je maakt te weinig eiwit aan dat spieren nodig hebben om te overleven.</a:t>
            </a:r>
            <a:endParaRPr lang="en-US" sz="1200" dirty="0"/>
          </a:p>
        </p:txBody>
      </p:sp>
      <p:sp>
        <p:nvSpPr>
          <p:cNvPr id="10" name="Shape 8"/>
          <p:cNvSpPr/>
          <p:nvPr/>
        </p:nvSpPr>
        <p:spPr>
          <a:xfrm>
            <a:off x="457200" y="2542032"/>
            <a:ext cx="8229600" cy="621792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  <a:effectLst>
            <a:outerShdw blurRad="101600" dist="25400" dir="8100000" algn="bl" rotWithShape="0">
              <a:srgbClr val="000000">
                <a:alpha val="9000"/>
              </a:srgbClr>
            </a:outerShdw>
          </a:effectLst>
        </p:spPr>
        <p:txBody>
          <a:bodyPr/>
          <a:lstStyle/>
          <a:p>
            <a:endParaRPr lang="nl-NL"/>
          </a:p>
        </p:txBody>
      </p:sp>
      <p:sp>
        <p:nvSpPr>
          <p:cNvPr id="11" name="Shape 9"/>
          <p:cNvSpPr/>
          <p:nvPr/>
        </p:nvSpPr>
        <p:spPr>
          <a:xfrm>
            <a:off x="457200" y="2542032"/>
            <a:ext cx="59436" cy="621792"/>
          </a:xfrm>
          <a:prstGeom prst="rect">
            <a:avLst/>
          </a:prstGeom>
          <a:solidFill>
            <a:srgbClr val="FF7D45"/>
          </a:solidFill>
          <a:ln w="12700">
            <a:solidFill>
              <a:srgbClr val="FF7D45"/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12" name="Text 10"/>
          <p:cNvSpPr/>
          <p:nvPr/>
        </p:nvSpPr>
        <p:spPr>
          <a:xfrm>
            <a:off x="640080" y="2596896"/>
            <a:ext cx="14630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FF7D45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Progressief</a:t>
            </a:r>
            <a:endParaRPr lang="en-US" sz="1200" dirty="0"/>
          </a:p>
        </p:txBody>
      </p:sp>
      <p:sp>
        <p:nvSpPr>
          <p:cNvPr id="13" name="Text 11"/>
          <p:cNvSpPr/>
          <p:nvPr/>
        </p:nvSpPr>
        <p:spPr>
          <a:xfrm>
            <a:off x="2103120" y="2596896"/>
            <a:ext cx="64008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4A6070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Spieren worden langzaam zwakker. Wat je verliest, komt niet terug.</a:t>
            </a:r>
            <a:endParaRPr lang="en-US" sz="1200" dirty="0"/>
          </a:p>
        </p:txBody>
      </p:sp>
      <p:sp>
        <p:nvSpPr>
          <p:cNvPr id="14" name="Shape 12"/>
          <p:cNvSpPr/>
          <p:nvPr/>
        </p:nvSpPr>
        <p:spPr>
          <a:xfrm>
            <a:off x="457200" y="3300984"/>
            <a:ext cx="8229600" cy="621792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  <a:effectLst>
            <a:outerShdw blurRad="101600" dist="25400" dir="8100000" algn="bl" rotWithShape="0">
              <a:srgbClr val="000000">
                <a:alpha val="9000"/>
              </a:srgbClr>
            </a:outerShdw>
          </a:effectLst>
        </p:spPr>
        <p:txBody>
          <a:bodyPr/>
          <a:lstStyle/>
          <a:p>
            <a:endParaRPr lang="nl-NL"/>
          </a:p>
        </p:txBody>
      </p:sp>
      <p:sp>
        <p:nvSpPr>
          <p:cNvPr id="15" name="Shape 13"/>
          <p:cNvSpPr/>
          <p:nvPr/>
        </p:nvSpPr>
        <p:spPr>
          <a:xfrm>
            <a:off x="457200" y="3300984"/>
            <a:ext cx="59436" cy="621792"/>
          </a:xfrm>
          <a:prstGeom prst="rect">
            <a:avLst/>
          </a:prstGeom>
          <a:solidFill>
            <a:srgbClr val="4A6070"/>
          </a:solidFill>
          <a:ln w="12700">
            <a:solidFill>
              <a:srgbClr val="4A6070"/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16" name="Text 14"/>
          <p:cNvSpPr/>
          <p:nvPr/>
        </p:nvSpPr>
        <p:spPr>
          <a:xfrm>
            <a:off x="640080" y="3355848"/>
            <a:ext cx="14630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4A6070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Ademhaling</a:t>
            </a:r>
            <a:endParaRPr lang="en-US" sz="1200" dirty="0"/>
          </a:p>
        </p:txBody>
      </p:sp>
      <p:sp>
        <p:nvSpPr>
          <p:cNvPr id="17" name="Text 15"/>
          <p:cNvSpPr/>
          <p:nvPr/>
        </p:nvSpPr>
        <p:spPr>
          <a:xfrm>
            <a:off x="2103120" y="3355848"/>
            <a:ext cx="64008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4A6070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Ademhalingsspieren verzwakken. Longontsteking is de grootste bedreiging.</a:t>
            </a:r>
            <a:endParaRPr lang="en-US" sz="1200" dirty="0"/>
          </a:p>
        </p:txBody>
      </p:sp>
      <p:sp>
        <p:nvSpPr>
          <p:cNvPr id="18" name="Shape 16"/>
          <p:cNvSpPr/>
          <p:nvPr/>
        </p:nvSpPr>
        <p:spPr>
          <a:xfrm>
            <a:off x="457200" y="4059936"/>
            <a:ext cx="8229600" cy="621792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  <a:effectLst>
            <a:outerShdw blurRad="101600" dist="25400" dir="8100000" algn="bl" rotWithShape="0">
              <a:srgbClr val="000000">
                <a:alpha val="9000"/>
              </a:srgbClr>
            </a:outerShdw>
          </a:effectLst>
        </p:spPr>
        <p:txBody>
          <a:bodyPr/>
          <a:lstStyle/>
          <a:p>
            <a:endParaRPr lang="nl-NL"/>
          </a:p>
        </p:txBody>
      </p:sp>
      <p:sp>
        <p:nvSpPr>
          <p:cNvPr id="19" name="Shape 17"/>
          <p:cNvSpPr/>
          <p:nvPr/>
        </p:nvSpPr>
        <p:spPr>
          <a:xfrm>
            <a:off x="457200" y="4059936"/>
            <a:ext cx="59436" cy="621792"/>
          </a:xfrm>
          <a:prstGeom prst="rect">
            <a:avLst/>
          </a:prstGeom>
          <a:solidFill>
            <a:srgbClr val="7A92A0"/>
          </a:solidFill>
          <a:ln w="12700">
            <a:solidFill>
              <a:srgbClr val="7A92A0"/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20" name="Text 18"/>
          <p:cNvSpPr/>
          <p:nvPr/>
        </p:nvSpPr>
        <p:spPr>
          <a:xfrm>
            <a:off x="640080" y="4114800"/>
            <a:ext cx="14630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7A92A0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Geen genezing</a:t>
            </a:r>
            <a:endParaRPr lang="en-US" sz="1200" dirty="0"/>
          </a:p>
        </p:txBody>
      </p:sp>
      <p:sp>
        <p:nvSpPr>
          <p:cNvPr id="21" name="Text 19"/>
          <p:cNvSpPr/>
          <p:nvPr/>
        </p:nvSpPr>
        <p:spPr>
          <a:xfrm>
            <a:off x="2103120" y="4114800"/>
            <a:ext cx="64008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4A6070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Behandelingen kunnen progressie remmen. Maar de ziekte stoppen of terugdraaien kan niet.</a:t>
            </a:r>
            <a:endParaRPr lang="en-US" sz="1200" dirty="0"/>
          </a:p>
        </p:txBody>
      </p:sp>
      <p:sp>
        <p:nvSpPr>
          <p:cNvPr id="22" name="Shape 20"/>
          <p:cNvSpPr/>
          <p:nvPr/>
        </p:nvSpPr>
        <p:spPr>
          <a:xfrm>
            <a:off x="8001000" y="4846320"/>
            <a:ext cx="128016" cy="128016"/>
          </a:xfrm>
          <a:prstGeom prst="ellipse">
            <a:avLst/>
          </a:prstGeom>
          <a:solidFill>
            <a:srgbClr val="2196C4"/>
          </a:solidFill>
          <a:ln w="12700">
            <a:solidFill>
              <a:srgbClr val="2196C4"/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23" name="Shape 21"/>
          <p:cNvSpPr/>
          <p:nvPr/>
        </p:nvSpPr>
        <p:spPr>
          <a:xfrm>
            <a:off x="8202168" y="4846320"/>
            <a:ext cx="128016" cy="128016"/>
          </a:xfrm>
          <a:prstGeom prst="ellipse">
            <a:avLst/>
          </a:prstGeom>
          <a:solidFill>
            <a:srgbClr val="3DBF8A"/>
          </a:solidFill>
          <a:ln w="12700">
            <a:solidFill>
              <a:srgbClr val="3DBF8A"/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24" name="Shape 22"/>
          <p:cNvSpPr/>
          <p:nvPr/>
        </p:nvSpPr>
        <p:spPr>
          <a:xfrm>
            <a:off x="8403336" y="4846320"/>
            <a:ext cx="128016" cy="128016"/>
          </a:xfrm>
          <a:prstGeom prst="ellipse">
            <a:avLst/>
          </a:prstGeom>
          <a:solidFill>
            <a:srgbClr val="FF7D45"/>
          </a:solidFill>
          <a:ln w="12700">
            <a:solidFill>
              <a:srgbClr val="FF7D45"/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25" name="Shape 23"/>
          <p:cNvSpPr/>
          <p:nvPr/>
        </p:nvSpPr>
        <p:spPr>
          <a:xfrm>
            <a:off x="8604504" y="4846320"/>
            <a:ext cx="128016" cy="128016"/>
          </a:xfrm>
          <a:prstGeom prst="ellipse">
            <a:avLst/>
          </a:prstGeom>
          <a:solidFill>
            <a:srgbClr val="FFD166"/>
          </a:solidFill>
          <a:ln w="12700">
            <a:solidFill>
              <a:srgbClr val="FFD166"/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26" name="Text 24"/>
          <p:cNvSpPr/>
          <p:nvPr/>
        </p:nvSpPr>
        <p:spPr>
          <a:xfrm>
            <a:off x="8321040" y="4892040"/>
            <a:ext cx="7315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7A92A0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4 / 19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5FA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402336"/>
            <a:ext cx="2011680" cy="50292"/>
          </a:xfrm>
          <a:prstGeom prst="rect">
            <a:avLst/>
          </a:prstGeom>
          <a:solidFill>
            <a:srgbClr val="2196C4"/>
          </a:solidFill>
          <a:ln w="12700">
            <a:solidFill>
              <a:srgbClr val="2196C4"/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3" name="Shape 1"/>
          <p:cNvSpPr/>
          <p:nvPr/>
        </p:nvSpPr>
        <p:spPr>
          <a:xfrm>
            <a:off x="457200" y="452628"/>
            <a:ext cx="2011680" cy="20117"/>
          </a:xfrm>
          <a:prstGeom prst="rect">
            <a:avLst/>
          </a:prstGeom>
          <a:solidFill>
            <a:srgbClr val="3DBF8A"/>
          </a:solidFill>
          <a:ln w="12700">
            <a:solidFill>
              <a:srgbClr val="3DBF8A"/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4" name="Text 2"/>
          <p:cNvSpPr/>
          <p:nvPr/>
        </p:nvSpPr>
        <p:spPr>
          <a:xfrm>
            <a:off x="457200" y="512064"/>
            <a:ext cx="8229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400" b="1" dirty="0">
                <a:solidFill>
                  <a:srgbClr val="1A2A35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Drie behandelingen voor SMA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457200" y="1143000"/>
            <a:ext cx="2606040" cy="361188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  <a:effectLst>
            <a:outerShdw blurRad="101600" dist="25400" dir="8100000" algn="bl" rotWithShape="0">
              <a:srgbClr val="000000">
                <a:alpha val="9000"/>
              </a:srgbClr>
            </a:outerShdw>
          </a:effectLst>
        </p:spPr>
        <p:txBody>
          <a:bodyPr/>
          <a:lstStyle/>
          <a:p>
            <a:endParaRPr lang="nl-NL"/>
          </a:p>
        </p:txBody>
      </p:sp>
      <p:sp>
        <p:nvSpPr>
          <p:cNvPr id="6" name="Shape 4"/>
          <p:cNvSpPr/>
          <p:nvPr/>
        </p:nvSpPr>
        <p:spPr>
          <a:xfrm>
            <a:off x="457200" y="1143000"/>
            <a:ext cx="2606040" cy="59436"/>
          </a:xfrm>
          <a:prstGeom prst="rect">
            <a:avLst/>
          </a:prstGeom>
          <a:solidFill>
            <a:srgbClr val="2196C4"/>
          </a:solidFill>
          <a:ln w="12700">
            <a:solidFill>
              <a:srgbClr val="2196C4"/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7" name="Text 5"/>
          <p:cNvSpPr/>
          <p:nvPr/>
        </p:nvSpPr>
        <p:spPr>
          <a:xfrm>
            <a:off x="594360" y="1261872"/>
            <a:ext cx="23317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2196C4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Spinraza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594360" y="1719072"/>
            <a:ext cx="23317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4A6070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Ruggenprik  ·  3x per jaar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594360" y="2284768"/>
            <a:ext cx="2331720" cy="2286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1A2A35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Stimuleert aanmaak van het ontbrekende eiwit via het ruggenmergvocht. Eerste SMA-behandeling ter wereld.</a:t>
            </a:r>
            <a:endParaRPr lang="en-US" sz="1200" dirty="0"/>
          </a:p>
        </p:txBody>
      </p:sp>
      <p:sp>
        <p:nvSpPr>
          <p:cNvPr id="10" name="Shape 8"/>
          <p:cNvSpPr/>
          <p:nvPr/>
        </p:nvSpPr>
        <p:spPr>
          <a:xfrm>
            <a:off x="3246120" y="1143000"/>
            <a:ext cx="2606040" cy="361188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  <a:effectLst>
            <a:outerShdw blurRad="101600" dist="25400" dir="8100000" algn="bl" rotWithShape="0">
              <a:srgbClr val="000000">
                <a:alpha val="9000"/>
              </a:srgbClr>
            </a:outerShdw>
          </a:effectLst>
        </p:spPr>
        <p:txBody>
          <a:bodyPr/>
          <a:lstStyle/>
          <a:p>
            <a:endParaRPr lang="nl-NL"/>
          </a:p>
        </p:txBody>
      </p:sp>
      <p:sp>
        <p:nvSpPr>
          <p:cNvPr id="11" name="Shape 9"/>
          <p:cNvSpPr/>
          <p:nvPr/>
        </p:nvSpPr>
        <p:spPr>
          <a:xfrm>
            <a:off x="3246120" y="1143000"/>
            <a:ext cx="2606040" cy="59436"/>
          </a:xfrm>
          <a:prstGeom prst="rect">
            <a:avLst/>
          </a:prstGeom>
          <a:solidFill>
            <a:srgbClr val="3DBF8A"/>
          </a:solidFill>
          <a:ln w="12700">
            <a:solidFill>
              <a:srgbClr val="3DBF8A"/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12" name="Text 10"/>
          <p:cNvSpPr/>
          <p:nvPr/>
        </p:nvSpPr>
        <p:spPr>
          <a:xfrm>
            <a:off x="3383280" y="1261872"/>
            <a:ext cx="23317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3DBF8A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Risdiplam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3383280" y="1719072"/>
            <a:ext cx="23317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4A6070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Drankje of pil  ·  dagelijks</a:t>
            </a:r>
            <a:endParaRPr lang="en-US" sz="1100" dirty="0"/>
          </a:p>
        </p:txBody>
      </p:sp>
      <p:sp>
        <p:nvSpPr>
          <p:cNvPr id="14" name="Text 12"/>
          <p:cNvSpPr/>
          <p:nvPr/>
        </p:nvSpPr>
        <p:spPr>
          <a:xfrm>
            <a:off x="3383280" y="2212848"/>
            <a:ext cx="2331720" cy="2286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1A2A35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Vergelijkbare werking als Spinraza, maar oraal. Wereldwijd beschikbaar voor volwassenen.</a:t>
            </a:r>
            <a:endParaRPr lang="en-US" sz="1200" dirty="0"/>
          </a:p>
        </p:txBody>
      </p:sp>
      <p:sp>
        <p:nvSpPr>
          <p:cNvPr id="15" name="Shape 13"/>
          <p:cNvSpPr/>
          <p:nvPr/>
        </p:nvSpPr>
        <p:spPr>
          <a:xfrm>
            <a:off x="6035040" y="1143000"/>
            <a:ext cx="2606040" cy="361188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  <a:effectLst>
            <a:outerShdw blurRad="101600" dist="25400" dir="8100000" algn="bl" rotWithShape="0">
              <a:srgbClr val="000000">
                <a:alpha val="9000"/>
              </a:srgbClr>
            </a:outerShdw>
          </a:effectLst>
        </p:spPr>
        <p:txBody>
          <a:bodyPr/>
          <a:lstStyle/>
          <a:p>
            <a:endParaRPr lang="nl-NL"/>
          </a:p>
        </p:txBody>
      </p:sp>
      <p:sp>
        <p:nvSpPr>
          <p:cNvPr id="16" name="Shape 14"/>
          <p:cNvSpPr/>
          <p:nvPr/>
        </p:nvSpPr>
        <p:spPr>
          <a:xfrm>
            <a:off x="6035040" y="1143000"/>
            <a:ext cx="2606040" cy="59436"/>
          </a:xfrm>
          <a:prstGeom prst="rect">
            <a:avLst/>
          </a:prstGeom>
          <a:solidFill>
            <a:srgbClr val="FF7D45"/>
          </a:solidFill>
          <a:ln w="12700">
            <a:solidFill>
              <a:srgbClr val="FF7D45"/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17" name="Text 15"/>
          <p:cNvSpPr/>
          <p:nvPr/>
        </p:nvSpPr>
        <p:spPr>
          <a:xfrm>
            <a:off x="6172200" y="1261872"/>
            <a:ext cx="23317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FF7D45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Zolgensma</a:t>
            </a:r>
            <a:endParaRPr lang="en-US" sz="1600" dirty="0"/>
          </a:p>
        </p:txBody>
      </p:sp>
      <p:sp>
        <p:nvSpPr>
          <p:cNvPr id="18" name="Text 16"/>
          <p:cNvSpPr/>
          <p:nvPr/>
        </p:nvSpPr>
        <p:spPr>
          <a:xfrm>
            <a:off x="6172200" y="1719072"/>
            <a:ext cx="23317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4A6070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Eenmalige gentherapie  ·  alleen voor baby's</a:t>
            </a:r>
            <a:endParaRPr lang="en-US" sz="1100" dirty="0"/>
          </a:p>
        </p:txBody>
      </p:sp>
      <p:sp>
        <p:nvSpPr>
          <p:cNvPr id="19" name="Text 17"/>
          <p:cNvSpPr/>
          <p:nvPr/>
        </p:nvSpPr>
        <p:spPr>
          <a:xfrm>
            <a:off x="6172200" y="2212848"/>
            <a:ext cx="2331720" cy="2286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1A2A35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Vervangt het defecte gen. Sommige behandelde baby's bereiken normale mijlpalen.</a:t>
            </a:r>
            <a:endParaRPr lang="en-US" sz="1200" dirty="0"/>
          </a:p>
        </p:txBody>
      </p:sp>
      <p:sp>
        <p:nvSpPr>
          <p:cNvPr id="20" name="Shape 18"/>
          <p:cNvSpPr/>
          <p:nvPr/>
        </p:nvSpPr>
        <p:spPr>
          <a:xfrm>
            <a:off x="8001000" y="4846320"/>
            <a:ext cx="128016" cy="128016"/>
          </a:xfrm>
          <a:prstGeom prst="ellipse">
            <a:avLst/>
          </a:prstGeom>
          <a:solidFill>
            <a:srgbClr val="2196C4"/>
          </a:solidFill>
          <a:ln w="12700">
            <a:solidFill>
              <a:srgbClr val="2196C4"/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21" name="Shape 19"/>
          <p:cNvSpPr/>
          <p:nvPr/>
        </p:nvSpPr>
        <p:spPr>
          <a:xfrm>
            <a:off x="8202168" y="4846320"/>
            <a:ext cx="128016" cy="128016"/>
          </a:xfrm>
          <a:prstGeom prst="ellipse">
            <a:avLst/>
          </a:prstGeom>
          <a:solidFill>
            <a:srgbClr val="3DBF8A"/>
          </a:solidFill>
          <a:ln w="12700">
            <a:solidFill>
              <a:srgbClr val="3DBF8A"/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22" name="Shape 20"/>
          <p:cNvSpPr/>
          <p:nvPr/>
        </p:nvSpPr>
        <p:spPr>
          <a:xfrm>
            <a:off x="8403336" y="4846320"/>
            <a:ext cx="128016" cy="128016"/>
          </a:xfrm>
          <a:prstGeom prst="ellipse">
            <a:avLst/>
          </a:prstGeom>
          <a:solidFill>
            <a:srgbClr val="FF7D45"/>
          </a:solidFill>
          <a:ln w="12700">
            <a:solidFill>
              <a:srgbClr val="FF7D45"/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23" name="Shape 21"/>
          <p:cNvSpPr/>
          <p:nvPr/>
        </p:nvSpPr>
        <p:spPr>
          <a:xfrm>
            <a:off x="8604504" y="4846320"/>
            <a:ext cx="128016" cy="128016"/>
          </a:xfrm>
          <a:prstGeom prst="ellipse">
            <a:avLst/>
          </a:prstGeom>
          <a:solidFill>
            <a:srgbClr val="FFD166"/>
          </a:solidFill>
          <a:ln w="12700">
            <a:solidFill>
              <a:srgbClr val="FFD166"/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24" name="Text 22"/>
          <p:cNvSpPr/>
          <p:nvPr/>
        </p:nvSpPr>
        <p:spPr>
          <a:xfrm>
            <a:off x="8321040" y="4892040"/>
            <a:ext cx="7315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7A92A0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5 / 19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1A2A3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402336"/>
            <a:ext cx="1828800" cy="50292"/>
          </a:xfrm>
          <a:prstGeom prst="rect">
            <a:avLst/>
          </a:prstGeom>
          <a:solidFill>
            <a:srgbClr val="2196C4"/>
          </a:solidFill>
          <a:ln w="12700">
            <a:solidFill>
              <a:srgbClr val="2196C4"/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3" name="Shape 1"/>
          <p:cNvSpPr/>
          <p:nvPr/>
        </p:nvSpPr>
        <p:spPr>
          <a:xfrm>
            <a:off x="457200" y="452628"/>
            <a:ext cx="1828800" cy="20117"/>
          </a:xfrm>
          <a:prstGeom prst="rect">
            <a:avLst/>
          </a:prstGeom>
          <a:solidFill>
            <a:srgbClr val="3DBF8A"/>
          </a:solidFill>
          <a:ln w="12700">
            <a:solidFill>
              <a:srgbClr val="3DBF8A"/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4" name="Text 2"/>
          <p:cNvSpPr/>
          <p:nvPr/>
        </p:nvSpPr>
        <p:spPr>
          <a:xfrm>
            <a:off x="457200" y="512064"/>
            <a:ext cx="8229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400" b="1" dirty="0">
                <a:solidFill>
                  <a:srgbClr val="FFFFFF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De weg naar behandeling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457200" y="2926080"/>
            <a:ext cx="8229600" cy="0"/>
          </a:xfrm>
          <a:prstGeom prst="line">
            <a:avLst/>
          </a:prstGeom>
          <a:noFill/>
          <a:ln w="19050">
            <a:solidFill>
              <a:srgbClr val="7A92A0"/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6" name="Shape 4"/>
          <p:cNvSpPr/>
          <p:nvPr/>
        </p:nvSpPr>
        <p:spPr>
          <a:xfrm>
            <a:off x="960120" y="2852928"/>
            <a:ext cx="146304" cy="146304"/>
          </a:xfrm>
          <a:prstGeom prst="ellipse">
            <a:avLst/>
          </a:prstGeom>
          <a:solidFill>
            <a:srgbClr val="2196C4"/>
          </a:solidFill>
          <a:ln w="12700">
            <a:solidFill>
              <a:srgbClr val="2196C4"/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7" name="Text 5"/>
          <p:cNvSpPr/>
          <p:nvPr/>
        </p:nvSpPr>
        <p:spPr>
          <a:xfrm>
            <a:off x="457200" y="2240280"/>
            <a:ext cx="11887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2196C4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Dec 2016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1024128" y="2697480"/>
            <a:ext cx="0" cy="228600"/>
          </a:xfrm>
          <a:prstGeom prst="line">
            <a:avLst/>
          </a:prstGeom>
          <a:noFill/>
          <a:ln w="12700">
            <a:solidFill>
              <a:srgbClr val="2196C4"/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9" name="Text 7"/>
          <p:cNvSpPr/>
          <p:nvPr/>
        </p:nvSpPr>
        <p:spPr>
          <a:xfrm>
            <a:off x="457200" y="3090672"/>
            <a:ext cx="118872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7A92A0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FDA</a:t>
            </a:r>
            <a:endParaRPr lang="en-US" sz="1000" dirty="0"/>
          </a:p>
          <a:p>
            <a:pPr marL="0" indent="0" algn="ctr">
              <a:buNone/>
            </a:pPr>
            <a:r>
              <a:rPr lang="en-US" sz="1000" dirty="0">
                <a:solidFill>
                  <a:srgbClr val="7A92A0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goedkeuring</a:t>
            </a:r>
            <a:endParaRPr lang="en-US" sz="1000" dirty="0"/>
          </a:p>
        </p:txBody>
      </p:sp>
      <p:sp>
        <p:nvSpPr>
          <p:cNvPr id="10" name="Shape 8"/>
          <p:cNvSpPr/>
          <p:nvPr/>
        </p:nvSpPr>
        <p:spPr>
          <a:xfrm>
            <a:off x="2606040" y="2852928"/>
            <a:ext cx="146304" cy="146304"/>
          </a:xfrm>
          <a:prstGeom prst="ellipse">
            <a:avLst/>
          </a:prstGeom>
          <a:solidFill>
            <a:srgbClr val="2196C4"/>
          </a:solidFill>
          <a:ln w="12700">
            <a:solidFill>
              <a:srgbClr val="2196C4"/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11" name="Text 9"/>
          <p:cNvSpPr/>
          <p:nvPr/>
        </p:nvSpPr>
        <p:spPr>
          <a:xfrm>
            <a:off x="2103120" y="2240280"/>
            <a:ext cx="11887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2196C4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Mei 2017</a:t>
            </a:r>
            <a:endParaRPr lang="en-US" sz="1100" dirty="0"/>
          </a:p>
        </p:txBody>
      </p:sp>
      <p:sp>
        <p:nvSpPr>
          <p:cNvPr id="12" name="Shape 10"/>
          <p:cNvSpPr/>
          <p:nvPr/>
        </p:nvSpPr>
        <p:spPr>
          <a:xfrm>
            <a:off x="2670048" y="2697480"/>
            <a:ext cx="0" cy="228600"/>
          </a:xfrm>
          <a:prstGeom prst="line">
            <a:avLst/>
          </a:prstGeom>
          <a:noFill/>
          <a:ln w="12700">
            <a:solidFill>
              <a:srgbClr val="2196C4"/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13" name="Text 11"/>
          <p:cNvSpPr/>
          <p:nvPr/>
        </p:nvSpPr>
        <p:spPr>
          <a:xfrm>
            <a:off x="2103120" y="3090672"/>
            <a:ext cx="118872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7A92A0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EMA</a:t>
            </a:r>
            <a:endParaRPr lang="en-US" sz="1000" dirty="0"/>
          </a:p>
          <a:p>
            <a:pPr marL="0" indent="0" algn="ctr">
              <a:buNone/>
            </a:pPr>
            <a:r>
              <a:rPr lang="en-US" sz="1000" dirty="0">
                <a:solidFill>
                  <a:srgbClr val="7A92A0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goedkeuring</a:t>
            </a:r>
            <a:endParaRPr lang="en-US" sz="1000" dirty="0"/>
          </a:p>
        </p:txBody>
      </p:sp>
      <p:sp>
        <p:nvSpPr>
          <p:cNvPr id="14" name="Shape 12"/>
          <p:cNvSpPr/>
          <p:nvPr/>
        </p:nvSpPr>
        <p:spPr>
          <a:xfrm>
            <a:off x="4251960" y="2852928"/>
            <a:ext cx="146304" cy="146304"/>
          </a:xfrm>
          <a:prstGeom prst="ellipse">
            <a:avLst/>
          </a:prstGeom>
          <a:solidFill>
            <a:srgbClr val="FFD166"/>
          </a:solidFill>
          <a:ln w="12700">
            <a:solidFill>
              <a:srgbClr val="FFD166"/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15" name="Text 13"/>
          <p:cNvSpPr/>
          <p:nvPr/>
        </p:nvSpPr>
        <p:spPr>
          <a:xfrm>
            <a:off x="3749040" y="2240280"/>
            <a:ext cx="11887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D166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Aug 2018</a:t>
            </a:r>
            <a:endParaRPr lang="en-US" sz="1100" dirty="0"/>
          </a:p>
        </p:txBody>
      </p:sp>
      <p:sp>
        <p:nvSpPr>
          <p:cNvPr id="16" name="Shape 14"/>
          <p:cNvSpPr/>
          <p:nvPr/>
        </p:nvSpPr>
        <p:spPr>
          <a:xfrm>
            <a:off x="4315968" y="2697480"/>
            <a:ext cx="0" cy="228600"/>
          </a:xfrm>
          <a:prstGeom prst="line">
            <a:avLst/>
          </a:prstGeom>
          <a:noFill/>
          <a:ln w="12700">
            <a:solidFill>
              <a:srgbClr val="FFD166"/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17" name="Text 15"/>
          <p:cNvSpPr/>
          <p:nvPr/>
        </p:nvSpPr>
        <p:spPr>
          <a:xfrm>
            <a:off x="3677055" y="3090672"/>
            <a:ext cx="1260705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7A92A0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NL basispakket</a:t>
            </a:r>
            <a:endParaRPr lang="en-US" sz="1000" dirty="0"/>
          </a:p>
          <a:p>
            <a:pPr marL="0" indent="0" algn="ctr">
              <a:buNone/>
            </a:pPr>
            <a:r>
              <a:rPr lang="en-US" sz="1000" dirty="0">
                <a:solidFill>
                  <a:srgbClr val="7A92A0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(kinderen &lt; 9,5 jr)</a:t>
            </a:r>
            <a:endParaRPr lang="en-US" sz="1000" dirty="0"/>
          </a:p>
        </p:txBody>
      </p:sp>
      <p:sp>
        <p:nvSpPr>
          <p:cNvPr id="18" name="Shape 16"/>
          <p:cNvSpPr/>
          <p:nvPr/>
        </p:nvSpPr>
        <p:spPr>
          <a:xfrm>
            <a:off x="5897880" y="2852928"/>
            <a:ext cx="146304" cy="146304"/>
          </a:xfrm>
          <a:prstGeom prst="ellipse">
            <a:avLst/>
          </a:prstGeom>
          <a:solidFill>
            <a:srgbClr val="FF7D45"/>
          </a:solidFill>
          <a:ln w="12700">
            <a:solidFill>
              <a:srgbClr val="FF7D45"/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19" name="Text 17"/>
          <p:cNvSpPr/>
          <p:nvPr/>
        </p:nvSpPr>
        <p:spPr>
          <a:xfrm>
            <a:off x="5394960" y="2240280"/>
            <a:ext cx="11887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7D45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Jan 2020</a:t>
            </a:r>
            <a:endParaRPr lang="en-US" sz="1100" dirty="0"/>
          </a:p>
        </p:txBody>
      </p:sp>
      <p:sp>
        <p:nvSpPr>
          <p:cNvPr id="20" name="Shape 18"/>
          <p:cNvSpPr/>
          <p:nvPr/>
        </p:nvSpPr>
        <p:spPr>
          <a:xfrm>
            <a:off x="5961888" y="2697480"/>
            <a:ext cx="0" cy="228600"/>
          </a:xfrm>
          <a:prstGeom prst="line">
            <a:avLst/>
          </a:prstGeom>
          <a:noFill/>
          <a:ln w="12700">
            <a:solidFill>
              <a:srgbClr val="FF7D45"/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21" name="Text 19"/>
          <p:cNvSpPr/>
          <p:nvPr/>
        </p:nvSpPr>
        <p:spPr>
          <a:xfrm>
            <a:off x="5394960" y="3090672"/>
            <a:ext cx="118872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7A92A0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VT-traject</a:t>
            </a:r>
            <a:endParaRPr lang="en-US" sz="1000" dirty="0"/>
          </a:p>
          <a:p>
            <a:pPr marL="0" indent="0" algn="ctr">
              <a:buNone/>
            </a:pPr>
            <a:r>
              <a:rPr lang="en-US" sz="1000" dirty="0">
                <a:solidFill>
                  <a:srgbClr val="7A92A0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gestart (9,5+)</a:t>
            </a:r>
            <a:endParaRPr lang="en-US" sz="1000" dirty="0"/>
          </a:p>
        </p:txBody>
      </p:sp>
      <p:sp>
        <p:nvSpPr>
          <p:cNvPr id="22" name="Shape 20"/>
          <p:cNvSpPr/>
          <p:nvPr/>
        </p:nvSpPr>
        <p:spPr>
          <a:xfrm>
            <a:off x="7543800" y="2852928"/>
            <a:ext cx="146304" cy="146304"/>
          </a:xfrm>
          <a:prstGeom prst="ellipse">
            <a:avLst/>
          </a:prstGeom>
          <a:solidFill>
            <a:srgbClr val="3DBF8A"/>
          </a:solidFill>
          <a:ln w="12700">
            <a:solidFill>
              <a:srgbClr val="3DBF8A"/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23" name="Text 21"/>
          <p:cNvSpPr/>
          <p:nvPr/>
        </p:nvSpPr>
        <p:spPr>
          <a:xfrm>
            <a:off x="7040880" y="2240280"/>
            <a:ext cx="11887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3DBF8A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Jun 2021</a:t>
            </a:r>
            <a:endParaRPr lang="en-US" sz="1100" dirty="0"/>
          </a:p>
        </p:txBody>
      </p:sp>
      <p:sp>
        <p:nvSpPr>
          <p:cNvPr id="24" name="Shape 22"/>
          <p:cNvSpPr/>
          <p:nvPr/>
        </p:nvSpPr>
        <p:spPr>
          <a:xfrm>
            <a:off x="7607808" y="2697480"/>
            <a:ext cx="0" cy="228600"/>
          </a:xfrm>
          <a:prstGeom prst="line">
            <a:avLst/>
          </a:prstGeom>
          <a:noFill/>
          <a:ln w="12700">
            <a:solidFill>
              <a:srgbClr val="3DBF8A"/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25" name="Text 23"/>
          <p:cNvSpPr/>
          <p:nvPr/>
        </p:nvSpPr>
        <p:spPr>
          <a:xfrm>
            <a:off x="7040880" y="3090672"/>
            <a:ext cx="118872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7A92A0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Stefan:</a:t>
            </a:r>
            <a:endParaRPr lang="en-US" sz="1000" dirty="0"/>
          </a:p>
          <a:p>
            <a:pPr marL="0" indent="0" algn="ctr">
              <a:buNone/>
            </a:pPr>
            <a:r>
              <a:rPr lang="en-US" sz="1000" dirty="0">
                <a:solidFill>
                  <a:srgbClr val="7A92A0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eerste behandeling</a:t>
            </a:r>
            <a:endParaRPr lang="en-US" sz="1000" dirty="0"/>
          </a:p>
        </p:txBody>
      </p:sp>
      <p:sp>
        <p:nvSpPr>
          <p:cNvPr id="26" name="Text 24"/>
          <p:cNvSpPr/>
          <p:nvPr/>
        </p:nvSpPr>
        <p:spPr>
          <a:xfrm>
            <a:off x="6217920" y="4069080"/>
            <a:ext cx="25603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i="1" dirty="0">
                <a:solidFill>
                  <a:srgbClr val="3DBF8A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4,5 jaar na goedkeuring</a:t>
            </a:r>
            <a:endParaRPr lang="en-US" sz="1100" dirty="0"/>
          </a:p>
          <a:p>
            <a:pPr marL="0" indent="0" algn="ctr">
              <a:buNone/>
            </a:pPr>
            <a:r>
              <a:rPr lang="en-US" sz="1100" i="1" dirty="0">
                <a:solidFill>
                  <a:srgbClr val="3DBF8A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in de VS</a:t>
            </a:r>
            <a:endParaRPr lang="en-US" sz="1100" dirty="0"/>
          </a:p>
        </p:txBody>
      </p:sp>
      <p:sp>
        <p:nvSpPr>
          <p:cNvPr id="27" name="Shape 25"/>
          <p:cNvSpPr/>
          <p:nvPr/>
        </p:nvSpPr>
        <p:spPr>
          <a:xfrm>
            <a:off x="8001000" y="4846320"/>
            <a:ext cx="128016" cy="128016"/>
          </a:xfrm>
          <a:prstGeom prst="ellipse">
            <a:avLst/>
          </a:prstGeom>
          <a:solidFill>
            <a:srgbClr val="2196C4"/>
          </a:solidFill>
          <a:ln w="12700">
            <a:solidFill>
              <a:srgbClr val="2196C4"/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28" name="Shape 26"/>
          <p:cNvSpPr/>
          <p:nvPr/>
        </p:nvSpPr>
        <p:spPr>
          <a:xfrm>
            <a:off x="8202168" y="4846320"/>
            <a:ext cx="128016" cy="128016"/>
          </a:xfrm>
          <a:prstGeom prst="ellipse">
            <a:avLst/>
          </a:prstGeom>
          <a:solidFill>
            <a:srgbClr val="3DBF8A"/>
          </a:solidFill>
          <a:ln w="12700">
            <a:solidFill>
              <a:srgbClr val="3DBF8A"/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29" name="Shape 27"/>
          <p:cNvSpPr/>
          <p:nvPr/>
        </p:nvSpPr>
        <p:spPr>
          <a:xfrm>
            <a:off x="8403336" y="4846320"/>
            <a:ext cx="128016" cy="128016"/>
          </a:xfrm>
          <a:prstGeom prst="ellipse">
            <a:avLst/>
          </a:prstGeom>
          <a:solidFill>
            <a:srgbClr val="FF7D45"/>
          </a:solidFill>
          <a:ln w="12700">
            <a:solidFill>
              <a:srgbClr val="FF7D45"/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30" name="Shape 28"/>
          <p:cNvSpPr/>
          <p:nvPr/>
        </p:nvSpPr>
        <p:spPr>
          <a:xfrm>
            <a:off x="8604504" y="4846320"/>
            <a:ext cx="128016" cy="128016"/>
          </a:xfrm>
          <a:prstGeom prst="ellipse">
            <a:avLst/>
          </a:prstGeom>
          <a:solidFill>
            <a:srgbClr val="FFD166"/>
          </a:solidFill>
          <a:ln w="12700">
            <a:solidFill>
              <a:srgbClr val="FFD166"/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31" name="Text 29"/>
          <p:cNvSpPr/>
          <p:nvPr/>
        </p:nvSpPr>
        <p:spPr>
          <a:xfrm>
            <a:off x="8321040" y="4892040"/>
            <a:ext cx="7315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7A92A0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6 / 19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1A2A3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685800"/>
            <a:ext cx="8046720" cy="2011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4400" b="1" dirty="0">
                <a:solidFill>
                  <a:srgbClr val="FFFFFF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"Je komt niet</a:t>
            </a:r>
            <a:endParaRPr lang="en-US" sz="4400" dirty="0"/>
          </a:p>
          <a:p>
            <a:pPr marL="0" indent="0" algn="l">
              <a:buNone/>
            </a:pPr>
            <a:r>
              <a:rPr lang="en-US" sz="4400" b="1" dirty="0">
                <a:solidFill>
                  <a:srgbClr val="FFFFFF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in aanmerking."</a:t>
            </a:r>
            <a:endParaRPr lang="en-US" sz="4400" dirty="0"/>
          </a:p>
        </p:txBody>
      </p:sp>
      <p:sp>
        <p:nvSpPr>
          <p:cNvPr id="3" name="Text 1"/>
          <p:cNvSpPr/>
          <p:nvPr/>
        </p:nvSpPr>
        <p:spPr>
          <a:xfrm>
            <a:off x="640080" y="2793492"/>
            <a:ext cx="80467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800" dirty="0">
                <a:solidFill>
                  <a:srgbClr val="7A92A0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Leeftijdsgrens in het studieprotocol.</a:t>
            </a:r>
            <a:endParaRPr lang="en-US" sz="1800" dirty="0"/>
          </a:p>
        </p:txBody>
      </p:sp>
      <p:sp>
        <p:nvSpPr>
          <p:cNvPr id="4" name="Text 2"/>
          <p:cNvSpPr/>
          <p:nvPr/>
        </p:nvSpPr>
        <p:spPr>
          <a:xfrm>
            <a:off x="548640" y="3401568"/>
            <a:ext cx="8046720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2000" dirty="0">
                <a:solidFill>
                  <a:srgbClr val="4DB8E8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Geen verdere uitleg.</a:t>
            </a:r>
            <a:endParaRPr lang="en-US" sz="2000" dirty="0"/>
          </a:p>
          <a:p>
            <a:pPr marL="0" indent="0" algn="l">
              <a:buNone/>
            </a:pPr>
            <a:r>
              <a:rPr lang="en-US" sz="2000" dirty="0">
                <a:solidFill>
                  <a:srgbClr val="4DB8E8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Geen alternatief.</a:t>
            </a:r>
            <a:endParaRPr lang="en-US" sz="2000" dirty="0"/>
          </a:p>
          <a:p>
            <a:pPr marL="0" indent="0" algn="l">
              <a:buNone/>
            </a:pPr>
            <a:r>
              <a:rPr lang="en-US" sz="2000" dirty="0">
                <a:solidFill>
                  <a:srgbClr val="4DB8E8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Geen tijdlijn.</a:t>
            </a:r>
            <a:endParaRPr lang="en-US" sz="2000" dirty="0"/>
          </a:p>
        </p:txBody>
      </p:sp>
      <p:sp>
        <p:nvSpPr>
          <p:cNvPr id="5" name="Shape 3"/>
          <p:cNvSpPr/>
          <p:nvPr/>
        </p:nvSpPr>
        <p:spPr>
          <a:xfrm>
            <a:off x="8001000" y="4846320"/>
            <a:ext cx="128016" cy="128016"/>
          </a:xfrm>
          <a:prstGeom prst="ellipse">
            <a:avLst/>
          </a:prstGeom>
          <a:solidFill>
            <a:srgbClr val="2196C4"/>
          </a:solidFill>
          <a:ln w="12700">
            <a:solidFill>
              <a:srgbClr val="2196C4"/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6" name="Shape 4"/>
          <p:cNvSpPr/>
          <p:nvPr/>
        </p:nvSpPr>
        <p:spPr>
          <a:xfrm>
            <a:off x="8202168" y="4846320"/>
            <a:ext cx="128016" cy="128016"/>
          </a:xfrm>
          <a:prstGeom prst="ellipse">
            <a:avLst/>
          </a:prstGeom>
          <a:solidFill>
            <a:srgbClr val="3DBF8A"/>
          </a:solidFill>
          <a:ln w="12700">
            <a:solidFill>
              <a:srgbClr val="3DBF8A"/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7" name="Shape 5"/>
          <p:cNvSpPr/>
          <p:nvPr/>
        </p:nvSpPr>
        <p:spPr>
          <a:xfrm>
            <a:off x="8403336" y="4846320"/>
            <a:ext cx="128016" cy="128016"/>
          </a:xfrm>
          <a:prstGeom prst="ellipse">
            <a:avLst/>
          </a:prstGeom>
          <a:solidFill>
            <a:srgbClr val="FF7D45"/>
          </a:solidFill>
          <a:ln w="12700">
            <a:solidFill>
              <a:srgbClr val="FF7D45"/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8" name="Shape 6"/>
          <p:cNvSpPr/>
          <p:nvPr/>
        </p:nvSpPr>
        <p:spPr>
          <a:xfrm>
            <a:off x="8604504" y="4846320"/>
            <a:ext cx="128016" cy="128016"/>
          </a:xfrm>
          <a:prstGeom prst="ellipse">
            <a:avLst/>
          </a:prstGeom>
          <a:solidFill>
            <a:srgbClr val="FFD166"/>
          </a:solidFill>
          <a:ln w="12700">
            <a:solidFill>
              <a:srgbClr val="FFD166"/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9" name="Text 7"/>
          <p:cNvSpPr/>
          <p:nvPr/>
        </p:nvSpPr>
        <p:spPr>
          <a:xfrm>
            <a:off x="8321040" y="4892040"/>
            <a:ext cx="7315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7A92A0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7 / 19</a:t>
            </a:r>
            <a:endParaRPr lang="en-US" sz="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5FA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402336"/>
            <a:ext cx="2560320" cy="50292"/>
          </a:xfrm>
          <a:prstGeom prst="rect">
            <a:avLst/>
          </a:prstGeom>
          <a:solidFill>
            <a:srgbClr val="2196C4"/>
          </a:solidFill>
          <a:ln w="12700">
            <a:solidFill>
              <a:srgbClr val="2196C4"/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3" name="Shape 1"/>
          <p:cNvSpPr/>
          <p:nvPr/>
        </p:nvSpPr>
        <p:spPr>
          <a:xfrm>
            <a:off x="457200" y="452628"/>
            <a:ext cx="2560320" cy="20117"/>
          </a:xfrm>
          <a:prstGeom prst="rect">
            <a:avLst/>
          </a:prstGeom>
          <a:solidFill>
            <a:srgbClr val="3DBF8A"/>
          </a:solidFill>
          <a:ln w="12700">
            <a:solidFill>
              <a:srgbClr val="3DBF8A"/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4" name="Text 2"/>
          <p:cNvSpPr/>
          <p:nvPr/>
        </p:nvSpPr>
        <p:spPr>
          <a:xfrm>
            <a:off x="457200" y="512064"/>
            <a:ext cx="8229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600" b="1" dirty="0" err="1">
                <a:solidFill>
                  <a:srgbClr val="1A2A35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Wachten</a:t>
            </a:r>
            <a:r>
              <a:rPr lang="en-US" sz="2600" b="1" dirty="0">
                <a:solidFill>
                  <a:srgbClr val="1A2A35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2600" b="1" dirty="0" err="1">
                <a:solidFill>
                  <a:srgbClr val="1A2A35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kost</a:t>
            </a:r>
            <a:r>
              <a:rPr lang="en-US" sz="2600" b="1" dirty="0">
                <a:solidFill>
                  <a:srgbClr val="1A2A35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2600" b="1" dirty="0" err="1">
                <a:solidFill>
                  <a:srgbClr val="1A2A35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spieren</a:t>
            </a:r>
            <a:endParaRPr lang="en-US" sz="2600" dirty="0"/>
          </a:p>
        </p:txBody>
      </p:sp>
      <p:sp>
        <p:nvSpPr>
          <p:cNvPr id="5" name="Text 3"/>
          <p:cNvSpPr/>
          <p:nvPr/>
        </p:nvSpPr>
        <p:spPr>
          <a:xfrm>
            <a:off x="376136" y="1051560"/>
            <a:ext cx="4835944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2200" b="1" dirty="0">
                <a:solidFill>
                  <a:srgbClr val="1A2A35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Elke dag vertraging</a:t>
            </a:r>
            <a:endParaRPr lang="en-US" sz="2200" dirty="0"/>
          </a:p>
          <a:p>
            <a:pPr marL="0" indent="0" algn="l">
              <a:buNone/>
            </a:pPr>
            <a:r>
              <a:rPr lang="en-US" sz="2200" b="1" dirty="0">
                <a:solidFill>
                  <a:srgbClr val="1A2A35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= elke dag achteruitgang.</a:t>
            </a:r>
            <a:endParaRPr lang="en-US" sz="2200" dirty="0"/>
          </a:p>
        </p:txBody>
      </p:sp>
      <p:sp>
        <p:nvSpPr>
          <p:cNvPr id="6" name="Text 4"/>
          <p:cNvSpPr/>
          <p:nvPr/>
        </p:nvSpPr>
        <p:spPr>
          <a:xfrm>
            <a:off x="457200" y="2423160"/>
            <a:ext cx="47548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600" dirty="0">
                <a:solidFill>
                  <a:srgbClr val="FF7D45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Die achteruitgang komt nooit meer terug.</a:t>
            </a:r>
            <a:endParaRPr lang="en-US" sz="1600" dirty="0"/>
          </a:p>
        </p:txBody>
      </p:sp>
      <p:sp>
        <p:nvSpPr>
          <p:cNvPr id="7" name="Shape 5"/>
          <p:cNvSpPr/>
          <p:nvPr/>
        </p:nvSpPr>
        <p:spPr>
          <a:xfrm>
            <a:off x="5486400" y="1051560"/>
            <a:ext cx="3200400" cy="141732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  <a:effectLst>
            <a:outerShdw blurRad="101600" dist="25400" dir="8100000" algn="bl" rotWithShape="0">
              <a:srgbClr val="000000">
                <a:alpha val="9000"/>
              </a:srgbClr>
            </a:outerShdw>
          </a:effectLst>
        </p:spPr>
        <p:txBody>
          <a:bodyPr/>
          <a:lstStyle/>
          <a:p>
            <a:endParaRPr lang="nl-NL"/>
          </a:p>
        </p:txBody>
      </p:sp>
      <p:sp>
        <p:nvSpPr>
          <p:cNvPr id="8" name="Shape 6"/>
          <p:cNvSpPr/>
          <p:nvPr/>
        </p:nvSpPr>
        <p:spPr>
          <a:xfrm>
            <a:off x="5486400" y="1051560"/>
            <a:ext cx="59436" cy="1417320"/>
          </a:xfrm>
          <a:prstGeom prst="rect">
            <a:avLst/>
          </a:prstGeom>
          <a:solidFill>
            <a:srgbClr val="4A6070"/>
          </a:solidFill>
          <a:ln w="12700">
            <a:solidFill>
              <a:srgbClr val="4A6070"/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9" name="Text 7"/>
          <p:cNvSpPr/>
          <p:nvPr/>
        </p:nvSpPr>
        <p:spPr>
          <a:xfrm>
            <a:off x="5650992" y="1115568"/>
            <a:ext cx="28803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4A6070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Voor het systeem</a:t>
            </a:r>
            <a:endParaRPr lang="en-US" sz="1200" dirty="0"/>
          </a:p>
        </p:txBody>
      </p:sp>
      <p:sp>
        <p:nvSpPr>
          <p:cNvPr id="10" name="Text 8"/>
          <p:cNvSpPr/>
          <p:nvPr/>
        </p:nvSpPr>
        <p:spPr>
          <a:xfrm>
            <a:off x="5650992" y="1481328"/>
            <a:ext cx="288036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4A6070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Een maand vertraging</a:t>
            </a:r>
            <a:endParaRPr lang="en-US" sz="1100" dirty="0"/>
          </a:p>
          <a:p>
            <a:pPr marL="0" indent="0">
              <a:buNone/>
            </a:pPr>
            <a:r>
              <a:rPr lang="en-US" sz="1100" dirty="0">
                <a:solidFill>
                  <a:srgbClr val="4A6070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= een maand later klaar.</a:t>
            </a:r>
            <a:endParaRPr lang="en-US" sz="1100" dirty="0"/>
          </a:p>
        </p:txBody>
      </p:sp>
      <p:sp>
        <p:nvSpPr>
          <p:cNvPr id="11" name="Shape 9"/>
          <p:cNvSpPr/>
          <p:nvPr/>
        </p:nvSpPr>
        <p:spPr>
          <a:xfrm>
            <a:off x="5486400" y="2651760"/>
            <a:ext cx="3200400" cy="141732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  <a:effectLst>
            <a:outerShdw blurRad="101600" dist="25400" dir="8100000" algn="bl" rotWithShape="0">
              <a:srgbClr val="000000">
                <a:alpha val="9000"/>
              </a:srgbClr>
            </a:outerShdw>
          </a:effectLst>
        </p:spPr>
        <p:txBody>
          <a:bodyPr/>
          <a:lstStyle/>
          <a:p>
            <a:endParaRPr lang="nl-NL"/>
          </a:p>
        </p:txBody>
      </p:sp>
      <p:sp>
        <p:nvSpPr>
          <p:cNvPr id="12" name="Shape 10"/>
          <p:cNvSpPr/>
          <p:nvPr/>
        </p:nvSpPr>
        <p:spPr>
          <a:xfrm>
            <a:off x="5486400" y="2651760"/>
            <a:ext cx="59436" cy="1417320"/>
          </a:xfrm>
          <a:prstGeom prst="rect">
            <a:avLst/>
          </a:prstGeom>
          <a:solidFill>
            <a:srgbClr val="FF7D45"/>
          </a:solidFill>
          <a:ln w="12700">
            <a:solidFill>
              <a:srgbClr val="FF7D45"/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13" name="Text 11"/>
          <p:cNvSpPr/>
          <p:nvPr/>
        </p:nvSpPr>
        <p:spPr>
          <a:xfrm>
            <a:off x="5650992" y="2715768"/>
            <a:ext cx="28803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FF7D45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Voor de patiënt</a:t>
            </a:r>
            <a:endParaRPr lang="en-US" sz="1200" dirty="0"/>
          </a:p>
        </p:txBody>
      </p:sp>
      <p:sp>
        <p:nvSpPr>
          <p:cNvPr id="14" name="Text 12"/>
          <p:cNvSpPr/>
          <p:nvPr/>
        </p:nvSpPr>
        <p:spPr>
          <a:xfrm>
            <a:off x="5650992" y="3081528"/>
            <a:ext cx="288036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4A6070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Een maand vertraging</a:t>
            </a:r>
            <a:endParaRPr lang="en-US" sz="1100" dirty="0"/>
          </a:p>
          <a:p>
            <a:pPr marL="0" indent="0">
              <a:buNone/>
            </a:pPr>
            <a:r>
              <a:rPr lang="en-US" sz="1100" dirty="0">
                <a:solidFill>
                  <a:srgbClr val="4A6070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= een </a:t>
            </a:r>
            <a:r>
              <a:rPr lang="en-US" sz="1100" dirty="0" err="1">
                <a:solidFill>
                  <a:srgbClr val="4A6070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maand</a:t>
            </a:r>
            <a:r>
              <a:rPr lang="en-US" sz="1100" dirty="0">
                <a:solidFill>
                  <a:srgbClr val="4A6070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100" dirty="0" err="1">
                <a:solidFill>
                  <a:srgbClr val="4A6070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functieverlies</a:t>
            </a:r>
            <a:r>
              <a:rPr lang="en-US" sz="1100" dirty="0">
                <a:solidFill>
                  <a:srgbClr val="4A6070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.</a:t>
            </a:r>
            <a:endParaRPr lang="en-US" sz="1100" dirty="0"/>
          </a:p>
        </p:txBody>
      </p:sp>
      <p:sp>
        <p:nvSpPr>
          <p:cNvPr id="15" name="Text 13"/>
          <p:cNvSpPr/>
          <p:nvPr/>
        </p:nvSpPr>
        <p:spPr>
          <a:xfrm>
            <a:off x="457200" y="4434840"/>
            <a:ext cx="82296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400" b="1" i="1" dirty="0">
                <a:solidFill>
                  <a:srgbClr val="2196C4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Niet tijdelijk. Permanent.</a:t>
            </a:r>
            <a:endParaRPr lang="en-US" sz="1400" dirty="0"/>
          </a:p>
        </p:txBody>
      </p:sp>
      <p:sp>
        <p:nvSpPr>
          <p:cNvPr id="16" name="Shape 14"/>
          <p:cNvSpPr/>
          <p:nvPr/>
        </p:nvSpPr>
        <p:spPr>
          <a:xfrm>
            <a:off x="8001000" y="4846320"/>
            <a:ext cx="128016" cy="128016"/>
          </a:xfrm>
          <a:prstGeom prst="ellipse">
            <a:avLst/>
          </a:prstGeom>
          <a:solidFill>
            <a:srgbClr val="2196C4"/>
          </a:solidFill>
          <a:ln w="12700">
            <a:solidFill>
              <a:srgbClr val="2196C4"/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17" name="Shape 15"/>
          <p:cNvSpPr/>
          <p:nvPr/>
        </p:nvSpPr>
        <p:spPr>
          <a:xfrm>
            <a:off x="8202168" y="4846320"/>
            <a:ext cx="128016" cy="128016"/>
          </a:xfrm>
          <a:prstGeom prst="ellipse">
            <a:avLst/>
          </a:prstGeom>
          <a:solidFill>
            <a:srgbClr val="3DBF8A"/>
          </a:solidFill>
          <a:ln w="12700">
            <a:solidFill>
              <a:srgbClr val="3DBF8A"/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18" name="Shape 16"/>
          <p:cNvSpPr/>
          <p:nvPr/>
        </p:nvSpPr>
        <p:spPr>
          <a:xfrm>
            <a:off x="8403336" y="4846320"/>
            <a:ext cx="128016" cy="128016"/>
          </a:xfrm>
          <a:prstGeom prst="ellipse">
            <a:avLst/>
          </a:prstGeom>
          <a:solidFill>
            <a:srgbClr val="FF7D45"/>
          </a:solidFill>
          <a:ln w="12700">
            <a:solidFill>
              <a:srgbClr val="FF7D45"/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19" name="Shape 17"/>
          <p:cNvSpPr/>
          <p:nvPr/>
        </p:nvSpPr>
        <p:spPr>
          <a:xfrm>
            <a:off x="8604504" y="4846320"/>
            <a:ext cx="128016" cy="128016"/>
          </a:xfrm>
          <a:prstGeom prst="ellipse">
            <a:avLst/>
          </a:prstGeom>
          <a:solidFill>
            <a:srgbClr val="FFD166"/>
          </a:solidFill>
          <a:ln w="12700">
            <a:solidFill>
              <a:srgbClr val="FFD166"/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20" name="Text 18"/>
          <p:cNvSpPr/>
          <p:nvPr/>
        </p:nvSpPr>
        <p:spPr>
          <a:xfrm>
            <a:off x="8321040" y="4892040"/>
            <a:ext cx="7315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7A92A0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8 / 19</a:t>
            </a:r>
            <a:endParaRPr lang="en-US" sz="9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1A2A3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1005840"/>
            <a:ext cx="8229600" cy="2011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600" b="1" kern="0" spc="-200" dirty="0">
                <a:solidFill>
                  <a:srgbClr val="FFFFFF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2021</a:t>
            </a:r>
            <a:endParaRPr lang="en-US" sz="9600" dirty="0"/>
          </a:p>
        </p:txBody>
      </p:sp>
      <p:sp>
        <p:nvSpPr>
          <p:cNvPr id="3" name="Text 1"/>
          <p:cNvSpPr/>
          <p:nvPr/>
        </p:nvSpPr>
        <p:spPr>
          <a:xfrm>
            <a:off x="502920" y="3200400"/>
            <a:ext cx="8229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200" dirty="0">
                <a:solidFill>
                  <a:srgbClr val="3DBF8A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Ik krijg het medicijn.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8001000" y="4846320"/>
            <a:ext cx="128016" cy="128016"/>
          </a:xfrm>
          <a:prstGeom prst="ellipse">
            <a:avLst/>
          </a:prstGeom>
          <a:solidFill>
            <a:srgbClr val="2196C4"/>
          </a:solidFill>
          <a:ln w="12700">
            <a:solidFill>
              <a:srgbClr val="2196C4"/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5" name="Shape 3"/>
          <p:cNvSpPr/>
          <p:nvPr/>
        </p:nvSpPr>
        <p:spPr>
          <a:xfrm>
            <a:off x="8202168" y="4846320"/>
            <a:ext cx="128016" cy="128016"/>
          </a:xfrm>
          <a:prstGeom prst="ellipse">
            <a:avLst/>
          </a:prstGeom>
          <a:solidFill>
            <a:srgbClr val="3DBF8A"/>
          </a:solidFill>
          <a:ln w="12700">
            <a:solidFill>
              <a:srgbClr val="3DBF8A"/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6" name="Shape 4"/>
          <p:cNvSpPr/>
          <p:nvPr/>
        </p:nvSpPr>
        <p:spPr>
          <a:xfrm>
            <a:off x="8403336" y="4846320"/>
            <a:ext cx="128016" cy="128016"/>
          </a:xfrm>
          <a:prstGeom prst="ellipse">
            <a:avLst/>
          </a:prstGeom>
          <a:solidFill>
            <a:srgbClr val="FF7D45"/>
          </a:solidFill>
          <a:ln w="12700">
            <a:solidFill>
              <a:srgbClr val="FF7D45"/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7" name="Shape 5"/>
          <p:cNvSpPr/>
          <p:nvPr/>
        </p:nvSpPr>
        <p:spPr>
          <a:xfrm>
            <a:off x="8604504" y="4846320"/>
            <a:ext cx="128016" cy="128016"/>
          </a:xfrm>
          <a:prstGeom prst="ellipse">
            <a:avLst/>
          </a:prstGeom>
          <a:solidFill>
            <a:srgbClr val="FFD166"/>
          </a:solidFill>
          <a:ln w="12700">
            <a:solidFill>
              <a:srgbClr val="FFD166"/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8" name="Text 6"/>
          <p:cNvSpPr/>
          <p:nvPr/>
        </p:nvSpPr>
        <p:spPr>
          <a:xfrm>
            <a:off x="8321040" y="4892040"/>
            <a:ext cx="7315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7A92A0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9 / 19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e1f3c41c-2b82-4375-80a3-a0bbaeba12b6" xsi:nil="true"/>
    <lcf76f155ced4ddcb4097134ff3c332f xmlns="847eee5e-83d8-4393-b55e-ca1e550f985f">
      <Terms xmlns="http://schemas.microsoft.com/office/infopath/2007/PartnerControls"/>
    </lcf76f155ced4ddcb4097134ff3c332f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299F41BF8D24543B1A989AEA1B34E44" ma:contentTypeVersion="12" ma:contentTypeDescription="Create a new document." ma:contentTypeScope="" ma:versionID="c823aa38a4d4c47c723a94aa9a463dc5">
  <xsd:schema xmlns:xsd="http://www.w3.org/2001/XMLSchema" xmlns:xs="http://www.w3.org/2001/XMLSchema" xmlns:p="http://schemas.microsoft.com/office/2006/metadata/properties" xmlns:ns2="847eee5e-83d8-4393-b55e-ca1e550f985f" xmlns:ns3="e1f3c41c-2b82-4375-80a3-a0bbaeba12b6" targetNamespace="http://schemas.microsoft.com/office/2006/metadata/properties" ma:root="true" ma:fieldsID="ce2395eba679f4c9fffe01f19da06350" ns2:_="" ns3:_="">
    <xsd:import namespace="847eee5e-83d8-4393-b55e-ca1e550f985f"/>
    <xsd:import namespace="e1f3c41c-2b82-4375-80a3-a0bbaeba12b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LengthInSeconds" minOccurs="0"/>
                <xsd:element ref="ns2:MediaServiceSearchProperties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47eee5e-83d8-4393-b55e-ca1e550f985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1" nillable="true" ma:taxonomy="true" ma:internalName="lcf76f155ced4ddcb4097134ff3c332f" ma:taxonomyFieldName="MediaServiceImageTags" ma:displayName="Image Tags" ma:readOnly="false" ma:fieldId="{5cf76f15-5ced-4ddc-b409-7134ff3c332f}" ma:taxonomyMulti="true" ma:sspId="755b855a-6f42-4327-ba8e-ecc977ae819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earchProperties" ma:index="18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1f3c41c-2b82-4375-80a3-a0bbaeba12b6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678e1801-238f-4944-9db1-7236e195201d}" ma:internalName="TaxCatchAll" ma:showField="CatchAllData" ma:web="e1f3c41c-2b82-4375-80a3-a0bbaeba12b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06BF467D-08E8-4495-B7BD-48DC5696EE07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3914B826-F1D4-47FC-92F9-4D28E1ADCFA6}">
  <ds:schemaRefs>
    <ds:schemaRef ds:uri="http://schemas.microsoft.com/office/2006/metadata/properties"/>
    <ds:schemaRef ds:uri="http://schemas.microsoft.com/office/infopath/2007/PartnerControls"/>
    <ds:schemaRef ds:uri="e1f3c41c-2b82-4375-80a3-a0bbaeba12b6"/>
    <ds:schemaRef ds:uri="847eee5e-83d8-4393-b55e-ca1e550f985f"/>
  </ds:schemaRefs>
</ds:datastoreItem>
</file>

<file path=customXml/itemProps3.xml><?xml version="1.0" encoding="utf-8"?>
<ds:datastoreItem xmlns:ds="http://schemas.openxmlformats.org/officeDocument/2006/customXml" ds:itemID="{8E2FB449-674B-4764-9F73-5506648EAEF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47eee5e-83d8-4393-b55e-ca1e550f985f"/>
    <ds:schemaRef ds:uri="e1f3c41c-2b82-4375-80a3-a0bbaeba12b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72</TotalTime>
  <Words>892</Words>
  <Application>Microsoft Office PowerPoint</Application>
  <PresentationFormat>Diavoorstelling (16:9)</PresentationFormat>
  <Paragraphs>194</Paragraphs>
  <Slides>19</Slides>
  <Notes>19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2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19</vt:i4>
      </vt:variant>
    </vt:vector>
  </HeadingPairs>
  <TitlesOfParts>
    <vt:vector size="22" baseType="lpstr">
      <vt:lpstr>Arial</vt:lpstr>
      <vt:lpstr>Plus Jakarta Sans</vt:lpstr>
      <vt:lpstr>Office Theme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Het moment dat hoop ingewikkeld wordt</dc:title>
  <dc:subject>PptxGenJS Presentation</dc:subject>
  <dc:creator>Stefan Bos</dc:creator>
  <cp:lastModifiedBy>Caroline || Business 2gether</cp:lastModifiedBy>
  <cp:revision>9</cp:revision>
  <dcterms:created xsi:type="dcterms:W3CDTF">2026-04-11T13:32:44Z</dcterms:created>
  <dcterms:modified xsi:type="dcterms:W3CDTF">2026-08-03T19:24:38Z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0x010100B299F41BF8D24543B1A989AEA1B34E44</vt:lpwstr>
  </property>
</Properties>
</file>